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1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ink/ink2.xml" ContentType="application/inkml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09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10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11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12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tags/tag21.xml" ContentType="application/vnd.openxmlformats-officedocument.presentationml.tags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6"/>
  </p:notesMasterIdLst>
  <p:sldIdLst>
    <p:sldId id="430" r:id="rId2"/>
    <p:sldId id="425" r:id="rId3"/>
    <p:sldId id="407" r:id="rId4"/>
    <p:sldId id="408" r:id="rId5"/>
    <p:sldId id="409" r:id="rId6"/>
    <p:sldId id="410" r:id="rId7"/>
    <p:sldId id="414" r:id="rId8"/>
    <p:sldId id="411" r:id="rId9"/>
    <p:sldId id="412" r:id="rId10"/>
    <p:sldId id="413" r:id="rId11"/>
    <p:sldId id="415" r:id="rId12"/>
    <p:sldId id="494" r:id="rId13"/>
    <p:sldId id="335" r:id="rId14"/>
    <p:sldId id="341" r:id="rId15"/>
    <p:sldId id="342" r:id="rId16"/>
    <p:sldId id="423" r:id="rId17"/>
    <p:sldId id="344" r:id="rId18"/>
    <p:sldId id="345" r:id="rId19"/>
    <p:sldId id="424" r:id="rId20"/>
    <p:sldId id="418" r:id="rId21"/>
    <p:sldId id="419" r:id="rId22"/>
    <p:sldId id="422" r:id="rId23"/>
    <p:sldId id="530" r:id="rId24"/>
    <p:sldId id="287" r:id="rId25"/>
    <p:sldId id="420" r:id="rId26"/>
    <p:sldId id="421" r:id="rId27"/>
    <p:sldId id="495" r:id="rId28"/>
    <p:sldId id="537" r:id="rId29"/>
    <p:sldId id="538" r:id="rId30"/>
    <p:sldId id="347" r:id="rId31"/>
    <p:sldId id="348" r:id="rId32"/>
    <p:sldId id="349" r:id="rId33"/>
    <p:sldId id="350" r:id="rId34"/>
    <p:sldId id="351" r:id="rId35"/>
    <p:sldId id="352" r:id="rId36"/>
    <p:sldId id="353" r:id="rId37"/>
    <p:sldId id="354" r:id="rId38"/>
    <p:sldId id="355" r:id="rId39"/>
    <p:sldId id="356" r:id="rId40"/>
    <p:sldId id="399" r:id="rId41"/>
    <p:sldId id="357" r:id="rId42"/>
    <p:sldId id="400" r:id="rId43"/>
    <p:sldId id="360" r:id="rId44"/>
    <p:sldId id="361" r:id="rId45"/>
    <p:sldId id="362" r:id="rId46"/>
    <p:sldId id="363" r:id="rId47"/>
    <p:sldId id="364" r:id="rId48"/>
    <p:sldId id="365" r:id="rId49"/>
    <p:sldId id="496" r:id="rId50"/>
    <p:sldId id="372" r:id="rId51"/>
    <p:sldId id="373" r:id="rId52"/>
    <p:sldId id="539" r:id="rId53"/>
    <p:sldId id="374" r:id="rId54"/>
    <p:sldId id="375" r:id="rId55"/>
    <p:sldId id="497" r:id="rId56"/>
    <p:sldId id="377" r:id="rId57"/>
    <p:sldId id="378" r:id="rId58"/>
    <p:sldId id="379" r:id="rId59"/>
    <p:sldId id="380" r:id="rId60"/>
    <p:sldId id="381" r:id="rId61"/>
    <p:sldId id="382" r:id="rId62"/>
    <p:sldId id="383" r:id="rId63"/>
    <p:sldId id="384" r:id="rId64"/>
    <p:sldId id="385" r:id="rId65"/>
    <p:sldId id="387" r:id="rId66"/>
    <p:sldId id="388" r:id="rId67"/>
    <p:sldId id="389" r:id="rId68"/>
    <p:sldId id="390" r:id="rId69"/>
    <p:sldId id="391" r:id="rId70"/>
    <p:sldId id="392" r:id="rId71"/>
    <p:sldId id="393" r:id="rId72"/>
    <p:sldId id="429" r:id="rId73"/>
    <p:sldId id="428" r:id="rId74"/>
    <p:sldId id="405" r:id="rId75"/>
    <p:sldId id="404" r:id="rId76"/>
    <p:sldId id="406" r:id="rId77"/>
    <p:sldId id="396" r:id="rId78"/>
    <p:sldId id="498" r:id="rId79"/>
    <p:sldId id="535" r:id="rId80"/>
    <p:sldId id="536" r:id="rId81"/>
    <p:sldId id="334" r:id="rId82"/>
    <p:sldId id="455" r:id="rId83"/>
    <p:sldId id="337" r:id="rId84"/>
    <p:sldId id="338" r:id="rId85"/>
    <p:sldId id="339" r:id="rId86"/>
    <p:sldId id="340" r:id="rId87"/>
    <p:sldId id="456" r:id="rId88"/>
    <p:sldId id="439" r:id="rId89"/>
    <p:sldId id="343" r:id="rId90"/>
    <p:sldId id="457" r:id="rId91"/>
    <p:sldId id="458" r:id="rId92"/>
    <p:sldId id="346" r:id="rId93"/>
    <p:sldId id="459" r:id="rId94"/>
    <p:sldId id="460" r:id="rId95"/>
    <p:sldId id="461" r:id="rId96"/>
    <p:sldId id="462" r:id="rId97"/>
    <p:sldId id="463" r:id="rId98"/>
    <p:sldId id="499" r:id="rId99"/>
    <p:sldId id="465" r:id="rId100"/>
    <p:sldId id="466" r:id="rId101"/>
    <p:sldId id="467" r:id="rId102"/>
    <p:sldId id="468" r:id="rId103"/>
    <p:sldId id="469" r:id="rId104"/>
    <p:sldId id="358" r:id="rId105"/>
    <p:sldId id="359" r:id="rId106"/>
    <p:sldId id="470" r:id="rId107"/>
    <p:sldId id="471" r:id="rId108"/>
    <p:sldId id="472" r:id="rId109"/>
    <p:sldId id="473" r:id="rId110"/>
    <p:sldId id="442" r:id="rId111"/>
    <p:sldId id="500" r:id="rId112"/>
    <p:sldId id="447" r:id="rId113"/>
    <p:sldId id="448" r:id="rId114"/>
    <p:sldId id="449" r:id="rId115"/>
    <p:sldId id="450" r:id="rId116"/>
    <p:sldId id="475" r:id="rId117"/>
    <p:sldId id="501" r:id="rId118"/>
    <p:sldId id="476" r:id="rId119"/>
    <p:sldId id="366" r:id="rId120"/>
    <p:sldId id="367" r:id="rId121"/>
    <p:sldId id="368" r:id="rId122"/>
    <p:sldId id="369" r:id="rId123"/>
    <p:sldId id="370" r:id="rId124"/>
    <p:sldId id="371" r:id="rId125"/>
    <p:sldId id="477" r:id="rId126"/>
    <p:sldId id="478" r:id="rId127"/>
    <p:sldId id="479" r:id="rId128"/>
    <p:sldId id="480" r:id="rId129"/>
    <p:sldId id="376" r:id="rId130"/>
    <p:sldId id="481" r:id="rId131"/>
    <p:sldId id="386" r:id="rId132"/>
    <p:sldId id="482" r:id="rId133"/>
    <p:sldId id="483" r:id="rId134"/>
    <p:sldId id="484" r:id="rId135"/>
    <p:sldId id="485" r:id="rId136"/>
    <p:sldId id="486" r:id="rId137"/>
    <p:sldId id="487" r:id="rId138"/>
    <p:sldId id="488" r:id="rId139"/>
    <p:sldId id="489" r:id="rId140"/>
    <p:sldId id="395" r:id="rId141"/>
    <p:sldId id="490" r:id="rId142"/>
    <p:sldId id="397" r:id="rId143"/>
    <p:sldId id="398" r:id="rId144"/>
    <p:sldId id="491" r:id="rId145"/>
    <p:sldId id="492" r:id="rId146"/>
    <p:sldId id="401" r:id="rId147"/>
    <p:sldId id="493" r:id="rId148"/>
    <p:sldId id="525" r:id="rId149"/>
    <p:sldId id="502" r:id="rId150"/>
    <p:sldId id="503" r:id="rId151"/>
    <p:sldId id="504" r:id="rId152"/>
    <p:sldId id="505" r:id="rId153"/>
    <p:sldId id="506" r:id="rId154"/>
    <p:sldId id="507" r:id="rId155"/>
    <p:sldId id="508" r:id="rId156"/>
    <p:sldId id="509" r:id="rId157"/>
    <p:sldId id="510" r:id="rId158"/>
    <p:sldId id="511" r:id="rId159"/>
    <p:sldId id="512" r:id="rId160"/>
    <p:sldId id="513" r:id="rId161"/>
    <p:sldId id="416" r:id="rId162"/>
    <p:sldId id="514" r:id="rId163"/>
    <p:sldId id="515" r:id="rId164"/>
    <p:sldId id="516" r:id="rId165"/>
    <p:sldId id="517" r:id="rId166"/>
    <p:sldId id="518" r:id="rId167"/>
    <p:sldId id="519" r:id="rId168"/>
    <p:sldId id="520" r:id="rId169"/>
    <p:sldId id="521" r:id="rId170"/>
    <p:sldId id="526" r:id="rId171"/>
    <p:sldId id="426" r:id="rId172"/>
    <p:sldId id="427" r:id="rId173"/>
    <p:sldId id="522" r:id="rId174"/>
    <p:sldId id="523" r:id="rId175"/>
    <p:sldId id="524" r:id="rId176"/>
    <p:sldId id="431" r:id="rId177"/>
    <p:sldId id="432" r:id="rId178"/>
    <p:sldId id="433" r:id="rId179"/>
    <p:sldId id="434" r:id="rId180"/>
    <p:sldId id="527" r:id="rId181"/>
    <p:sldId id="436" r:id="rId182"/>
    <p:sldId id="437" r:id="rId183"/>
    <p:sldId id="438" r:id="rId184"/>
    <p:sldId id="332" r:id="rId185"/>
  </p:sldIdLst>
  <p:sldSz cx="9144000" cy="6858000" type="screen4x3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26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864" y="4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3" d="100"/>
        <a:sy n="5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3-08T18:25:01.5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22789 3793 6654 0,'0'0'359'0,"0"0"-277"16,0 0 61-16,0 0-111 15,0 0-32-15,0 0-162 0,0 0-8 16,0 0-146-16,0 0-1041 0</inkml:trace>
  <inkml:trace contextRef="#ctx0" brushRef="#br0" timeOffset="1156.08">24567 3851 7172 0,'0'0'257'0,"0"0"-88"16,0 0-53-16,0 0-69 0,0 0-47 16,0 0-11-16,0 0-63 0,0 0-65 15,0 0-291-15,0 0-2661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3-15T17:42:46.547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11916 13362 17 0,'0'0'0'0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9A9543F3-0831-4635-AD48-8E4410E96487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8BBDC37B-729A-4393-B484-407F8F0BF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3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30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FB9FC-93A1-4D9B-802C-BA99443E9032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991971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B938E-39AD-4F55-8E50-5B5F2D776594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7818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517F6-136D-4FC4-A285-505CEA1809E4}" type="slidenum">
              <a:rPr lang="en-US" smtClean="0"/>
              <a:pPr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3488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6DAE4-A1B9-4BF4-8D31-5B397891D409}" type="slidenum">
              <a:rPr lang="en-US" smtClean="0"/>
              <a:pPr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45612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F66F1-DE48-40B0-BB6B-0EE77A73D478}" type="slidenum">
              <a:rPr lang="en-US" smtClean="0"/>
              <a:pPr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1127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F66F1-DE48-40B0-BB6B-0EE77A73D478}" type="slidenum">
              <a:rPr lang="en-US" smtClean="0"/>
              <a:pPr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7590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F66F1-DE48-40B0-BB6B-0EE77A73D478}" type="slidenum">
              <a:rPr lang="en-US" smtClean="0"/>
              <a:pPr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53616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F66F1-DE48-40B0-BB6B-0EE77A73D478}" type="slidenum">
              <a:rPr lang="en-US" smtClean="0"/>
              <a:pPr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5125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21496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F66F1-DE48-40B0-BB6B-0EE77A73D478}" type="slidenum">
              <a:rPr lang="en-US" smtClean="0"/>
              <a:pPr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3577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7528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7318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2927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21505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4552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48228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09629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55028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B9E4D-9EB2-4CD6-A883-260273BD05D9}" type="slidenum">
              <a:rPr lang="en-US" smtClean="0"/>
              <a:pPr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4916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7751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77605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536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1105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1741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9383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F66F1-DE48-40B0-BB6B-0EE77A73D478}" type="slidenum">
              <a:rPr lang="en-US" smtClean="0"/>
              <a:pPr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7470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38833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F66F1-DE48-40B0-BB6B-0EE77A73D478}" type="slidenum">
              <a:rPr lang="en-US" smtClean="0"/>
              <a:pPr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87727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07C8E-37DE-4EB2-8113-124839A949E8}" type="slidenum">
              <a:rPr lang="it-IT" smtClean="0"/>
              <a:pPr/>
              <a:t>152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809804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07C8E-37DE-4EB2-8113-124839A949E8}" type="slidenum">
              <a:rPr lang="it-IT" smtClean="0"/>
              <a:pPr/>
              <a:t>155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418712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F78A8-523F-4BFC-80CC-40890F21BE70}" type="slidenum">
              <a:rPr lang="en-US" smtClean="0"/>
              <a:pPr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74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F78A8-523F-4BFC-80CC-40890F21BE70}" type="slidenum">
              <a:rPr lang="en-US" smtClean="0"/>
              <a:pPr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2930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07C8E-37DE-4EB2-8113-124839A949E8}" type="slidenum">
              <a:rPr lang="it-IT" smtClean="0"/>
              <a:pPr/>
              <a:t>167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2425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8962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712852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37306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0376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32016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9823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72460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015563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1410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19239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45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37908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79073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BD388-4146-4D41-AD38-26A5F5D85CAA}" type="slidenum">
              <a:rPr lang="en-US" smtClean="0"/>
              <a:pPr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513436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2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it-IT"/>
          </a:p>
        </p:txBody>
      </p:sp>
      <p:sp>
        <p:nvSpPr>
          <p:cNvPr id="2252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4632A10-DCC6-4A20-9C12-577EF1D03665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77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5816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381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113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7352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CC71-148F-4D59-A62A-A6E6F1DFD9A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746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8144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932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171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888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6897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999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543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2955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CC71-148F-4D59-A62A-A6E6F1DFD9A5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9953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178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hardness</a:t>
            </a:r>
            <a:r>
              <a:rPr lang="en-US" baseline="0" dirty="0"/>
              <a:t> vs. randomness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833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356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988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713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7466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6559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1166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897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2357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6780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5208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66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9623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0561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165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131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0ECB0-4EB7-4C82-B74F-B25CEEB9B3FB}" type="slidenum">
              <a:rPr lang="it-IT" smtClean="0"/>
              <a:pPr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06805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925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141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1586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3895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027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01D60-B0F8-405B-BCBC-FFDCBDDCACCB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605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6369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01D60-B0F8-405B-BCBC-FFDCBDDCACCB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6631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01D60-B0F8-405B-BCBC-FFDCBDDCACCB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751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5100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CC71-148F-4D59-A62A-A6E6F1DFD9A5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6525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CC71-148F-4D59-A62A-A6E6F1DFD9A5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594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CC71-148F-4D59-A62A-A6E6F1DFD9A5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0714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4651-70A9-45C6-B731-CF08A1C4CD95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015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4651-70A9-45C6-B731-CF08A1C4CD95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4163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CC71-148F-4D59-A62A-A6E6F1DFD9A5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36701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01D60-B0F8-405B-BCBC-FFDCBDDCACCB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933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6526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01D60-B0F8-405B-BCBC-FFDCBDDCACCB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2695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01D60-B0F8-405B-BCBC-FFDCBDDCACCB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12035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01D60-B0F8-405B-BCBC-FFDCBDDCACCB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76002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01D60-B0F8-405B-BCBC-FFDCBDDCACCB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515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01D60-B0F8-405B-BCBC-FFDCBDDCACCB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20979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08200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B938E-39AD-4F55-8E50-5B5F2D776594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8551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42BEB-0B4E-43FA-9364-1939E84C8691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97229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B938E-39AD-4F55-8E50-5B5F2D776594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9608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511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50CF2-92C1-46B5-9E68-A16B5869142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3689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D5D6-DA2C-4A0F-992A-49FCFB60F028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6319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B938E-39AD-4F55-8E50-5B5F2D776594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8822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D5D6-DA2C-4A0F-992A-49FCFB60F028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3592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D5D6-DA2C-4A0F-992A-49FCFB60F028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94365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D5D6-DA2C-4A0F-992A-49FCFB60F028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12775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B938E-39AD-4F55-8E50-5B5F2D776594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7407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5286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D5D6-DA2C-4A0F-992A-49FCFB60F028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48247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07C8E-37DE-4EB2-8113-124839A949E8}" type="slidenum">
              <a:rPr lang="it-IT" smtClean="0"/>
              <a:pPr/>
              <a:t>93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210157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07C8E-37DE-4EB2-8113-124839A949E8}" type="slidenum">
              <a:rPr lang="it-IT" smtClean="0"/>
              <a:pPr/>
              <a:t>94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0816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50CF2-92C1-46B5-9E68-A16B5869142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0412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07C8E-37DE-4EB2-8113-124839A949E8}" type="slidenum">
              <a:rPr lang="it-IT" smtClean="0"/>
              <a:pPr/>
              <a:t>95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375278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D5D6-DA2C-4A0F-992A-49FCFB60F028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7695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D5D6-DA2C-4A0F-992A-49FCFB60F028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3809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0919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D5D6-DA2C-4A0F-992A-49FCFB60F028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91589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D5D6-DA2C-4A0F-992A-49FCFB60F028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4056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D5D6-DA2C-4A0F-992A-49FCFB60F028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2703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D5D6-DA2C-4A0F-992A-49FCFB60F028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08659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D5D6-DA2C-4A0F-992A-49FCFB60F028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7472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BD388-4146-4D41-AD38-26A5F5D85CAA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95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50CF2-92C1-46B5-9E68-A16B5869142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1570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40749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D5D6-DA2C-4A0F-992A-49FCFB60F028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13002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1198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BD388-4146-4D41-AD38-26A5F5D85CAA}" type="slidenum">
              <a:rPr lang="en-US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0207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55425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517F6-136D-4FC4-A285-505CEA1809E4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10312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6614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19688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517F6-136D-4FC4-A285-505CEA1809E4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23956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B938E-39AD-4F55-8E50-5B5F2D776594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67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15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660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6227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0966D703-4929-451F-99F4-8859751E62F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22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681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859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843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50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37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558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959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80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FABD3-5AFF-4669-BE74-12D79B49C211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644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0.png"/><Relationship Id="rId13" Type="http://schemas.openxmlformats.org/officeDocument/2006/relationships/image" Target="../media/image1050.png"/><Relationship Id="rId18" Type="http://schemas.openxmlformats.org/officeDocument/2006/relationships/image" Target="../media/image1100.png"/><Relationship Id="rId3" Type="http://schemas.openxmlformats.org/officeDocument/2006/relationships/image" Target="../media/image951.png"/><Relationship Id="rId21" Type="http://schemas.openxmlformats.org/officeDocument/2006/relationships/image" Target="../media/image1131.png"/><Relationship Id="rId7" Type="http://schemas.openxmlformats.org/officeDocument/2006/relationships/image" Target="../media/image990.png"/><Relationship Id="rId12" Type="http://schemas.openxmlformats.org/officeDocument/2006/relationships/image" Target="../media/image1041.png"/><Relationship Id="rId17" Type="http://schemas.openxmlformats.org/officeDocument/2006/relationships/image" Target="../media/image1090.png"/><Relationship Id="rId2" Type="http://schemas.openxmlformats.org/officeDocument/2006/relationships/notesSlide" Target="../notesSlides/notesSlide85.xml"/><Relationship Id="rId16" Type="http://schemas.openxmlformats.org/officeDocument/2006/relationships/image" Target="../media/image1080.png"/><Relationship Id="rId20" Type="http://schemas.openxmlformats.org/officeDocument/2006/relationships/image" Target="../media/image1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0.png"/><Relationship Id="rId11" Type="http://schemas.openxmlformats.org/officeDocument/2006/relationships/image" Target="../media/image1030.png"/><Relationship Id="rId5" Type="http://schemas.openxmlformats.org/officeDocument/2006/relationships/image" Target="../media/image970.png"/><Relationship Id="rId15" Type="http://schemas.openxmlformats.org/officeDocument/2006/relationships/image" Target="../media/image1070.png"/><Relationship Id="rId23" Type="http://schemas.openxmlformats.org/officeDocument/2006/relationships/image" Target="../media/image1150.png"/><Relationship Id="rId10" Type="http://schemas.openxmlformats.org/officeDocument/2006/relationships/image" Target="../media/image1020.png"/><Relationship Id="rId19" Type="http://schemas.openxmlformats.org/officeDocument/2006/relationships/image" Target="../media/image1111.png"/><Relationship Id="rId4" Type="http://schemas.openxmlformats.org/officeDocument/2006/relationships/image" Target="../media/image961.png"/><Relationship Id="rId9" Type="http://schemas.openxmlformats.org/officeDocument/2006/relationships/image" Target="../media/image1012.png"/><Relationship Id="rId14" Type="http://schemas.openxmlformats.org/officeDocument/2006/relationships/image" Target="../media/image1060.png"/><Relationship Id="rId22" Type="http://schemas.openxmlformats.org/officeDocument/2006/relationships/image" Target="../media/image114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990.png"/><Relationship Id="rId3" Type="http://schemas.openxmlformats.org/officeDocument/2006/relationships/image" Target="../media/image1180.png"/><Relationship Id="rId7" Type="http://schemas.openxmlformats.org/officeDocument/2006/relationships/image" Target="../media/image1220.png"/><Relationship Id="rId12" Type="http://schemas.openxmlformats.org/officeDocument/2006/relationships/image" Target="../media/image98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2.png"/><Relationship Id="rId11" Type="http://schemas.openxmlformats.org/officeDocument/2006/relationships/image" Target="../media/image126.png"/><Relationship Id="rId5" Type="http://schemas.openxmlformats.org/officeDocument/2006/relationships/image" Target="../media/image1200.png"/><Relationship Id="rId10" Type="http://schemas.openxmlformats.org/officeDocument/2006/relationships/image" Target="../media/image125.png"/><Relationship Id="rId4" Type="http://schemas.openxmlformats.org/officeDocument/2006/relationships/image" Target="../media/image1190.png"/><Relationship Id="rId9" Type="http://schemas.openxmlformats.org/officeDocument/2006/relationships/image" Target="../media/image124.png"/><Relationship Id="rId14" Type="http://schemas.openxmlformats.org/officeDocument/2006/relationships/image" Target="../media/image127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100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30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Relationship Id="rId14" Type="http://schemas.openxmlformats.org/officeDocument/2006/relationships/image" Target="../media/image13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wmf"/><Relationship Id="rId4" Type="http://schemas.openxmlformats.org/officeDocument/2006/relationships/image" Target="../media/image24.w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1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5" Type="http://schemas.openxmlformats.org/officeDocument/2006/relationships/image" Target="../media/image148.png"/><Relationship Id="rId15" Type="http://schemas.openxmlformats.org/officeDocument/2006/relationships/image" Target="../media/image158.png"/><Relationship Id="rId10" Type="http://schemas.openxmlformats.org/officeDocument/2006/relationships/image" Target="../media/image153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Relationship Id="rId14" Type="http://schemas.openxmlformats.org/officeDocument/2006/relationships/image" Target="../media/image157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59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0.png"/><Relationship Id="rId4" Type="http://schemas.openxmlformats.org/officeDocument/2006/relationships/image" Target="../media/image14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wmf"/><Relationship Id="rId4" Type="http://schemas.openxmlformats.org/officeDocument/2006/relationships/image" Target="../media/image24.wmf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50.png"/><Relationship Id="rId3" Type="http://schemas.openxmlformats.org/officeDocument/2006/relationships/image" Target="../media/image175.png"/><Relationship Id="rId7" Type="http://schemas.openxmlformats.org/officeDocument/2006/relationships/image" Target="../media/image310.png"/><Relationship Id="rId12" Type="http://schemas.openxmlformats.org/officeDocument/2006/relationships/image" Target="../media/image810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7100.png"/><Relationship Id="rId5" Type="http://schemas.openxmlformats.org/officeDocument/2006/relationships/image" Target="../media/image177.png"/><Relationship Id="rId10" Type="http://schemas.openxmlformats.org/officeDocument/2006/relationships/image" Target="../media/image610.png"/><Relationship Id="rId4" Type="http://schemas.openxmlformats.org/officeDocument/2006/relationships/image" Target="../media/image176.png"/><Relationship Id="rId9" Type="http://schemas.openxmlformats.org/officeDocument/2006/relationships/image" Target="../media/image510.png"/><Relationship Id="rId14" Type="http://schemas.openxmlformats.org/officeDocument/2006/relationships/image" Target="../media/image169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0.png"/><Relationship Id="rId4" Type="http://schemas.openxmlformats.org/officeDocument/2006/relationships/image" Target="../media/image168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search.ibm.com/journal/rd/383/coppersmith.pdf" TargetMode="Externa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7.png"/><Relationship Id="rId18" Type="http://schemas.openxmlformats.org/officeDocument/2006/relationships/image" Target="../media/image192.png"/><Relationship Id="rId3" Type="http://schemas.openxmlformats.org/officeDocument/2006/relationships/tags" Target="../tags/tag3.xml"/><Relationship Id="rId21" Type="http://schemas.openxmlformats.org/officeDocument/2006/relationships/image" Target="../media/image195.png"/><Relationship Id="rId7" Type="http://schemas.openxmlformats.org/officeDocument/2006/relationships/image" Target="../media/image121.png"/><Relationship Id="rId12" Type="http://schemas.openxmlformats.org/officeDocument/2006/relationships/image" Target="../media/image186.png"/><Relationship Id="rId17" Type="http://schemas.openxmlformats.org/officeDocument/2006/relationships/image" Target="../media/image191.png"/><Relationship Id="rId2" Type="http://schemas.openxmlformats.org/officeDocument/2006/relationships/tags" Target="../tags/tag2.xml"/><Relationship Id="rId16" Type="http://schemas.openxmlformats.org/officeDocument/2006/relationships/image" Target="../media/image1901.png"/><Relationship Id="rId20" Type="http://schemas.openxmlformats.org/officeDocument/2006/relationships/image" Target="../media/image194.png"/><Relationship Id="rId1" Type="http://schemas.openxmlformats.org/officeDocument/2006/relationships/tags" Target="../tags/tag1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5" Type="http://schemas.openxmlformats.org/officeDocument/2006/relationships/notesSlide" Target="../notesSlides/notesSlide109.xml"/><Relationship Id="rId15" Type="http://schemas.openxmlformats.org/officeDocument/2006/relationships/image" Target="../media/image189.png"/><Relationship Id="rId10" Type="http://schemas.openxmlformats.org/officeDocument/2006/relationships/image" Target="../media/image184.png"/><Relationship Id="rId19" Type="http://schemas.openxmlformats.org/officeDocument/2006/relationships/image" Target="../media/image19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83.png"/><Relationship Id="rId14" Type="http://schemas.openxmlformats.org/officeDocument/2006/relationships/image" Target="../media/image18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18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7.png"/><Relationship Id="rId12" Type="http://schemas.openxmlformats.org/officeDocument/2006/relationships/image" Target="../media/image179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21.png"/><Relationship Id="rId11" Type="http://schemas.openxmlformats.org/officeDocument/2006/relationships/image" Target="../media/image201.png"/><Relationship Id="rId5" Type="http://schemas.openxmlformats.org/officeDocument/2006/relationships/image" Target="../media/image196.png"/><Relationship Id="rId10" Type="http://schemas.openxmlformats.org/officeDocument/2006/relationships/image" Target="../media/image200.png"/><Relationship Id="rId4" Type="http://schemas.openxmlformats.org/officeDocument/2006/relationships/notesSlide" Target="../notesSlides/notesSlide110.xml"/><Relationship Id="rId9" Type="http://schemas.openxmlformats.org/officeDocument/2006/relationships/image" Target="../media/image178.png"/><Relationship Id="rId14" Type="http://schemas.openxmlformats.org/officeDocument/2006/relationships/image" Target="../media/image204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1.xml"/><Relationship Id="rId13" Type="http://schemas.openxmlformats.org/officeDocument/2006/relationships/image" Target="../media/image208.png"/><Relationship Id="rId18" Type="http://schemas.openxmlformats.org/officeDocument/2006/relationships/image" Target="../media/image213.png"/><Relationship Id="rId26" Type="http://schemas.openxmlformats.org/officeDocument/2006/relationships/image" Target="../media/image221.png"/><Relationship Id="rId3" Type="http://schemas.openxmlformats.org/officeDocument/2006/relationships/tags" Target="../tags/tag8.xml"/><Relationship Id="rId21" Type="http://schemas.openxmlformats.org/officeDocument/2006/relationships/image" Target="../media/image216.png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07.png"/><Relationship Id="rId17" Type="http://schemas.openxmlformats.org/officeDocument/2006/relationships/image" Target="../media/image212.png"/><Relationship Id="rId25" Type="http://schemas.openxmlformats.org/officeDocument/2006/relationships/image" Target="../media/image220.png"/><Relationship Id="rId2" Type="http://schemas.openxmlformats.org/officeDocument/2006/relationships/tags" Target="../tags/tag7.xml"/><Relationship Id="rId16" Type="http://schemas.openxmlformats.org/officeDocument/2006/relationships/image" Target="../media/image211.png"/><Relationship Id="rId20" Type="http://schemas.openxmlformats.org/officeDocument/2006/relationships/image" Target="../media/image215.png"/><Relationship Id="rId29" Type="http://schemas.openxmlformats.org/officeDocument/2006/relationships/image" Target="../media/image224.pn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121.png"/><Relationship Id="rId24" Type="http://schemas.openxmlformats.org/officeDocument/2006/relationships/image" Target="../media/image219.png"/><Relationship Id="rId5" Type="http://schemas.openxmlformats.org/officeDocument/2006/relationships/tags" Target="../tags/tag10.xml"/><Relationship Id="rId15" Type="http://schemas.openxmlformats.org/officeDocument/2006/relationships/image" Target="../media/image210.png"/><Relationship Id="rId23" Type="http://schemas.openxmlformats.org/officeDocument/2006/relationships/image" Target="../media/image218.png"/><Relationship Id="rId28" Type="http://schemas.openxmlformats.org/officeDocument/2006/relationships/image" Target="../media/image223.png"/><Relationship Id="rId10" Type="http://schemas.openxmlformats.org/officeDocument/2006/relationships/image" Target="../media/image206.png"/><Relationship Id="rId19" Type="http://schemas.openxmlformats.org/officeDocument/2006/relationships/image" Target="../media/image214.png"/><Relationship Id="rId31" Type="http://schemas.openxmlformats.org/officeDocument/2006/relationships/image" Target="../media/image226.png"/><Relationship Id="rId4" Type="http://schemas.openxmlformats.org/officeDocument/2006/relationships/tags" Target="../tags/tag9.xml"/><Relationship Id="rId9" Type="http://schemas.openxmlformats.org/officeDocument/2006/relationships/image" Target="../media/image205.png"/><Relationship Id="rId14" Type="http://schemas.openxmlformats.org/officeDocument/2006/relationships/image" Target="../media/image209.png"/><Relationship Id="rId22" Type="http://schemas.openxmlformats.org/officeDocument/2006/relationships/image" Target="../media/image217.png"/><Relationship Id="rId27" Type="http://schemas.openxmlformats.org/officeDocument/2006/relationships/image" Target="../media/image222.png"/><Relationship Id="rId30" Type="http://schemas.openxmlformats.org/officeDocument/2006/relationships/image" Target="../media/image225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2.xml"/><Relationship Id="rId13" Type="http://schemas.openxmlformats.org/officeDocument/2006/relationships/image" Target="../media/image207.png"/><Relationship Id="rId18" Type="http://schemas.openxmlformats.org/officeDocument/2006/relationships/image" Target="../media/image212.png"/><Relationship Id="rId26" Type="http://schemas.openxmlformats.org/officeDocument/2006/relationships/image" Target="../media/image225.png"/><Relationship Id="rId3" Type="http://schemas.openxmlformats.org/officeDocument/2006/relationships/tags" Target="../tags/tag14.xml"/><Relationship Id="rId21" Type="http://schemas.openxmlformats.org/officeDocument/2006/relationships/image" Target="../media/image215.png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06.png"/><Relationship Id="rId17" Type="http://schemas.openxmlformats.org/officeDocument/2006/relationships/image" Target="../media/image211.png"/><Relationship Id="rId25" Type="http://schemas.openxmlformats.org/officeDocument/2006/relationships/image" Target="../media/image222.png"/><Relationship Id="rId2" Type="http://schemas.openxmlformats.org/officeDocument/2006/relationships/tags" Target="../tags/tag13.xml"/><Relationship Id="rId16" Type="http://schemas.openxmlformats.org/officeDocument/2006/relationships/image" Target="../media/image210.png"/><Relationship Id="rId20" Type="http://schemas.openxmlformats.org/officeDocument/2006/relationships/image" Target="../media/image214.png"/><Relationship Id="rId29" Type="http://schemas.openxmlformats.org/officeDocument/2006/relationships/image" Target="../media/image229.png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205.png"/><Relationship Id="rId24" Type="http://schemas.openxmlformats.org/officeDocument/2006/relationships/image" Target="../media/image221.png"/><Relationship Id="rId5" Type="http://schemas.openxmlformats.org/officeDocument/2006/relationships/tags" Target="../tags/tag16.xml"/><Relationship Id="rId15" Type="http://schemas.openxmlformats.org/officeDocument/2006/relationships/image" Target="../media/image209.png"/><Relationship Id="rId23" Type="http://schemas.openxmlformats.org/officeDocument/2006/relationships/image" Target="../media/image218.png"/><Relationship Id="rId28" Type="http://schemas.openxmlformats.org/officeDocument/2006/relationships/image" Target="../media/image228.png"/><Relationship Id="rId10" Type="http://schemas.openxmlformats.org/officeDocument/2006/relationships/image" Target="../media/image121.png"/><Relationship Id="rId19" Type="http://schemas.openxmlformats.org/officeDocument/2006/relationships/image" Target="../media/image213.png"/><Relationship Id="rId31" Type="http://schemas.openxmlformats.org/officeDocument/2006/relationships/image" Target="../media/image224.png"/><Relationship Id="rId4" Type="http://schemas.openxmlformats.org/officeDocument/2006/relationships/tags" Target="../tags/tag15.xml"/><Relationship Id="rId9" Type="http://schemas.openxmlformats.org/officeDocument/2006/relationships/image" Target="../media/image227.png"/><Relationship Id="rId14" Type="http://schemas.openxmlformats.org/officeDocument/2006/relationships/image" Target="../media/image208.png"/><Relationship Id="rId22" Type="http://schemas.openxmlformats.org/officeDocument/2006/relationships/image" Target="../media/image217.png"/><Relationship Id="rId27" Type="http://schemas.openxmlformats.org/officeDocument/2006/relationships/image" Target="../media/image226.png"/><Relationship Id="rId30" Type="http://schemas.openxmlformats.org/officeDocument/2006/relationships/image" Target="../media/image223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7.png"/><Relationship Id="rId18" Type="http://schemas.openxmlformats.org/officeDocument/2006/relationships/image" Target="../media/image233.png"/><Relationship Id="rId3" Type="http://schemas.openxmlformats.org/officeDocument/2006/relationships/tags" Target="../tags/tag20.xml"/><Relationship Id="rId7" Type="http://schemas.openxmlformats.org/officeDocument/2006/relationships/image" Target="../media/image121.png"/><Relationship Id="rId12" Type="http://schemas.openxmlformats.org/officeDocument/2006/relationships/image" Target="../media/image186.png"/><Relationship Id="rId17" Type="http://schemas.openxmlformats.org/officeDocument/2006/relationships/image" Target="../media/image173.png"/><Relationship Id="rId2" Type="http://schemas.openxmlformats.org/officeDocument/2006/relationships/tags" Target="../tags/tag19.xml"/><Relationship Id="rId16" Type="http://schemas.openxmlformats.org/officeDocument/2006/relationships/image" Target="../media/image231.png"/><Relationship Id="rId20" Type="http://schemas.openxmlformats.org/officeDocument/2006/relationships/image" Target="../media/image235.png"/><Relationship Id="rId1" Type="http://schemas.openxmlformats.org/officeDocument/2006/relationships/tags" Target="../tags/tag18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5" Type="http://schemas.openxmlformats.org/officeDocument/2006/relationships/notesSlide" Target="../notesSlides/notesSlide113.xml"/><Relationship Id="rId15" Type="http://schemas.openxmlformats.org/officeDocument/2006/relationships/image" Target="../media/image230.png"/><Relationship Id="rId10" Type="http://schemas.openxmlformats.org/officeDocument/2006/relationships/image" Target="../media/image184.png"/><Relationship Id="rId19" Type="http://schemas.openxmlformats.org/officeDocument/2006/relationships/image" Target="../media/image23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83.png"/><Relationship Id="rId14" Type="http://schemas.openxmlformats.org/officeDocument/2006/relationships/image" Target="../media/image188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240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3.png"/><Relationship Id="rId5" Type="http://schemas.openxmlformats.org/officeDocument/2006/relationships/image" Target="../media/image202.png"/><Relationship Id="rId10" Type="http://schemas.openxmlformats.org/officeDocument/2006/relationships/image" Target="../media/image247.png"/><Relationship Id="rId4" Type="http://schemas.openxmlformats.org/officeDocument/2006/relationships/image" Target="../media/image199.png"/><Relationship Id="rId9" Type="http://schemas.openxmlformats.org/officeDocument/2006/relationships/image" Target="../media/image246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13" Type="http://schemas.openxmlformats.org/officeDocument/2006/relationships/image" Target="../media/image250.png"/><Relationship Id="rId3" Type="http://schemas.openxmlformats.org/officeDocument/2006/relationships/notesSlide" Target="../notesSlides/notesSlide118.xml"/><Relationship Id="rId7" Type="http://schemas.openxmlformats.org/officeDocument/2006/relationships/image" Target="../media/image249.png"/><Relationship Id="rId12" Type="http://schemas.openxmlformats.org/officeDocument/2006/relationships/image" Target="../media/image2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121.png"/><Relationship Id="rId11" Type="http://schemas.openxmlformats.org/officeDocument/2006/relationships/image" Target="../media/image252.png"/><Relationship Id="rId5" Type="http://schemas.openxmlformats.org/officeDocument/2006/relationships/image" Target="../media/image203.png"/><Relationship Id="rId10" Type="http://schemas.openxmlformats.org/officeDocument/2006/relationships/image" Target="../media/image1690.png"/><Relationship Id="rId4" Type="http://schemas.openxmlformats.org/officeDocument/2006/relationships/image" Target="../media/image248.png"/><Relationship Id="rId9" Type="http://schemas.openxmlformats.org/officeDocument/2006/relationships/image" Target="../media/image25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179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0.png"/><Relationship Id="rId3" Type="http://schemas.openxmlformats.org/officeDocument/2006/relationships/image" Target="../media/image262.png"/><Relationship Id="rId7" Type="http://schemas.openxmlformats.org/officeDocument/2006/relationships/image" Target="../media/image2110.png"/><Relationship Id="rId12" Type="http://schemas.openxmlformats.org/officeDocument/2006/relationships/image" Target="../media/image266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0.png"/><Relationship Id="rId11" Type="http://schemas.openxmlformats.org/officeDocument/2006/relationships/image" Target="../media/image265.png"/><Relationship Id="rId5" Type="http://schemas.openxmlformats.org/officeDocument/2006/relationships/image" Target="../media/image1900.png"/><Relationship Id="rId10" Type="http://schemas.openxmlformats.org/officeDocument/2006/relationships/image" Target="../media/image264.png"/><Relationship Id="rId4" Type="http://schemas.openxmlformats.org/officeDocument/2006/relationships/image" Target="../media/image263.png"/><Relationship Id="rId9" Type="http://schemas.openxmlformats.org/officeDocument/2006/relationships/image" Target="../media/image2300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0.png"/><Relationship Id="rId13" Type="http://schemas.openxmlformats.org/officeDocument/2006/relationships/image" Target="../media/image272.png"/><Relationship Id="rId18" Type="http://schemas.openxmlformats.org/officeDocument/2006/relationships/image" Target="../media/image340.png"/><Relationship Id="rId3" Type="http://schemas.openxmlformats.org/officeDocument/2006/relationships/image" Target="../media/image267.png"/><Relationship Id="rId21" Type="http://schemas.openxmlformats.org/officeDocument/2006/relationships/image" Target="../media/image275.png"/><Relationship Id="rId7" Type="http://schemas.openxmlformats.org/officeDocument/2006/relationships/image" Target="../media/image2600.png"/><Relationship Id="rId12" Type="http://schemas.openxmlformats.org/officeDocument/2006/relationships/image" Target="../media/image300.png"/><Relationship Id="rId17" Type="http://schemas.openxmlformats.org/officeDocument/2006/relationships/image" Target="../media/image273.png"/><Relationship Id="rId25" Type="http://schemas.openxmlformats.org/officeDocument/2006/relationships/image" Target="../media/image370.png"/><Relationship Id="rId2" Type="http://schemas.openxmlformats.org/officeDocument/2006/relationships/notesSlide" Target="../notesSlides/notesSlide125.xml"/><Relationship Id="rId16" Type="http://schemas.openxmlformats.org/officeDocument/2006/relationships/image" Target="../media/image330.png"/><Relationship Id="rId20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290.png"/><Relationship Id="rId24" Type="http://schemas.openxmlformats.org/officeDocument/2006/relationships/image" Target="../media/image3600.png"/><Relationship Id="rId5" Type="http://schemas.openxmlformats.org/officeDocument/2006/relationships/image" Target="../media/image269.png"/><Relationship Id="rId15" Type="http://schemas.openxmlformats.org/officeDocument/2006/relationships/image" Target="../media/image320.png"/><Relationship Id="rId23" Type="http://schemas.openxmlformats.org/officeDocument/2006/relationships/image" Target="../media/image277.png"/><Relationship Id="rId10" Type="http://schemas.openxmlformats.org/officeDocument/2006/relationships/image" Target="../media/image271.png"/><Relationship Id="rId19" Type="http://schemas.openxmlformats.org/officeDocument/2006/relationships/image" Target="../media/image350.png"/><Relationship Id="rId4" Type="http://schemas.openxmlformats.org/officeDocument/2006/relationships/image" Target="../media/image268.png"/><Relationship Id="rId9" Type="http://schemas.openxmlformats.org/officeDocument/2006/relationships/image" Target="../media/image280.png"/><Relationship Id="rId14" Type="http://schemas.openxmlformats.org/officeDocument/2006/relationships/image" Target="../media/image311.png"/><Relationship Id="rId22" Type="http://schemas.openxmlformats.org/officeDocument/2006/relationships/image" Target="../media/image276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7" Type="http://schemas.openxmlformats.org/officeDocument/2006/relationships/image" Target="../media/image43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5" Type="http://schemas.openxmlformats.org/officeDocument/2006/relationships/image" Target="../media/image279.png"/><Relationship Id="rId4" Type="http://schemas.openxmlformats.org/officeDocument/2006/relationships/image" Target="../media/image4000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13" Type="http://schemas.openxmlformats.org/officeDocument/2006/relationships/image" Target="../media/image289.png"/><Relationship Id="rId3" Type="http://schemas.openxmlformats.org/officeDocument/2006/relationships/image" Target="../media/image450.png"/><Relationship Id="rId7" Type="http://schemas.openxmlformats.org/officeDocument/2006/relationships/image" Target="../media/image284.png"/><Relationship Id="rId12" Type="http://schemas.openxmlformats.org/officeDocument/2006/relationships/image" Target="../media/image288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3.png"/><Relationship Id="rId11" Type="http://schemas.openxmlformats.org/officeDocument/2006/relationships/image" Target="../media/image287.png"/><Relationship Id="rId5" Type="http://schemas.openxmlformats.org/officeDocument/2006/relationships/image" Target="../media/image282.png"/><Relationship Id="rId10" Type="http://schemas.openxmlformats.org/officeDocument/2006/relationships/image" Target="../media/image286.png"/><Relationship Id="rId4" Type="http://schemas.openxmlformats.org/officeDocument/2006/relationships/image" Target="../media/image4600.png"/><Relationship Id="rId9" Type="http://schemas.openxmlformats.org/officeDocument/2006/relationships/image" Target="../media/image511.png"/><Relationship Id="rId14" Type="http://schemas.openxmlformats.org/officeDocument/2006/relationships/image" Target="../media/image560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3" Type="http://schemas.openxmlformats.org/officeDocument/2006/relationships/image" Target="../media/image291.png"/><Relationship Id="rId7" Type="http://schemas.openxmlformats.org/officeDocument/2006/relationships/image" Target="../media/image293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5" Type="http://schemas.openxmlformats.org/officeDocument/2006/relationships/image" Target="../media/image292.png"/><Relationship Id="rId4" Type="http://schemas.openxmlformats.org/officeDocument/2006/relationships/image" Target="../media/image530.png"/><Relationship Id="rId9" Type="http://schemas.openxmlformats.org/officeDocument/2006/relationships/image" Target="../media/image630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5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7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0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0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3.png"/><Relationship Id="rId5" Type="http://schemas.openxmlformats.org/officeDocument/2006/relationships/image" Target="../media/image770.png"/><Relationship Id="rId4" Type="http://schemas.openxmlformats.org/officeDocument/2006/relationships/image" Target="../media/image760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0.png"/><Relationship Id="rId4" Type="http://schemas.openxmlformats.org/officeDocument/2006/relationships/image" Target="../media/image811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0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860.png"/><Relationship Id="rId7" Type="http://schemas.openxmlformats.org/officeDocument/2006/relationships/image" Target="../media/image900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0.png"/><Relationship Id="rId5" Type="http://schemas.openxmlformats.org/officeDocument/2006/relationships/image" Target="../media/image880.png"/><Relationship Id="rId10" Type="http://schemas.openxmlformats.org/officeDocument/2006/relationships/image" Target="../media/image930.png"/><Relationship Id="rId4" Type="http://schemas.openxmlformats.org/officeDocument/2006/relationships/image" Target="../media/image870.png"/><Relationship Id="rId9" Type="http://schemas.openxmlformats.org/officeDocument/2006/relationships/image" Target="../media/image920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259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9.png"/><Relationship Id="rId5" Type="http://schemas.openxmlformats.org/officeDocument/2006/relationships/image" Target="../media/image308.png"/><Relationship Id="rId10" Type="http://schemas.openxmlformats.org/officeDocument/2006/relationships/image" Target="../media/image315.png"/><Relationship Id="rId4" Type="http://schemas.openxmlformats.org/officeDocument/2006/relationships/image" Target="../media/image307.png"/><Relationship Id="rId9" Type="http://schemas.openxmlformats.org/officeDocument/2006/relationships/image" Target="../media/image314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7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29.png"/><Relationship Id="rId18" Type="http://schemas.openxmlformats.org/officeDocument/2006/relationships/image" Target="../media/image335.png"/><Relationship Id="rId3" Type="http://schemas.openxmlformats.org/officeDocument/2006/relationships/image" Target="../media/image318.png"/><Relationship Id="rId7" Type="http://schemas.openxmlformats.org/officeDocument/2006/relationships/image" Target="../media/image323.png"/><Relationship Id="rId12" Type="http://schemas.openxmlformats.org/officeDocument/2006/relationships/image" Target="../media/image328.png"/><Relationship Id="rId17" Type="http://schemas.openxmlformats.org/officeDocument/2006/relationships/image" Target="../media/image814.png"/><Relationship Id="rId2" Type="http://schemas.openxmlformats.org/officeDocument/2006/relationships/notesSlide" Target="../notesSlides/notesSlide134.xml"/><Relationship Id="rId16" Type="http://schemas.openxmlformats.org/officeDocument/2006/relationships/image" Target="../media/image3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327.png"/><Relationship Id="rId5" Type="http://schemas.openxmlformats.org/officeDocument/2006/relationships/image" Target="../media/image321.png"/><Relationship Id="rId15" Type="http://schemas.openxmlformats.org/officeDocument/2006/relationships/image" Target="../media/image332.png"/><Relationship Id="rId10" Type="http://schemas.openxmlformats.org/officeDocument/2006/relationships/image" Target="../media/image326.png"/><Relationship Id="rId19" Type="http://schemas.openxmlformats.org/officeDocument/2006/relationships/image" Target="../media/image336.png"/><Relationship Id="rId4" Type="http://schemas.openxmlformats.org/officeDocument/2006/relationships/image" Target="../media/image319.png"/><Relationship Id="rId9" Type="http://schemas.openxmlformats.org/officeDocument/2006/relationships/image" Target="../media/image325.png"/><Relationship Id="rId14" Type="http://schemas.openxmlformats.org/officeDocument/2006/relationships/image" Target="../media/image331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.png"/><Relationship Id="rId4" Type="http://schemas.openxmlformats.org/officeDocument/2006/relationships/image" Target="../media/image339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4.png"/><Relationship Id="rId4" Type="http://schemas.openxmlformats.org/officeDocument/2006/relationships/image" Target="../media/image343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13" Type="http://schemas.openxmlformats.org/officeDocument/2006/relationships/image" Target="../media/image356.png"/><Relationship Id="rId3" Type="http://schemas.openxmlformats.org/officeDocument/2006/relationships/image" Target="../media/image345.png"/><Relationship Id="rId7" Type="http://schemas.openxmlformats.org/officeDocument/2006/relationships/image" Target="../media/image349.png"/><Relationship Id="rId12" Type="http://schemas.openxmlformats.org/officeDocument/2006/relationships/image" Target="../media/image355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8.png"/><Relationship Id="rId11" Type="http://schemas.openxmlformats.org/officeDocument/2006/relationships/image" Target="../media/image354.png"/><Relationship Id="rId5" Type="http://schemas.openxmlformats.org/officeDocument/2006/relationships/image" Target="../media/image347.png"/><Relationship Id="rId10" Type="http://schemas.openxmlformats.org/officeDocument/2006/relationships/image" Target="../media/image353.png"/><Relationship Id="rId4" Type="http://schemas.openxmlformats.org/officeDocument/2006/relationships/image" Target="../media/image346.png"/><Relationship Id="rId9" Type="http://schemas.openxmlformats.org/officeDocument/2006/relationships/image" Target="../media/image352.png"/><Relationship Id="rId14" Type="http://schemas.openxmlformats.org/officeDocument/2006/relationships/image" Target="../media/image357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0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9.png"/><Relationship Id="rId4" Type="http://schemas.openxmlformats.org/officeDocument/2006/relationships/image" Target="../media/image45.png"/><Relationship Id="rId9" Type="http://schemas.openxmlformats.org/officeDocument/2006/relationships/customXml" Target="../ink/ink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7" Type="http://schemas.openxmlformats.org/officeDocument/2006/relationships/image" Target="../media/image19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1.png"/><Relationship Id="rId5" Type="http://schemas.openxmlformats.org/officeDocument/2006/relationships/image" Target="../media/image1710.png"/><Relationship Id="rId4" Type="http://schemas.openxmlformats.org/officeDocument/2006/relationships/image" Target="../media/image11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wmf"/><Relationship Id="rId4" Type="http://schemas.openxmlformats.org/officeDocument/2006/relationships/image" Target="../media/image5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7" Type="http://schemas.openxmlformats.org/officeDocument/2006/relationships/image" Target="../media/image13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wmf"/><Relationship Id="rId5" Type="http://schemas.openxmlformats.org/officeDocument/2006/relationships/image" Target="../media/image2011.png"/><Relationship Id="rId4" Type="http://schemas.openxmlformats.org/officeDocument/2006/relationships/image" Target="../media/image19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1.png"/><Relationship Id="rId3" Type="http://schemas.openxmlformats.org/officeDocument/2006/relationships/image" Target="../media/image2.wmf"/><Relationship Id="rId7" Type="http://schemas.openxmlformats.org/officeDocument/2006/relationships/image" Target="../media/image13.w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wmf"/><Relationship Id="rId5" Type="http://schemas.openxmlformats.org/officeDocument/2006/relationships/image" Target="../media/image2011.png"/><Relationship Id="rId4" Type="http://schemas.openxmlformats.org/officeDocument/2006/relationships/image" Target="../media/image190.png"/><Relationship Id="rId9" Type="http://schemas.openxmlformats.org/officeDocument/2006/relationships/image" Target="../media/image221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0.png"/><Relationship Id="rId3" Type="http://schemas.openxmlformats.org/officeDocument/2006/relationships/image" Target="../media/image2.wmf"/><Relationship Id="rId7" Type="http://schemas.openxmlformats.org/officeDocument/2006/relationships/image" Target="../media/image13.w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wmf"/><Relationship Id="rId5" Type="http://schemas.openxmlformats.org/officeDocument/2006/relationships/image" Target="../media/image2011.png"/><Relationship Id="rId4" Type="http://schemas.openxmlformats.org/officeDocument/2006/relationships/image" Target="../media/image190.png"/><Relationship Id="rId9" Type="http://schemas.openxmlformats.org/officeDocument/2006/relationships/image" Target="../media/image241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png"/><Relationship Id="rId3" Type="http://schemas.openxmlformats.org/officeDocument/2006/relationships/image" Target="../media/image2510.png"/><Relationship Id="rId7" Type="http://schemas.openxmlformats.org/officeDocument/2006/relationships/image" Target="../media/image2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0.png"/><Relationship Id="rId11" Type="http://schemas.openxmlformats.org/officeDocument/2006/relationships/image" Target="../media/image13.wmf"/><Relationship Id="rId5" Type="http://schemas.openxmlformats.org/officeDocument/2006/relationships/image" Target="../media/image2710.png"/><Relationship Id="rId10" Type="http://schemas.openxmlformats.org/officeDocument/2006/relationships/image" Target="../media/image32.png"/><Relationship Id="rId4" Type="http://schemas.openxmlformats.org/officeDocument/2006/relationships/image" Target="../media/image260.png"/><Relationship Id="rId9" Type="http://schemas.openxmlformats.org/officeDocument/2006/relationships/image" Target="../media/image31.png"/><Relationship Id="rId14" Type="http://schemas.openxmlformats.org/officeDocument/2006/relationships/image" Target="../media/image10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wmf"/><Relationship Id="rId4" Type="http://schemas.openxmlformats.org/officeDocument/2006/relationships/image" Target="../media/image2.w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0.png"/><Relationship Id="rId4" Type="http://schemas.openxmlformats.org/officeDocument/2006/relationships/customXml" Target="../ink/ink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0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6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18.wmf"/><Relationship Id="rId4" Type="http://schemas.openxmlformats.org/officeDocument/2006/relationships/image" Target="../media/image17.wmf"/><Relationship Id="rId9" Type="http://schemas.openxmlformats.org/officeDocument/2006/relationships/image" Target="../media/image2.w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10" Type="http://schemas.openxmlformats.org/officeDocument/2006/relationships/image" Target="../media/image58.png"/><Relationship Id="rId4" Type="http://schemas.openxmlformats.org/officeDocument/2006/relationships/image" Target="../media/image90.png"/><Relationship Id="rId9" Type="http://schemas.openxmlformats.org/officeDocument/2006/relationships/image" Target="../media/image70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7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2.wmf"/><Relationship Id="rId4" Type="http://schemas.openxmlformats.org/officeDocument/2006/relationships/image" Target="../media/image9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c4nomore.com/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0.png"/><Relationship Id="rId2" Type="http://schemas.openxmlformats.org/officeDocument/2006/relationships/image" Target="../media/image19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0.png"/><Relationship Id="rId4" Type="http://schemas.openxmlformats.org/officeDocument/2006/relationships/image" Target="../media/image10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2.wmf"/><Relationship Id="rId7" Type="http://schemas.openxmlformats.org/officeDocument/2006/relationships/image" Target="../media/image96.png"/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3.wmf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5.png"/><Relationship Id="rId4" Type="http://schemas.openxmlformats.org/officeDocument/2006/relationships/image" Target="../media/image2.wmf"/><Relationship Id="rId9" Type="http://schemas.openxmlformats.org/officeDocument/2006/relationships/image" Target="../media/image5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2.png"/><Relationship Id="rId13" Type="http://schemas.openxmlformats.org/officeDocument/2006/relationships/image" Target="../media/image1210.png"/><Relationship Id="rId3" Type="http://schemas.openxmlformats.org/officeDocument/2006/relationships/image" Target="../media/image21.wmf"/><Relationship Id="rId7" Type="http://schemas.openxmlformats.org/officeDocument/2006/relationships/image" Target="../media/image611.png"/><Relationship Id="rId12" Type="http://schemas.openxmlformats.org/officeDocument/2006/relationships/image" Target="../media/image111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wmf"/><Relationship Id="rId11" Type="http://schemas.openxmlformats.org/officeDocument/2006/relationships/image" Target="../media/image1011.png"/><Relationship Id="rId5" Type="http://schemas.openxmlformats.org/officeDocument/2006/relationships/image" Target="../media/image17.wmf"/><Relationship Id="rId15" Type="http://schemas.openxmlformats.org/officeDocument/2006/relationships/image" Target="../media/image1410.png"/><Relationship Id="rId10" Type="http://schemas.openxmlformats.org/officeDocument/2006/relationships/image" Target="../media/image910.png"/><Relationship Id="rId4" Type="http://schemas.openxmlformats.org/officeDocument/2006/relationships/image" Target="../media/image3.png"/><Relationship Id="rId9" Type="http://schemas.openxmlformats.org/officeDocument/2006/relationships/image" Target="../media/image812.png"/><Relationship Id="rId14" Type="http://schemas.openxmlformats.org/officeDocument/2006/relationships/image" Target="../media/image131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1.png"/><Relationship Id="rId3" Type="http://schemas.openxmlformats.org/officeDocument/2006/relationships/image" Target="../media/image2112.png"/><Relationship Id="rId7" Type="http://schemas.openxmlformats.org/officeDocument/2006/relationships/image" Target="../media/image231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wmf"/><Relationship Id="rId5" Type="http://schemas.openxmlformats.org/officeDocument/2006/relationships/image" Target="../media/image17.wmf"/><Relationship Id="rId4" Type="http://schemas.openxmlformats.org/officeDocument/2006/relationships/image" Target="../media/image221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0.png"/><Relationship Id="rId3" Type="http://schemas.openxmlformats.org/officeDocument/2006/relationships/image" Target="../media/image2610.png"/><Relationship Id="rId7" Type="http://schemas.openxmlformats.org/officeDocument/2006/relationships/image" Target="../media/image30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0.png"/><Relationship Id="rId5" Type="http://schemas.openxmlformats.org/officeDocument/2006/relationships/image" Target="../media/image119.png"/><Relationship Id="rId4" Type="http://schemas.openxmlformats.org/officeDocument/2006/relationships/image" Target="../media/image2711.png"/><Relationship Id="rId9" Type="http://schemas.openxmlformats.org/officeDocument/2006/relationships/image" Target="../media/image321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0.png"/><Relationship Id="rId13" Type="http://schemas.openxmlformats.org/officeDocument/2006/relationships/image" Target="../media/image441.png"/><Relationship Id="rId3" Type="http://schemas.openxmlformats.org/officeDocument/2006/relationships/image" Target="../media/image3.wmf"/><Relationship Id="rId7" Type="http://schemas.openxmlformats.org/officeDocument/2006/relationships/image" Target="../media/image381.png"/><Relationship Id="rId12" Type="http://schemas.openxmlformats.org/officeDocument/2006/relationships/image" Target="../media/image43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1.png"/><Relationship Id="rId11" Type="http://schemas.openxmlformats.org/officeDocument/2006/relationships/image" Target="../media/image420.png"/><Relationship Id="rId5" Type="http://schemas.openxmlformats.org/officeDocument/2006/relationships/image" Target="../media/image361.png"/><Relationship Id="rId15" Type="http://schemas.openxmlformats.org/officeDocument/2006/relationships/image" Target="../media/image13.wmf"/><Relationship Id="rId10" Type="http://schemas.openxmlformats.org/officeDocument/2006/relationships/image" Target="../media/image410.png"/><Relationship Id="rId4" Type="http://schemas.openxmlformats.org/officeDocument/2006/relationships/image" Target="../media/image358.png"/><Relationship Id="rId9" Type="http://schemas.openxmlformats.org/officeDocument/2006/relationships/image" Target="../media/image402.png"/><Relationship Id="rId14" Type="http://schemas.openxmlformats.org/officeDocument/2006/relationships/image" Target="../media/image451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3" Type="http://schemas.openxmlformats.org/officeDocument/2006/relationships/image" Target="../media/image451.png"/><Relationship Id="rId3" Type="http://schemas.openxmlformats.org/officeDocument/2006/relationships/image" Target="../media/image3.wmf"/><Relationship Id="rId7" Type="http://schemas.openxmlformats.org/officeDocument/2006/relationships/image" Target="../media/image391.png"/><Relationship Id="rId12" Type="http://schemas.openxmlformats.org/officeDocument/2006/relationships/image" Target="../media/image44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11" Type="http://schemas.openxmlformats.org/officeDocument/2006/relationships/image" Target="../media/image431.png"/><Relationship Id="rId5" Type="http://schemas.openxmlformats.org/officeDocument/2006/relationships/image" Target="../media/image371.png"/><Relationship Id="rId15" Type="http://schemas.openxmlformats.org/officeDocument/2006/relationships/image" Target="../media/image461.png"/><Relationship Id="rId10" Type="http://schemas.openxmlformats.org/officeDocument/2006/relationships/image" Target="../media/image500.png"/><Relationship Id="rId4" Type="http://schemas.openxmlformats.org/officeDocument/2006/relationships/image" Target="../media/image470.png"/><Relationship Id="rId9" Type="http://schemas.openxmlformats.org/officeDocument/2006/relationships/image" Target="../media/image410.png"/><Relationship Id="rId14" Type="http://schemas.openxmlformats.org/officeDocument/2006/relationships/image" Target="../media/image13.w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image" Target="../media/image3.wmf"/><Relationship Id="rId7" Type="http://schemas.openxmlformats.org/officeDocument/2006/relationships/image" Target="../media/image57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1.png"/><Relationship Id="rId5" Type="http://schemas.openxmlformats.org/officeDocument/2006/relationships/image" Target="../media/image550.png"/><Relationship Id="rId4" Type="http://schemas.openxmlformats.org/officeDocument/2006/relationships/image" Target="../media/image540.png"/><Relationship Id="rId9" Type="http://schemas.openxmlformats.org/officeDocument/2006/relationships/image" Target="../media/image58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1.png"/><Relationship Id="rId5" Type="http://schemas.openxmlformats.org/officeDocument/2006/relationships/image" Target="../media/image612.png"/><Relationship Id="rId4" Type="http://schemas.openxmlformats.org/officeDocument/2006/relationships/image" Target="../media/image601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21.wmf"/><Relationship Id="rId7" Type="http://schemas.openxmlformats.org/officeDocument/2006/relationships/image" Target="../media/image390.png"/><Relationship Id="rId12" Type="http://schemas.openxmlformats.org/officeDocument/2006/relationships/image" Target="../media/image71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11" Type="http://schemas.openxmlformats.org/officeDocument/2006/relationships/image" Target="../media/image691.png"/><Relationship Id="rId5" Type="http://schemas.openxmlformats.org/officeDocument/2006/relationships/image" Target="../media/image651.png"/><Relationship Id="rId10" Type="http://schemas.openxmlformats.org/officeDocument/2006/relationships/image" Target="../media/image680.png"/><Relationship Id="rId4" Type="http://schemas.openxmlformats.org/officeDocument/2006/relationships/image" Target="../media/image641.png"/><Relationship Id="rId9" Type="http://schemas.openxmlformats.org/officeDocument/2006/relationships/image" Target="../media/image670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2.png"/><Relationship Id="rId13" Type="http://schemas.openxmlformats.org/officeDocument/2006/relationships/image" Target="../media/image741.png"/><Relationship Id="rId3" Type="http://schemas.openxmlformats.org/officeDocument/2006/relationships/image" Target="../media/image21.wmf"/><Relationship Id="rId7" Type="http://schemas.openxmlformats.org/officeDocument/2006/relationships/image" Target="../media/image721.png"/><Relationship Id="rId12" Type="http://schemas.openxmlformats.org/officeDocument/2006/relationships/image" Target="../media/image71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1.png"/><Relationship Id="rId11" Type="http://schemas.openxmlformats.org/officeDocument/2006/relationships/image" Target="../media/image772.png"/><Relationship Id="rId5" Type="http://schemas.openxmlformats.org/officeDocument/2006/relationships/image" Target="../media/image722.png"/><Relationship Id="rId10" Type="http://schemas.openxmlformats.org/officeDocument/2006/relationships/image" Target="../media/image762.png"/><Relationship Id="rId4" Type="http://schemas.openxmlformats.org/officeDocument/2006/relationships/image" Target="../media/image702.png"/><Relationship Id="rId9" Type="http://schemas.openxmlformats.org/officeDocument/2006/relationships/image" Target="../media/image752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1.png"/><Relationship Id="rId13" Type="http://schemas.openxmlformats.org/officeDocument/2006/relationships/image" Target="../media/image841.png"/><Relationship Id="rId3" Type="http://schemas.openxmlformats.org/officeDocument/2006/relationships/image" Target="../media/image21.wmf"/><Relationship Id="rId7" Type="http://schemas.openxmlformats.org/officeDocument/2006/relationships/image" Target="../media/image780.png"/><Relationship Id="rId12" Type="http://schemas.openxmlformats.org/officeDocument/2006/relationships/image" Target="../media/image831.png"/><Relationship Id="rId17" Type="http://schemas.openxmlformats.org/officeDocument/2006/relationships/image" Target="../media/image881.png"/><Relationship Id="rId2" Type="http://schemas.openxmlformats.org/officeDocument/2006/relationships/notesSlide" Target="../notesSlides/notesSlide80.xml"/><Relationship Id="rId16" Type="http://schemas.openxmlformats.org/officeDocument/2006/relationships/image" Target="../media/image8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1.png"/><Relationship Id="rId11" Type="http://schemas.openxmlformats.org/officeDocument/2006/relationships/image" Target="../media/image821.png"/><Relationship Id="rId5" Type="http://schemas.openxmlformats.org/officeDocument/2006/relationships/image" Target="../media/image761.png"/><Relationship Id="rId15" Type="http://schemas.openxmlformats.org/officeDocument/2006/relationships/image" Target="../media/image861.png"/><Relationship Id="rId10" Type="http://schemas.openxmlformats.org/officeDocument/2006/relationships/image" Target="../media/image813.png"/><Relationship Id="rId4" Type="http://schemas.openxmlformats.org/officeDocument/2006/relationships/image" Target="../media/image751.png"/><Relationship Id="rId9" Type="http://schemas.openxmlformats.org/officeDocument/2006/relationships/image" Target="../media/image801.png"/><Relationship Id="rId14" Type="http://schemas.openxmlformats.org/officeDocument/2006/relationships/image" Target="../media/image851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0.png"/><Relationship Id="rId3" Type="http://schemas.openxmlformats.org/officeDocument/2006/relationships/image" Target="../media/image891.png"/><Relationship Id="rId7" Type="http://schemas.openxmlformats.org/officeDocument/2006/relationships/image" Target="../media/image93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1.png"/><Relationship Id="rId5" Type="http://schemas.openxmlformats.org/officeDocument/2006/relationships/image" Target="../media/image911.png"/><Relationship Id="rId4" Type="http://schemas.openxmlformats.org/officeDocument/2006/relationships/image" Target="../media/image901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3694" y="818935"/>
            <a:ext cx="7772400" cy="2124792"/>
          </a:xfrm>
        </p:spPr>
        <p:txBody>
          <a:bodyPr>
            <a:normAutofit fontScale="90000"/>
          </a:bodyPr>
          <a:lstStyle/>
          <a:p>
            <a:r>
              <a:rPr lang="pl-PL" b="1" dirty="0"/>
              <a:t>Chapter</a:t>
            </a:r>
            <a:r>
              <a:rPr lang="en-GB" b="1" dirty="0"/>
              <a:t> 2</a:t>
            </a:r>
            <a:br>
              <a:rPr lang="en-GB" dirty="0"/>
            </a:br>
            <a:r>
              <a:rPr lang="pl-PL" b="1" dirty="0">
                <a:solidFill>
                  <a:srgbClr val="0070C0"/>
                </a:solidFill>
              </a:rPr>
              <a:t> Symmetric Encryption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444052" y="3021332"/>
            <a:ext cx="4686664" cy="10150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rgbClr val="FF0000"/>
                </a:solidFill>
              </a:rPr>
              <a:t>Stefan</a:t>
            </a:r>
            <a:r>
              <a:rPr lang="en-US" sz="3000" dirty="0">
                <a:solidFill>
                  <a:srgbClr val="FF0000"/>
                </a:solidFill>
              </a:rPr>
              <a:t> </a:t>
            </a:r>
            <a:r>
              <a:rPr lang="en-US" sz="3000" b="1" dirty="0">
                <a:solidFill>
                  <a:srgbClr val="FF0000"/>
                </a:solidFill>
              </a:rPr>
              <a:t>Dziembowski</a:t>
            </a:r>
            <a:br>
              <a:rPr lang="en-US" sz="3000" b="1" dirty="0">
                <a:solidFill>
                  <a:srgbClr val="FF0000"/>
                </a:solidFill>
              </a:rPr>
            </a:br>
            <a:r>
              <a:rPr lang="en-US" sz="1800" dirty="0">
                <a:solidFill>
                  <a:srgbClr val="FF0000"/>
                </a:solidFill>
              </a:rPr>
              <a:t>www.crypto.edu.pl/Dziembowski</a:t>
            </a:r>
            <a:br>
              <a:rPr lang="en-US" sz="1800" dirty="0">
                <a:solidFill>
                  <a:srgbClr val="FF0000"/>
                </a:solidFill>
              </a:rPr>
            </a:br>
            <a:br>
              <a:rPr lang="en-US" sz="3000" dirty="0">
                <a:solidFill>
                  <a:srgbClr val="FF0000"/>
                </a:solidFill>
              </a:rPr>
            </a:br>
            <a:r>
              <a:rPr lang="en-US" sz="2600" b="1" dirty="0">
                <a:solidFill>
                  <a:schemeClr val="tx1"/>
                </a:solidFill>
              </a:rPr>
              <a:t>University of Warsaw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r="58267"/>
          <a:stretch/>
        </p:blipFill>
        <p:spPr>
          <a:xfrm>
            <a:off x="3862505" y="5129105"/>
            <a:ext cx="1418989" cy="152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614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 </a:t>
                </a:r>
                <a:r>
                  <a:rPr lang="en-GB" b="1" dirty="0">
                    <a:solidFill>
                      <a:srgbClr val="0070C0"/>
                    </a:solidFill>
                  </a:rPr>
                  <a:t>CPA-secure</a:t>
                </a:r>
                <a:r>
                  <a:rPr lang="en-GB" dirty="0"/>
                  <a:t> encryption scheme cannot be deterministic.</a:t>
                </a:r>
              </a:p>
              <a:p>
                <a:pPr marL="0" indent="0">
                  <a:buNone/>
                </a:pPr>
                <a:r>
                  <a:rPr lang="en-GB" dirty="0"/>
                  <a:t>Typical options:</a:t>
                </a:r>
              </a:p>
              <a:p>
                <a:r>
                  <a:rPr lang="pl-PL" b="1" dirty="0" err="1">
                    <a:solidFill>
                      <a:srgbClr val="FF0000"/>
                    </a:solidFill>
                  </a:rPr>
                  <a:t>Enc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has a “state” (e.g. a counter)</a:t>
                </a:r>
              </a:p>
              <a:p>
                <a:r>
                  <a:rPr lang="pl-PL" b="1" dirty="0" err="1">
                    <a:solidFill>
                      <a:srgbClr val="FF0000"/>
                    </a:solidFill>
                  </a:rPr>
                  <a:t>Enc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randomized, i.e., it takes as additional input:</a:t>
                </a:r>
              </a:p>
              <a:p>
                <a:pPr lvl="1"/>
                <a:r>
                  <a:rPr lang="en-US" dirty="0"/>
                  <a:t>some perfect randomness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dirty="0"/>
                  <a:t>, or</a:t>
                </a:r>
              </a:p>
              <a:p>
                <a:pPr lvl="1"/>
                <a:r>
                  <a:rPr lang="en-US" dirty="0"/>
                  <a:t>takes as an </a:t>
                </a:r>
                <a:r>
                  <a:rPr lang="en-US" b="1" dirty="0">
                    <a:solidFill>
                      <a:srgbClr val="0070C0"/>
                    </a:solidFill>
                  </a:rPr>
                  <a:t>nonce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endParaRPr lang="en-GB" dirty="0"/>
              </a:p>
              <a:p>
                <a:pPr marL="514350" indent="-514350">
                  <a:buFont typeface="+mj-lt"/>
                  <a:buAutoNum type="arabicPeriod"/>
                </a:pPr>
                <a:endParaRPr lang="en-GB" dirty="0"/>
              </a:p>
              <a:p>
                <a:pPr marL="0" indent="0">
                  <a:buNone/>
                </a:pPr>
                <a:endParaRPr lang="pl-P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46" t="-238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ular Callout 3"/>
          <p:cNvSpPr/>
          <p:nvPr/>
        </p:nvSpPr>
        <p:spPr>
          <a:xfrm>
            <a:off x="6390715" y="4693485"/>
            <a:ext cx="2533426" cy="870830"/>
          </a:xfrm>
          <a:prstGeom prst="wedgeRoundRectCallout">
            <a:avLst>
              <a:gd name="adj1" fmla="val -128264"/>
              <a:gd name="adj2" fmla="val 1370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weaker requirement</a:t>
            </a:r>
            <a:endParaRPr lang="pl-PL" sz="2400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1699709" y="5870639"/>
            <a:ext cx="4491317" cy="612648"/>
          </a:xfrm>
          <a:prstGeom prst="wedgeRoundRectCallout">
            <a:avLst>
              <a:gd name="adj1" fmla="val -20953"/>
              <a:gd name="adj2" fmla="val -119238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nonce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= “</a:t>
            </a:r>
            <a:r>
              <a:rPr lang="en-US" sz="2400" b="1" dirty="0">
                <a:solidFill>
                  <a:srgbClr val="0070C0"/>
                </a:solidFill>
              </a:rPr>
              <a:t>n</a:t>
            </a:r>
            <a:r>
              <a:rPr lang="en-US" sz="2400" dirty="0"/>
              <a:t>umber used </a:t>
            </a:r>
            <a:r>
              <a:rPr lang="en-US" sz="2400" b="1" dirty="0">
                <a:solidFill>
                  <a:srgbClr val="0070C0"/>
                </a:solidFill>
              </a:rPr>
              <a:t>once</a:t>
            </a:r>
            <a:r>
              <a:rPr lang="en-US" sz="2400" dirty="0"/>
              <a:t>”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152767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6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596" y="142852"/>
            <a:ext cx="7715304" cy="642942"/>
          </a:xfrm>
        </p:spPr>
        <p:txBody>
          <a:bodyPr>
            <a:normAutofit fontScale="90000"/>
          </a:bodyPr>
          <a:lstStyle/>
          <a:p>
            <a:r>
              <a:rPr lang="en-US" dirty="0"/>
              <a:t>Electronic Codebook mode</a:t>
            </a:r>
          </a:p>
        </p:txBody>
      </p:sp>
      <p:sp>
        <p:nvSpPr>
          <p:cNvPr id="45065" name="Rectangle 9"/>
          <p:cNvSpPr>
            <a:spLocks noChangeArrowheads="1"/>
          </p:cNvSpPr>
          <p:nvPr/>
        </p:nvSpPr>
        <p:spPr bwMode="auto">
          <a:xfrm>
            <a:off x="357158" y="3714752"/>
            <a:ext cx="1328734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600" b="1" dirty="0"/>
              <a:t>decryption: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428729" y="2143116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729" y="2143116"/>
                <a:ext cx="928694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own Arrow 13"/>
          <p:cNvSpPr/>
          <p:nvPr/>
        </p:nvSpPr>
        <p:spPr>
          <a:xfrm>
            <a:off x="1428728" y="1428736"/>
            <a:ext cx="950675" cy="500066"/>
          </a:xfrm>
          <a:prstGeom prst="downArrow">
            <a:avLst>
              <a:gd name="adj1" fmla="val 100000"/>
              <a:gd name="adj2" fmla="val 2849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hangingPunct="0"/>
            <a:r>
              <a:rPr lang="en-GB" sz="1400" b="1" dirty="0">
                <a:ea typeface="ＭＳ Ｐゴシック" pitchFamily="16" charset="-128"/>
              </a:rPr>
              <a:t>block </a:t>
            </a:r>
            <a:r>
              <a:rPr lang="en-GB" sz="1400" b="1" dirty="0">
                <a:solidFill>
                  <a:srgbClr val="FF0000"/>
                </a:solidFill>
                <a:ea typeface="ＭＳ Ｐゴシック" pitchFamily="16" charset="-128"/>
              </a:rPr>
              <a:t>1</a:t>
            </a:r>
            <a:endParaRPr lang="en-US" sz="1400" b="1" dirty="0">
              <a:solidFill>
                <a:srgbClr val="FF0000"/>
              </a:solidFill>
              <a:ea typeface="ＭＳ Ｐゴシック" pitchFamily="16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Up Arrow 14"/>
              <p:cNvSpPr/>
              <p:nvPr/>
            </p:nvSpPr>
            <p:spPr>
              <a:xfrm>
                <a:off x="1406747" y="271462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𝟏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5" name="Up Arrow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747" y="271462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4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Down Arrow 17"/>
          <p:cNvSpPr/>
          <p:nvPr/>
        </p:nvSpPr>
        <p:spPr>
          <a:xfrm>
            <a:off x="2665155" y="1428736"/>
            <a:ext cx="950675" cy="500066"/>
          </a:xfrm>
          <a:prstGeom prst="downArrow">
            <a:avLst>
              <a:gd name="adj1" fmla="val 100000"/>
              <a:gd name="adj2" fmla="val 2849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hangingPunct="0"/>
            <a:r>
              <a:rPr lang="en-GB" sz="1400" b="1" dirty="0">
                <a:ea typeface="ＭＳ Ｐゴシック" pitchFamily="16" charset="-128"/>
              </a:rPr>
              <a:t>block </a:t>
            </a:r>
            <a:r>
              <a:rPr lang="en-GB" sz="1400" b="1" dirty="0">
                <a:solidFill>
                  <a:srgbClr val="FF0000"/>
                </a:solidFill>
                <a:ea typeface="ＭＳ Ｐゴシック" pitchFamily="16" charset="-128"/>
              </a:rPr>
              <a:t>2</a:t>
            </a:r>
            <a:endParaRPr lang="en-US" sz="1400" b="1" dirty="0">
              <a:solidFill>
                <a:srgbClr val="FF0000"/>
              </a:solidFill>
              <a:ea typeface="ＭＳ Ｐゴシック" pitchFamily="16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Up Arrow 18"/>
              <p:cNvSpPr/>
              <p:nvPr/>
            </p:nvSpPr>
            <p:spPr>
              <a:xfrm>
                <a:off x="2643174" y="271462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𝟐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9" name="Up Arrow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174" y="271462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5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Down Arrow 21"/>
              <p:cNvSpPr/>
              <p:nvPr/>
            </p:nvSpPr>
            <p:spPr>
              <a:xfrm>
                <a:off x="6379931" y="1428736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𝒕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22" name="Down Arrow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931" y="1428736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Up Arrow 22"/>
              <p:cNvSpPr/>
              <p:nvPr/>
            </p:nvSpPr>
            <p:spPr>
              <a:xfrm>
                <a:off x="6357950" y="271462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𝒕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23" name="Up Arrow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950" y="271462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7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665156" y="2143116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156" y="2143116"/>
                <a:ext cx="928694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379931" y="2143116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931" y="2143116"/>
                <a:ext cx="928694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Down Arrow 25"/>
          <p:cNvSpPr/>
          <p:nvPr/>
        </p:nvSpPr>
        <p:spPr>
          <a:xfrm>
            <a:off x="3857619" y="1428736"/>
            <a:ext cx="950675" cy="500066"/>
          </a:xfrm>
          <a:prstGeom prst="downArrow">
            <a:avLst>
              <a:gd name="adj1" fmla="val 100000"/>
              <a:gd name="adj2" fmla="val 2849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hangingPunct="0"/>
            <a:r>
              <a:rPr lang="en-GB" sz="1400" b="1" dirty="0">
                <a:ea typeface="ＭＳ Ｐゴシック" pitchFamily="16" charset="-128"/>
              </a:rPr>
              <a:t>block </a:t>
            </a:r>
            <a:r>
              <a:rPr lang="pl-PL" sz="1400" b="1" dirty="0">
                <a:solidFill>
                  <a:srgbClr val="FF0000"/>
                </a:solidFill>
                <a:ea typeface="ＭＳ Ｐゴシック" pitchFamily="16" charset="-128"/>
              </a:rPr>
              <a:t>3</a:t>
            </a:r>
            <a:endParaRPr lang="en-US" sz="1400" b="1" dirty="0">
              <a:solidFill>
                <a:srgbClr val="FF0000"/>
              </a:solidFill>
              <a:ea typeface="ＭＳ Ｐゴシック" pitchFamily="16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Up Arrow 26"/>
              <p:cNvSpPr/>
              <p:nvPr/>
            </p:nvSpPr>
            <p:spPr>
              <a:xfrm>
                <a:off x="3835638" y="271462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pl-PL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𝟑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27" name="Up Arrow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638" y="271462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10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857620" y="2143116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20" y="2143116"/>
                <a:ext cx="928694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Left Brace 29"/>
          <p:cNvSpPr/>
          <p:nvPr/>
        </p:nvSpPr>
        <p:spPr>
          <a:xfrm rot="5400000">
            <a:off x="4165369" y="-1785990"/>
            <a:ext cx="428596" cy="6143668"/>
          </a:xfrm>
          <a:prstGeom prst="leftBrace">
            <a:avLst>
              <a:gd name="adj1" fmla="val 4756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857620" y="785794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plaintext</a:t>
            </a:r>
          </a:p>
        </p:txBody>
      </p:sp>
      <p:sp>
        <p:nvSpPr>
          <p:cNvPr id="32" name="Left Brace 31"/>
          <p:cNvSpPr/>
          <p:nvPr/>
        </p:nvSpPr>
        <p:spPr>
          <a:xfrm rot="16200000">
            <a:off x="4143388" y="285743"/>
            <a:ext cx="428596" cy="6143668"/>
          </a:xfrm>
          <a:prstGeom prst="leftBrace">
            <a:avLst>
              <a:gd name="adj1" fmla="val 4756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786182" y="3500438"/>
            <a:ext cx="1046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ciphertext</a:t>
            </a:r>
            <a:endParaRPr lang="en-US" sz="1600" dirty="0"/>
          </a:p>
        </p:txBody>
      </p:sp>
      <p:sp>
        <p:nvSpPr>
          <p:cNvPr id="34" name="Rectangle 9"/>
          <p:cNvSpPr>
            <a:spLocks noChangeArrowheads="1"/>
          </p:cNvSpPr>
          <p:nvPr/>
        </p:nvSpPr>
        <p:spPr bwMode="auto">
          <a:xfrm>
            <a:off x="428596" y="928670"/>
            <a:ext cx="1500198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600" b="1" dirty="0"/>
              <a:t>encryption: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428728" y="4929198"/>
                <a:ext cx="928694" cy="39267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728" y="4929198"/>
                <a:ext cx="928694" cy="392672"/>
              </a:xfrm>
              <a:prstGeom prst="rect">
                <a:avLst/>
              </a:prstGeom>
              <a:blipFill rotWithShape="0">
                <a:blip r:embed="rId12"/>
                <a:stretch>
                  <a:fillRect b="-303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Down Arrow 35"/>
              <p:cNvSpPr/>
              <p:nvPr/>
            </p:nvSpPr>
            <p:spPr>
              <a:xfrm>
                <a:off x="1406746" y="4214818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𝟏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36" name="Down Arrow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746" y="4214818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Up Arrow 36"/>
              <p:cNvSpPr/>
              <p:nvPr/>
            </p:nvSpPr>
            <p:spPr>
              <a:xfrm>
                <a:off x="1406746" y="5500702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𝟏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37" name="Up Arrow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746" y="5500702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14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Down Arrow 37"/>
              <p:cNvSpPr/>
              <p:nvPr/>
            </p:nvSpPr>
            <p:spPr>
              <a:xfrm>
                <a:off x="2643173" y="4214818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𝟐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38" name="Down Arrow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173" y="4214818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Up Arrow 38"/>
              <p:cNvSpPr/>
              <p:nvPr/>
            </p:nvSpPr>
            <p:spPr>
              <a:xfrm>
                <a:off x="2643173" y="5500702"/>
                <a:ext cx="928694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𝟐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39" name="Up Arrow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173" y="5500702"/>
                <a:ext cx="928694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16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Down Arrow 39"/>
              <p:cNvSpPr/>
              <p:nvPr/>
            </p:nvSpPr>
            <p:spPr>
              <a:xfrm>
                <a:off x="6429387" y="4214818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𝒕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40" name="Down Arrow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387" y="4214818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Up Arrow 40"/>
              <p:cNvSpPr/>
              <p:nvPr/>
            </p:nvSpPr>
            <p:spPr>
              <a:xfrm>
                <a:off x="6429387" y="5500702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𝒕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41" name="Up Arrow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387" y="5500702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18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Down Arrow 43"/>
              <p:cNvSpPr/>
              <p:nvPr/>
            </p:nvSpPr>
            <p:spPr>
              <a:xfrm>
                <a:off x="3835638" y="4214818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pl-PL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𝟑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44" name="Down Arrow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638" y="4214818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Up Arrow 44"/>
              <p:cNvSpPr/>
              <p:nvPr/>
            </p:nvSpPr>
            <p:spPr>
              <a:xfrm>
                <a:off x="3835638" y="5500702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𝟐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45" name="Up Arrow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638" y="5500702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20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/>
          <p:cNvSpPr txBox="1"/>
          <p:nvPr/>
        </p:nvSpPr>
        <p:spPr>
          <a:xfrm>
            <a:off x="5214941" y="4786322"/>
            <a:ext cx="604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. . .</a:t>
            </a:r>
          </a:p>
        </p:txBody>
      </p:sp>
      <p:sp>
        <p:nvSpPr>
          <p:cNvPr id="48" name="Left Brace 47"/>
          <p:cNvSpPr/>
          <p:nvPr/>
        </p:nvSpPr>
        <p:spPr>
          <a:xfrm rot="5400000">
            <a:off x="4143387" y="1000092"/>
            <a:ext cx="428596" cy="6143668"/>
          </a:xfrm>
          <a:prstGeom prst="leftBrace">
            <a:avLst>
              <a:gd name="adj1" fmla="val 4756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Left Brace 48"/>
          <p:cNvSpPr/>
          <p:nvPr/>
        </p:nvSpPr>
        <p:spPr>
          <a:xfrm rot="16200000">
            <a:off x="4143387" y="3143232"/>
            <a:ext cx="428596" cy="6143668"/>
          </a:xfrm>
          <a:prstGeom prst="leftBrace">
            <a:avLst>
              <a:gd name="adj1" fmla="val 4756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3857619" y="6357958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plaintext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2643173" y="4929198"/>
                <a:ext cx="928694" cy="39267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173" y="4929198"/>
                <a:ext cx="928694" cy="392672"/>
              </a:xfrm>
              <a:prstGeom prst="rect">
                <a:avLst/>
              </a:prstGeom>
              <a:blipFill rotWithShape="0">
                <a:blip r:embed="rId21"/>
                <a:stretch>
                  <a:fillRect b="-303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3857619" y="4929198"/>
                <a:ext cx="928694" cy="39267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19" y="4929198"/>
                <a:ext cx="928694" cy="392672"/>
              </a:xfrm>
              <a:prstGeom prst="rect">
                <a:avLst/>
              </a:prstGeom>
              <a:blipFill rotWithShape="0">
                <a:blip r:embed="rId22"/>
                <a:stretch>
                  <a:fillRect b="-303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6429387" y="4929198"/>
                <a:ext cx="928694" cy="39267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387" y="4929198"/>
                <a:ext cx="928694" cy="392672"/>
              </a:xfrm>
              <a:prstGeom prst="rect">
                <a:avLst/>
              </a:prstGeom>
              <a:blipFill rotWithShape="0">
                <a:blip r:embed="rId23"/>
                <a:stretch>
                  <a:fillRect b="-303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/>
          <p:cNvCxnSpPr>
            <a:stCxn id="14" idx="2"/>
            <a:endCxn id="7" idx="0"/>
          </p:cNvCxnSpPr>
          <p:nvPr/>
        </p:nvCxnSpPr>
        <p:spPr>
          <a:xfrm rot="5400000">
            <a:off x="1791414" y="2030464"/>
            <a:ext cx="214314" cy="109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2"/>
            <a:endCxn id="24" idx="0"/>
          </p:cNvCxnSpPr>
          <p:nvPr/>
        </p:nvCxnSpPr>
        <p:spPr>
          <a:xfrm rot="5400000">
            <a:off x="3027841" y="2030464"/>
            <a:ext cx="214314" cy="109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26" idx="2"/>
            <a:endCxn id="28" idx="0"/>
          </p:cNvCxnSpPr>
          <p:nvPr/>
        </p:nvCxnSpPr>
        <p:spPr>
          <a:xfrm rot="5400000">
            <a:off x="4220305" y="2030464"/>
            <a:ext cx="214314" cy="109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2" idx="2"/>
            <a:endCxn id="25" idx="0"/>
          </p:cNvCxnSpPr>
          <p:nvPr/>
        </p:nvCxnSpPr>
        <p:spPr>
          <a:xfrm rot="5400000">
            <a:off x="6742617" y="2030464"/>
            <a:ext cx="214314" cy="1099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2"/>
            <a:endCxn id="15" idx="0"/>
          </p:cNvCxnSpPr>
          <p:nvPr/>
        </p:nvCxnSpPr>
        <p:spPr>
          <a:xfrm rot="5400000">
            <a:off x="1786495" y="2608039"/>
            <a:ext cx="202172" cy="1099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24" idx="2"/>
            <a:endCxn id="19" idx="0"/>
          </p:cNvCxnSpPr>
          <p:nvPr/>
        </p:nvCxnSpPr>
        <p:spPr>
          <a:xfrm rot="5400000">
            <a:off x="3022922" y="2608039"/>
            <a:ext cx="202172" cy="1099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28" idx="2"/>
            <a:endCxn id="27" idx="0"/>
          </p:cNvCxnSpPr>
          <p:nvPr/>
        </p:nvCxnSpPr>
        <p:spPr>
          <a:xfrm rot="5400000">
            <a:off x="4215386" y="2608039"/>
            <a:ext cx="202172" cy="1099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25" idx="2"/>
            <a:endCxn id="23" idx="0"/>
          </p:cNvCxnSpPr>
          <p:nvPr/>
        </p:nvCxnSpPr>
        <p:spPr>
          <a:xfrm rot="5400000">
            <a:off x="6737697" y="2608039"/>
            <a:ext cx="202172" cy="109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36" idx="2"/>
            <a:endCxn id="35" idx="0"/>
          </p:cNvCxnSpPr>
          <p:nvPr/>
        </p:nvCxnSpPr>
        <p:spPr>
          <a:xfrm>
            <a:off x="1882084" y="4714884"/>
            <a:ext cx="10991" cy="2143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38" idx="2"/>
            <a:endCxn id="51" idx="0"/>
          </p:cNvCxnSpPr>
          <p:nvPr/>
        </p:nvCxnSpPr>
        <p:spPr>
          <a:xfrm flipH="1">
            <a:off x="3107520" y="4714884"/>
            <a:ext cx="10991" cy="2143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44" idx="2"/>
            <a:endCxn id="52" idx="0"/>
          </p:cNvCxnSpPr>
          <p:nvPr/>
        </p:nvCxnSpPr>
        <p:spPr>
          <a:xfrm>
            <a:off x="4310976" y="4714884"/>
            <a:ext cx="10990" cy="2143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40" idx="2"/>
            <a:endCxn id="53" idx="0"/>
          </p:cNvCxnSpPr>
          <p:nvPr/>
        </p:nvCxnSpPr>
        <p:spPr>
          <a:xfrm flipH="1">
            <a:off x="6893734" y="4714884"/>
            <a:ext cx="10991" cy="2143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35" idx="2"/>
            <a:endCxn id="37" idx="0"/>
          </p:cNvCxnSpPr>
          <p:nvPr/>
        </p:nvCxnSpPr>
        <p:spPr>
          <a:xfrm flipH="1">
            <a:off x="1882084" y="5321870"/>
            <a:ext cx="10991" cy="1788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51" idx="2"/>
            <a:endCxn id="39" idx="0"/>
          </p:cNvCxnSpPr>
          <p:nvPr/>
        </p:nvCxnSpPr>
        <p:spPr>
          <a:xfrm>
            <a:off x="3107520" y="5321870"/>
            <a:ext cx="0" cy="1788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52" idx="2"/>
            <a:endCxn id="45" idx="0"/>
          </p:cNvCxnSpPr>
          <p:nvPr/>
        </p:nvCxnSpPr>
        <p:spPr>
          <a:xfrm flipH="1">
            <a:off x="4310976" y="5321870"/>
            <a:ext cx="10990" cy="1788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3" idx="2"/>
            <a:endCxn id="41" idx="0"/>
          </p:cNvCxnSpPr>
          <p:nvPr/>
        </p:nvCxnSpPr>
        <p:spPr>
          <a:xfrm>
            <a:off x="6893734" y="5321870"/>
            <a:ext cx="10991" cy="1788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214942" y="1285860"/>
            <a:ext cx="604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57119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5" grpId="0" animBg="1"/>
      <p:bldP spid="7" grpId="0" animBg="1"/>
      <p:bldP spid="14" grpId="0" animBg="1"/>
      <p:bldP spid="15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0" grpId="0" animBg="1"/>
      <p:bldP spid="31" grpId="0"/>
      <p:bldP spid="32" grpId="0" animBg="1"/>
      <p:bldP spid="33" grpId="0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4" grpId="0" animBg="1"/>
      <p:bldP spid="45" grpId="0" animBg="1"/>
      <p:bldP spid="47" grpId="0"/>
      <p:bldP spid="48" grpId="0" animBg="1"/>
      <p:bldP spid="49" grpId="0" animBg="1"/>
      <p:bldP spid="50" grpId="0"/>
      <p:bldP spid="51" grpId="0" animBg="1"/>
      <p:bldP spid="52" grpId="0" animBg="1"/>
      <p:bldP spid="53" grpId="0" animBg="1"/>
      <p:bldP spid="55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90" name="Rectangle 10"/>
          <p:cNvSpPr>
            <a:spLocks noChangeArrowheads="1"/>
          </p:cNvSpPr>
          <p:nvPr/>
        </p:nvSpPr>
        <p:spPr bwMode="auto">
          <a:xfrm>
            <a:off x="0" y="2590800"/>
            <a:ext cx="9144000" cy="609600"/>
          </a:xfrm>
          <a:prstGeom prst="rect">
            <a:avLst/>
          </a:prstGeom>
          <a:solidFill>
            <a:srgbClr val="F4DDD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buFontTx/>
              <a:buNone/>
            </a:pPr>
            <a:r>
              <a:rPr lang="en-US" sz="2800" b="1" dirty="0"/>
              <a:t>It is not secure, and should not be used</a:t>
            </a:r>
            <a:r>
              <a:rPr lang="en-US" sz="2800" dirty="0"/>
              <a:t>.</a:t>
            </a:r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214282" y="274638"/>
            <a:ext cx="8719406" cy="1143000"/>
          </a:xfrm>
        </p:spPr>
        <p:txBody>
          <a:bodyPr>
            <a:normAutofit/>
          </a:bodyPr>
          <a:lstStyle/>
          <a:p>
            <a:r>
              <a:rPr lang="en-US" sz="4000" dirty="0"/>
              <a:t>This mode was used in the past.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3500438"/>
            <a:ext cx="8382000" cy="690562"/>
          </a:xfrm>
        </p:spPr>
        <p:txBody>
          <a:bodyPr/>
          <a:lstStyle/>
          <a:p>
            <a:pPr>
              <a:buFontTx/>
              <a:buNone/>
            </a:pPr>
            <a:r>
              <a:rPr lang="en-US" sz="2800" b="1" dirty="0"/>
              <a:t>Example</a:t>
            </a:r>
            <a:r>
              <a:rPr lang="en-US" sz="2800" dirty="0"/>
              <a:t>:</a:t>
            </a:r>
          </a:p>
        </p:txBody>
      </p:sp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2200" y="4419600"/>
            <a:ext cx="18669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4572000"/>
            <a:ext cx="18669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ight Arrow 8"/>
          <p:cNvSpPr/>
          <p:nvPr/>
        </p:nvSpPr>
        <p:spPr>
          <a:xfrm>
            <a:off x="3214678" y="4786322"/>
            <a:ext cx="2571768" cy="928694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ECB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2844" y="6407371"/>
            <a:ext cx="1104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© </a:t>
            </a:r>
            <a:r>
              <a:rPr lang="en-US" sz="1400" i="1" dirty="0" err="1">
                <a:latin typeface="Arial"/>
                <a:cs typeface="Arial"/>
              </a:rPr>
              <a:t>wikipedia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31231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596" y="142852"/>
            <a:ext cx="7643866" cy="50006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Cipher-Block Chaining (CBC)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071671" y="3393704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671" y="3393704"/>
                <a:ext cx="928694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Down Arrow 13"/>
              <p:cNvSpPr/>
              <p:nvPr/>
            </p:nvSpPr>
            <p:spPr>
              <a:xfrm>
                <a:off x="2049689" y="1845222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𝟏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4" name="Down Arrow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689" y="1845222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Up Arrow 14"/>
              <p:cNvSpPr/>
              <p:nvPr/>
            </p:nvSpPr>
            <p:spPr>
              <a:xfrm>
                <a:off x="2071670" y="414338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𝟏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5" name="Up Arrow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670" y="414338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5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Down Arrow 17"/>
              <p:cNvSpPr/>
              <p:nvPr/>
            </p:nvSpPr>
            <p:spPr>
              <a:xfrm>
                <a:off x="3500430" y="1845222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𝟐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8" name="Down Arrow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430" y="1845222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Up Arrow 18"/>
              <p:cNvSpPr/>
              <p:nvPr/>
            </p:nvSpPr>
            <p:spPr>
              <a:xfrm>
                <a:off x="3500430" y="414338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𝟐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9" name="Up Arrow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430" y="414338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7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500430" y="3429000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430" y="3429000"/>
                <a:ext cx="928694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Left Brace 29"/>
          <p:cNvSpPr/>
          <p:nvPr/>
        </p:nvSpPr>
        <p:spPr>
          <a:xfrm rot="5400000">
            <a:off x="5143520" y="-1726694"/>
            <a:ext cx="428596" cy="6858048"/>
          </a:xfrm>
          <a:prstGeom prst="leftBrace">
            <a:avLst>
              <a:gd name="adj1" fmla="val 4756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862099" y="1130842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plaintext</a:t>
            </a:r>
          </a:p>
        </p:txBody>
      </p:sp>
      <p:sp>
        <p:nvSpPr>
          <p:cNvPr id="32" name="Left Brace 31"/>
          <p:cNvSpPr/>
          <p:nvPr/>
        </p:nvSpPr>
        <p:spPr>
          <a:xfrm rot="16200000">
            <a:off x="4357702" y="857216"/>
            <a:ext cx="428596" cy="8286808"/>
          </a:xfrm>
          <a:prstGeom prst="leftBrace">
            <a:avLst>
              <a:gd name="adj1" fmla="val 4756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000496" y="5214950"/>
            <a:ext cx="1154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ciphertext</a:t>
            </a:r>
            <a:endParaRPr lang="en-US" dirty="0"/>
          </a:p>
        </p:txBody>
      </p:sp>
      <p:sp>
        <p:nvSpPr>
          <p:cNvPr id="34" name="Rectangle 9"/>
          <p:cNvSpPr>
            <a:spLocks noChangeArrowheads="1"/>
          </p:cNvSpPr>
          <p:nvPr/>
        </p:nvSpPr>
        <p:spPr bwMode="auto">
          <a:xfrm>
            <a:off x="428596" y="1052498"/>
            <a:ext cx="1500198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600" b="1" dirty="0"/>
              <a:t>encryption: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665288" y="2702478"/>
            <a:ext cx="624795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xor</a:t>
            </a:r>
            <a:endParaRPr lang="en-US" b="1" dirty="0"/>
          </a:p>
        </p:txBody>
      </p:sp>
      <p:cxnSp>
        <p:nvCxnSpPr>
          <p:cNvPr id="60" name="Shape 59"/>
          <p:cNvCxnSpPr>
            <a:stCxn id="15" idx="2"/>
            <a:endCxn id="51" idx="1"/>
          </p:cNvCxnSpPr>
          <p:nvPr/>
        </p:nvCxnSpPr>
        <p:spPr>
          <a:xfrm rot="5400000" flipH="1" flipV="1">
            <a:off x="2227997" y="3206155"/>
            <a:ext cx="1756302" cy="1118280"/>
          </a:xfrm>
          <a:prstGeom prst="curvedConnector4">
            <a:avLst>
              <a:gd name="adj1" fmla="val -13016"/>
              <a:gd name="adj2" fmla="val 71253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18" idx="2"/>
            <a:endCxn id="51" idx="0"/>
          </p:cNvCxnSpPr>
          <p:nvPr/>
        </p:nvCxnSpPr>
        <p:spPr>
          <a:xfrm rot="16200000" flipH="1">
            <a:off x="3798132" y="2522924"/>
            <a:ext cx="357190" cy="19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1" idx="2"/>
            <a:endCxn id="24" idx="0"/>
          </p:cNvCxnSpPr>
          <p:nvPr/>
        </p:nvCxnSpPr>
        <p:spPr>
          <a:xfrm rot="5400000">
            <a:off x="3792637" y="3243951"/>
            <a:ext cx="357190" cy="1290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2214546" y="2702478"/>
            <a:ext cx="624795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xor</a:t>
            </a:r>
            <a:endParaRPr lang="en-US" b="1" dirty="0"/>
          </a:p>
        </p:txBody>
      </p:sp>
      <p:cxnSp>
        <p:nvCxnSpPr>
          <p:cNvPr id="82" name="Straight Arrow Connector 81"/>
          <p:cNvCxnSpPr>
            <a:stCxn id="14" idx="2"/>
            <a:endCxn id="80" idx="0"/>
          </p:cNvCxnSpPr>
          <p:nvPr/>
        </p:nvCxnSpPr>
        <p:spPr>
          <a:xfrm rot="16200000" flipH="1">
            <a:off x="2347390" y="2522924"/>
            <a:ext cx="357190" cy="19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80" idx="2"/>
            <a:endCxn id="7" idx="0"/>
          </p:cNvCxnSpPr>
          <p:nvPr/>
        </p:nvCxnSpPr>
        <p:spPr>
          <a:xfrm rot="16200000" flipH="1">
            <a:off x="2370534" y="3228220"/>
            <a:ext cx="321894" cy="907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428596" y="3786190"/>
            <a:ext cx="1470274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random</a:t>
            </a:r>
            <a:br>
              <a:rPr lang="en-US" dirty="0"/>
            </a:br>
            <a:r>
              <a:rPr lang="en-US" dirty="0"/>
              <a:t>initial</a:t>
            </a:r>
            <a:br>
              <a:rPr lang="en-US" dirty="0"/>
            </a:br>
            <a:r>
              <a:rPr lang="en-US" dirty="0"/>
              <a:t>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Down Arrow 91"/>
              <p:cNvSpPr/>
              <p:nvPr/>
            </p:nvSpPr>
            <p:spPr>
              <a:xfrm>
                <a:off x="4929190" y="1845222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𝟑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92" name="Down Arrow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190" y="1845222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Up Arrow 92"/>
              <p:cNvSpPr/>
              <p:nvPr/>
            </p:nvSpPr>
            <p:spPr>
              <a:xfrm>
                <a:off x="4929190" y="414338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𝟑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93" name="Up Arrow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190" y="414338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10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4929190" y="3429000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190" y="3429000"/>
                <a:ext cx="928694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extBox 94"/>
          <p:cNvSpPr txBox="1"/>
          <p:nvPr/>
        </p:nvSpPr>
        <p:spPr>
          <a:xfrm>
            <a:off x="5094048" y="2702478"/>
            <a:ext cx="624795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xor</a:t>
            </a:r>
            <a:endParaRPr lang="en-US" b="1" dirty="0"/>
          </a:p>
        </p:txBody>
      </p:sp>
      <p:cxnSp>
        <p:nvCxnSpPr>
          <p:cNvPr id="96" name="Shape 95"/>
          <p:cNvCxnSpPr>
            <a:stCxn id="19" idx="2"/>
            <a:endCxn id="95" idx="1"/>
          </p:cNvCxnSpPr>
          <p:nvPr/>
        </p:nvCxnSpPr>
        <p:spPr>
          <a:xfrm rot="5400000" flipH="1" flipV="1">
            <a:off x="3656757" y="3206155"/>
            <a:ext cx="1756302" cy="1118280"/>
          </a:xfrm>
          <a:prstGeom prst="curvedConnector4">
            <a:avLst>
              <a:gd name="adj1" fmla="val -13016"/>
              <a:gd name="adj2" fmla="val 71253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92" idx="2"/>
            <a:endCxn id="95" idx="0"/>
          </p:cNvCxnSpPr>
          <p:nvPr/>
        </p:nvCxnSpPr>
        <p:spPr>
          <a:xfrm rot="16200000" flipH="1">
            <a:off x="5226892" y="2522924"/>
            <a:ext cx="357190" cy="19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95" idx="2"/>
            <a:endCxn id="94" idx="0"/>
          </p:cNvCxnSpPr>
          <p:nvPr/>
        </p:nvCxnSpPr>
        <p:spPr>
          <a:xfrm rot="5400000">
            <a:off x="5221397" y="3243951"/>
            <a:ext cx="357190" cy="1290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Down Arrow 106"/>
              <p:cNvSpPr/>
              <p:nvPr/>
            </p:nvSpPr>
            <p:spPr>
              <a:xfrm>
                <a:off x="7693290" y="1916660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𝒕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07" name="Down Arrow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290" y="1916660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Up Arrow 107"/>
              <p:cNvSpPr/>
              <p:nvPr/>
            </p:nvSpPr>
            <p:spPr>
              <a:xfrm>
                <a:off x="7693290" y="4214818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𝒕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08" name="Up Arrow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290" y="4214818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13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7693290" y="3500438"/>
                <a:ext cx="928694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290" y="3500438"/>
                <a:ext cx="928694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TextBox 109"/>
          <p:cNvSpPr txBox="1"/>
          <p:nvPr/>
        </p:nvSpPr>
        <p:spPr>
          <a:xfrm>
            <a:off x="7858148" y="2773916"/>
            <a:ext cx="624795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xor</a:t>
            </a:r>
            <a:endParaRPr lang="en-US" b="1" dirty="0"/>
          </a:p>
        </p:txBody>
      </p:sp>
      <p:cxnSp>
        <p:nvCxnSpPr>
          <p:cNvPr id="111" name="Straight Arrow Connector 110"/>
          <p:cNvCxnSpPr>
            <a:stCxn id="107" idx="2"/>
            <a:endCxn id="110" idx="0"/>
          </p:cNvCxnSpPr>
          <p:nvPr/>
        </p:nvCxnSpPr>
        <p:spPr>
          <a:xfrm rot="16200000" flipH="1">
            <a:off x="7990992" y="2594362"/>
            <a:ext cx="357190" cy="19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110" idx="2"/>
            <a:endCxn id="109" idx="0"/>
          </p:cNvCxnSpPr>
          <p:nvPr/>
        </p:nvCxnSpPr>
        <p:spPr>
          <a:xfrm rot="5400000">
            <a:off x="7985497" y="3315389"/>
            <a:ext cx="357190" cy="1290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hape 115"/>
          <p:cNvCxnSpPr>
            <a:stCxn id="86" idx="0"/>
            <a:endCxn id="80" idx="1"/>
          </p:cNvCxnSpPr>
          <p:nvPr/>
        </p:nvCxnSpPr>
        <p:spPr>
          <a:xfrm rot="5400000" flipH="1" flipV="1">
            <a:off x="1239616" y="2811261"/>
            <a:ext cx="899046" cy="1050813"/>
          </a:xfrm>
          <a:prstGeom prst="curved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hape 55"/>
          <p:cNvCxnSpPr/>
          <p:nvPr/>
        </p:nvCxnSpPr>
        <p:spPr>
          <a:xfrm rot="5400000" flipH="1" flipV="1">
            <a:off x="5110245" y="3247945"/>
            <a:ext cx="1756302" cy="1118280"/>
          </a:xfrm>
          <a:prstGeom prst="curvedConnector4">
            <a:avLst>
              <a:gd name="adj1" fmla="val -13016"/>
              <a:gd name="adj2" fmla="val 71253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hape 56"/>
          <p:cNvCxnSpPr/>
          <p:nvPr/>
        </p:nvCxnSpPr>
        <p:spPr>
          <a:xfrm rot="5400000" flipH="1" flipV="1">
            <a:off x="6467567" y="3247945"/>
            <a:ext cx="1756302" cy="1118280"/>
          </a:xfrm>
          <a:prstGeom prst="curvedConnector4">
            <a:avLst>
              <a:gd name="adj1" fmla="val -13016"/>
              <a:gd name="adj2" fmla="val 71253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7" idx="2"/>
            <a:endCxn id="15" idx="0"/>
          </p:cNvCxnSpPr>
          <p:nvPr/>
        </p:nvCxnSpPr>
        <p:spPr>
          <a:xfrm rot="16200000" flipH="1">
            <a:off x="2351341" y="3947713"/>
            <a:ext cx="380344" cy="109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24" idx="2"/>
            <a:endCxn id="19" idx="0"/>
          </p:cNvCxnSpPr>
          <p:nvPr/>
        </p:nvCxnSpPr>
        <p:spPr>
          <a:xfrm rot="16200000" flipH="1">
            <a:off x="3797748" y="3965360"/>
            <a:ext cx="345048" cy="1099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94" idx="2"/>
            <a:endCxn id="93" idx="0"/>
          </p:cNvCxnSpPr>
          <p:nvPr/>
        </p:nvCxnSpPr>
        <p:spPr>
          <a:xfrm rot="16200000" flipH="1">
            <a:off x="5226508" y="3965360"/>
            <a:ext cx="345048" cy="1099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109" idx="2"/>
            <a:endCxn id="108" idx="0"/>
          </p:cNvCxnSpPr>
          <p:nvPr/>
        </p:nvCxnSpPr>
        <p:spPr>
          <a:xfrm rot="16200000" flipH="1">
            <a:off x="7990608" y="4036798"/>
            <a:ext cx="345048" cy="1099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715140" y="1857364"/>
            <a:ext cx="604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426529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  <p:bldP spid="18" grpId="0" animBg="1"/>
      <p:bldP spid="19" grpId="0" animBg="1"/>
      <p:bldP spid="24" grpId="0" animBg="1"/>
      <p:bldP spid="30" grpId="0" animBg="1"/>
      <p:bldP spid="31" grpId="0"/>
      <p:bldP spid="32" grpId="0" animBg="1"/>
      <p:bldP spid="33" grpId="0"/>
      <p:bldP spid="51" grpId="0" animBg="1"/>
      <p:bldP spid="80" grpId="0" animBg="1"/>
      <p:bldP spid="86" grpId="0" animBg="1"/>
      <p:bldP spid="92" grpId="0" animBg="1"/>
      <p:bldP spid="93" grpId="0" animBg="1"/>
      <p:bldP spid="94" grpId="0" animBg="1"/>
      <p:bldP spid="95" grpId="0" animBg="1"/>
      <p:bldP spid="107" grpId="0" animBg="1"/>
      <p:bldP spid="108" grpId="0" animBg="1"/>
      <p:bldP spid="109" grpId="0" animBg="1"/>
      <p:bldP spid="110" grpId="0" animBg="1"/>
      <p:bldP spid="45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596" y="142852"/>
            <a:ext cx="7643866" cy="50006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Cipher-Block Chaining (CBC)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071670" y="3238686"/>
                <a:ext cx="928694" cy="39267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baseline="-25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670" y="3238686"/>
                <a:ext cx="928694" cy="392672"/>
              </a:xfrm>
              <a:prstGeom prst="rect">
                <a:avLst/>
              </a:prstGeom>
              <a:blipFill rotWithShape="0">
                <a:blip r:embed="rId3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Down Arrow 13"/>
              <p:cNvSpPr/>
              <p:nvPr/>
            </p:nvSpPr>
            <p:spPr>
              <a:xfrm>
                <a:off x="2049689" y="2130974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𝟏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4" name="Down Arrow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689" y="2130974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Up Arrow 14"/>
              <p:cNvSpPr/>
              <p:nvPr/>
            </p:nvSpPr>
            <p:spPr>
              <a:xfrm>
                <a:off x="2049689" y="4702742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𝟏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5" name="Up Arrow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689" y="4702742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5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Down Arrow 17"/>
              <p:cNvSpPr/>
              <p:nvPr/>
            </p:nvSpPr>
            <p:spPr>
              <a:xfrm>
                <a:off x="3500430" y="2130974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𝟐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8" name="Down Arrow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430" y="2130974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Up Arrow 18"/>
              <p:cNvSpPr/>
              <p:nvPr/>
            </p:nvSpPr>
            <p:spPr>
              <a:xfrm>
                <a:off x="3500430" y="469060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𝟐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9" name="Up Arrow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430" y="469060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7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522411" y="3261840"/>
                <a:ext cx="928694" cy="39267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baseline="-25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411" y="3261840"/>
                <a:ext cx="928694" cy="392672"/>
              </a:xfrm>
              <a:prstGeom prst="rect">
                <a:avLst/>
              </a:prstGeom>
              <a:blipFill rotWithShape="0">
                <a:blip r:embed="rId8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6715140" y="2071678"/>
            <a:ext cx="604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. . .</a:t>
            </a:r>
          </a:p>
        </p:txBody>
      </p:sp>
      <p:sp>
        <p:nvSpPr>
          <p:cNvPr id="30" name="Left Brace 29"/>
          <p:cNvSpPr/>
          <p:nvPr/>
        </p:nvSpPr>
        <p:spPr>
          <a:xfrm rot="5400000">
            <a:off x="4321983" y="-2262479"/>
            <a:ext cx="428596" cy="8501122"/>
          </a:xfrm>
          <a:prstGeom prst="leftBrace">
            <a:avLst>
              <a:gd name="adj1" fmla="val 4756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786314" y="5702874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plaintext</a:t>
            </a:r>
          </a:p>
        </p:txBody>
      </p:sp>
      <p:sp>
        <p:nvSpPr>
          <p:cNvPr id="32" name="Left Brace 31"/>
          <p:cNvSpPr/>
          <p:nvPr/>
        </p:nvSpPr>
        <p:spPr>
          <a:xfrm rot="16200000">
            <a:off x="5072082" y="2059520"/>
            <a:ext cx="428596" cy="6858048"/>
          </a:xfrm>
          <a:prstGeom prst="leftBrace">
            <a:avLst>
              <a:gd name="adj1" fmla="val 4756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000496" y="1357298"/>
            <a:ext cx="1154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ciphertext</a:t>
            </a:r>
            <a:endParaRPr lang="en-US" dirty="0"/>
          </a:p>
        </p:txBody>
      </p:sp>
      <p:sp>
        <p:nvSpPr>
          <p:cNvPr id="34" name="Rectangle 9"/>
          <p:cNvSpPr>
            <a:spLocks noChangeArrowheads="1"/>
          </p:cNvSpPr>
          <p:nvPr/>
        </p:nvSpPr>
        <p:spPr bwMode="auto">
          <a:xfrm>
            <a:off x="428596" y="928670"/>
            <a:ext cx="1500198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600" b="1" dirty="0"/>
              <a:t>decryption: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665288" y="3988362"/>
            <a:ext cx="624795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xor</a:t>
            </a:r>
            <a:endParaRPr lang="en-US" b="1" dirty="0"/>
          </a:p>
        </p:txBody>
      </p:sp>
      <p:sp>
        <p:nvSpPr>
          <p:cNvPr id="80" name="TextBox 79"/>
          <p:cNvSpPr txBox="1"/>
          <p:nvPr/>
        </p:nvSpPr>
        <p:spPr>
          <a:xfrm>
            <a:off x="2214546" y="3988362"/>
            <a:ext cx="624795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xor</a:t>
            </a:r>
            <a:endParaRPr lang="en-US" b="1" dirty="0"/>
          </a:p>
        </p:txBody>
      </p:sp>
      <p:sp>
        <p:nvSpPr>
          <p:cNvPr id="86" name="TextBox 85"/>
          <p:cNvSpPr txBox="1"/>
          <p:nvPr/>
        </p:nvSpPr>
        <p:spPr>
          <a:xfrm>
            <a:off x="357158" y="2143116"/>
            <a:ext cx="1470274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initial</a:t>
            </a:r>
            <a:br>
              <a:rPr lang="en-US" dirty="0"/>
            </a:br>
            <a:r>
              <a:rPr lang="en-US" dirty="0"/>
              <a:t>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Down Arrow 91"/>
              <p:cNvSpPr/>
              <p:nvPr/>
            </p:nvSpPr>
            <p:spPr>
              <a:xfrm>
                <a:off x="4929190" y="2130974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𝟑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92" name="Down Arrow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190" y="2130974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Up Arrow 92"/>
              <p:cNvSpPr/>
              <p:nvPr/>
            </p:nvSpPr>
            <p:spPr>
              <a:xfrm>
                <a:off x="4929190" y="469060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𝟑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93" name="Up Arrow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190" y="469060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10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4951171" y="3261840"/>
                <a:ext cx="928694" cy="39267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baseline="-25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171" y="3261840"/>
                <a:ext cx="928694" cy="392672"/>
              </a:xfrm>
              <a:prstGeom prst="rect">
                <a:avLst/>
              </a:prstGeom>
              <a:blipFill rotWithShape="0">
                <a:blip r:embed="rId11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extBox 94"/>
          <p:cNvSpPr txBox="1"/>
          <p:nvPr/>
        </p:nvSpPr>
        <p:spPr>
          <a:xfrm>
            <a:off x="5094048" y="3988362"/>
            <a:ext cx="624795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xor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Down Arrow 106"/>
              <p:cNvSpPr/>
              <p:nvPr/>
            </p:nvSpPr>
            <p:spPr>
              <a:xfrm>
                <a:off x="7715271" y="2163430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𝒕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07" name="Down Arrow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271" y="2163430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Up Arrow 107"/>
              <p:cNvSpPr/>
              <p:nvPr/>
            </p:nvSpPr>
            <p:spPr>
              <a:xfrm>
                <a:off x="7693290" y="4762038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𝒕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08" name="Up Arrow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290" y="4762038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13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7715271" y="3333278"/>
                <a:ext cx="928694" cy="39267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baseline="-25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271" y="3333278"/>
                <a:ext cx="928694" cy="392672"/>
              </a:xfrm>
              <a:prstGeom prst="rect">
                <a:avLst/>
              </a:prstGeom>
              <a:blipFill rotWithShape="0">
                <a:blip r:embed="rId1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TextBox 109"/>
          <p:cNvSpPr txBox="1"/>
          <p:nvPr/>
        </p:nvSpPr>
        <p:spPr>
          <a:xfrm>
            <a:off x="7858148" y="4059800"/>
            <a:ext cx="624795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xor</a:t>
            </a:r>
            <a:endParaRPr lang="en-US" b="1" dirty="0"/>
          </a:p>
        </p:txBody>
      </p:sp>
      <p:cxnSp>
        <p:nvCxnSpPr>
          <p:cNvPr id="116" name="Shape 115"/>
          <p:cNvCxnSpPr>
            <a:stCxn id="86" idx="2"/>
            <a:endCxn id="80" idx="1"/>
          </p:cNvCxnSpPr>
          <p:nvPr/>
        </p:nvCxnSpPr>
        <p:spPr>
          <a:xfrm rot="16200000" flipH="1">
            <a:off x="961630" y="2920111"/>
            <a:ext cx="1383581" cy="1122251"/>
          </a:xfrm>
          <a:prstGeom prst="curved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7" idx="2"/>
            <a:endCxn id="80" idx="0"/>
          </p:cNvCxnSpPr>
          <p:nvPr/>
        </p:nvCxnSpPr>
        <p:spPr>
          <a:xfrm flipH="1">
            <a:off x="2526944" y="3631358"/>
            <a:ext cx="9073" cy="35700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>
            <a:stCxn id="14" idx="3"/>
            <a:endCxn id="51" idx="1"/>
          </p:cNvCxnSpPr>
          <p:nvPr/>
        </p:nvCxnSpPr>
        <p:spPr>
          <a:xfrm>
            <a:off x="3000364" y="2488531"/>
            <a:ext cx="664924" cy="168449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urved Connector 65"/>
          <p:cNvCxnSpPr>
            <a:stCxn id="18" idx="3"/>
            <a:endCxn id="95" idx="1"/>
          </p:cNvCxnSpPr>
          <p:nvPr/>
        </p:nvCxnSpPr>
        <p:spPr>
          <a:xfrm>
            <a:off x="4451105" y="2488531"/>
            <a:ext cx="642943" cy="168449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80" idx="2"/>
            <a:endCxn id="15" idx="0"/>
          </p:cNvCxnSpPr>
          <p:nvPr/>
        </p:nvCxnSpPr>
        <p:spPr>
          <a:xfrm rot="5400000">
            <a:off x="2353462" y="4529260"/>
            <a:ext cx="345048" cy="19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4" idx="2"/>
            <a:endCxn id="51" idx="0"/>
          </p:cNvCxnSpPr>
          <p:nvPr/>
        </p:nvCxnSpPr>
        <p:spPr>
          <a:xfrm flipH="1">
            <a:off x="3977686" y="3654512"/>
            <a:ext cx="9072" cy="3338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51" idx="2"/>
            <a:endCxn id="19" idx="0"/>
          </p:cNvCxnSpPr>
          <p:nvPr/>
        </p:nvCxnSpPr>
        <p:spPr>
          <a:xfrm rot="5400000">
            <a:off x="3810274" y="4523188"/>
            <a:ext cx="332906" cy="19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94" idx="2"/>
            <a:endCxn id="95" idx="0"/>
          </p:cNvCxnSpPr>
          <p:nvPr/>
        </p:nvCxnSpPr>
        <p:spPr>
          <a:xfrm flipH="1">
            <a:off x="5406446" y="3654512"/>
            <a:ext cx="9072" cy="3338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95" idx="2"/>
            <a:endCxn id="93" idx="0"/>
          </p:cNvCxnSpPr>
          <p:nvPr/>
        </p:nvCxnSpPr>
        <p:spPr>
          <a:xfrm rot="5400000">
            <a:off x="5239034" y="4523188"/>
            <a:ext cx="332906" cy="19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109" idx="2"/>
            <a:endCxn id="110" idx="0"/>
          </p:cNvCxnSpPr>
          <p:nvPr/>
        </p:nvCxnSpPr>
        <p:spPr>
          <a:xfrm flipH="1">
            <a:off x="8170546" y="3725950"/>
            <a:ext cx="9072" cy="3338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110" idx="2"/>
            <a:endCxn id="108" idx="0"/>
          </p:cNvCxnSpPr>
          <p:nvPr/>
        </p:nvCxnSpPr>
        <p:spPr>
          <a:xfrm rot="5400000">
            <a:off x="8003134" y="4594626"/>
            <a:ext cx="332906" cy="19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/>
          <p:cNvCxnSpPr/>
          <p:nvPr/>
        </p:nvCxnSpPr>
        <p:spPr>
          <a:xfrm>
            <a:off x="7215206" y="2571744"/>
            <a:ext cx="642943" cy="168449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/>
          <p:cNvCxnSpPr/>
          <p:nvPr/>
        </p:nvCxnSpPr>
        <p:spPr>
          <a:xfrm>
            <a:off x="5857884" y="2500306"/>
            <a:ext cx="642943" cy="168449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4" idx="2"/>
            <a:endCxn id="7" idx="0"/>
          </p:cNvCxnSpPr>
          <p:nvPr/>
        </p:nvCxnSpPr>
        <p:spPr>
          <a:xfrm>
            <a:off x="2525027" y="2631040"/>
            <a:ext cx="10990" cy="60764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8" idx="2"/>
            <a:endCxn id="24" idx="0"/>
          </p:cNvCxnSpPr>
          <p:nvPr/>
        </p:nvCxnSpPr>
        <p:spPr>
          <a:xfrm>
            <a:off x="3975768" y="2631040"/>
            <a:ext cx="10990" cy="6308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92" idx="2"/>
            <a:endCxn id="94" idx="0"/>
          </p:cNvCxnSpPr>
          <p:nvPr/>
        </p:nvCxnSpPr>
        <p:spPr>
          <a:xfrm>
            <a:off x="5404528" y="2631040"/>
            <a:ext cx="10990" cy="6308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07" idx="2"/>
            <a:endCxn id="109" idx="0"/>
          </p:cNvCxnSpPr>
          <p:nvPr/>
        </p:nvCxnSpPr>
        <p:spPr>
          <a:xfrm flipH="1">
            <a:off x="8179618" y="2663496"/>
            <a:ext cx="10991" cy="66978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84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  <p:bldP spid="18" grpId="0" animBg="1"/>
      <p:bldP spid="19" grpId="0" animBg="1"/>
      <p:bldP spid="24" grpId="0" animBg="1"/>
      <p:bldP spid="29" grpId="0"/>
      <p:bldP spid="51" grpId="0" animBg="1"/>
      <p:bldP spid="80" grpId="0" animBg="1"/>
      <p:bldP spid="86" grpId="0" animBg="1"/>
      <p:bldP spid="92" grpId="0" animBg="1"/>
      <p:bldP spid="93" grpId="0" animBg="1"/>
      <p:bldP spid="94" grpId="0" animBg="1"/>
      <p:bldP spid="95" grpId="0" animBg="1"/>
      <p:bldP spid="107" grpId="0" animBg="1"/>
      <p:bldP spid="108" grpId="0" animBg="1"/>
      <p:bldP spid="109" grpId="0" animBg="1"/>
      <p:bldP spid="110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CBC mode – properties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143240" y="1368987"/>
                <a:ext cx="4572032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2400" b="1" dirty="0"/>
                  <a:t>Error in block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baseline="-2500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400" b="1" dirty="0"/>
                  <a:t> affects</a:t>
                </a:r>
                <a:br>
                  <a:rPr lang="en-US" sz="2400" b="1" dirty="0"/>
                </a:br>
                <a:r>
                  <a:rPr lang="en-US" sz="2400" b="1" dirty="0"/>
                  <a:t> only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baseline="-2500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400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pl-PL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pl-PL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l-PL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  <a:br>
                  <a:rPr lang="en-US" sz="2400" dirty="0"/>
                </a:br>
                <a:r>
                  <a:rPr lang="en-US" sz="2400" dirty="0"/>
                  <a:t>So, errors don’t propagate (This mode is</a:t>
                </a:r>
                <a:r>
                  <a:rPr lang="en-US" sz="2400" b="1" dirty="0"/>
                  <a:t> self-synchronizing</a:t>
                </a:r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240" y="1368987"/>
                <a:ext cx="4572032" cy="1569660"/>
              </a:xfrm>
              <a:prstGeom prst="rect">
                <a:avLst/>
              </a:prstGeom>
              <a:blipFill rotWithShape="0">
                <a:blip r:embed="rId3"/>
                <a:stretch>
                  <a:fillRect t="-3113" r="-3467" b="-817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266394" y="1511863"/>
            <a:ext cx="2591094" cy="395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Error propagation?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6056" y="3154937"/>
            <a:ext cx="4183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Can encryption be parallelized?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715140" y="3154937"/>
            <a:ext cx="857240" cy="395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  <a:buFontTx/>
              <a:buNone/>
            </a:pPr>
            <a:r>
              <a:rPr lang="en-US" sz="2400" b="1" dirty="0"/>
              <a:t>No</a:t>
            </a:r>
            <a:endParaRPr lang="en-US" sz="2400" b="1" dirty="0">
              <a:solidFill>
                <a:srgbClr val="9933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4314" y="4083631"/>
            <a:ext cx="4572000" cy="39517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Can decryption be parallelized?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715172" y="4083631"/>
            <a:ext cx="857224" cy="395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  <a:buFontTx/>
              <a:buNone/>
            </a:pPr>
            <a:r>
              <a:rPr lang="en-US" sz="2400" b="1" dirty="0"/>
              <a:t>Yes</a:t>
            </a:r>
            <a:endParaRPr lang="en-US" sz="2400" b="1" dirty="0">
              <a:solidFill>
                <a:srgbClr val="008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4282" y="5012325"/>
            <a:ext cx="4572000" cy="68326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What if one bit of plaintext is changed?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428992" y="5012325"/>
            <a:ext cx="4286248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  <a:buFontTx/>
              <a:buNone/>
            </a:pPr>
            <a:r>
              <a:rPr lang="en-US" sz="2400" b="1" dirty="0"/>
              <a:t>Everything needs to be recomputed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(not so good e.g. for disc encryption)</a:t>
            </a:r>
            <a:endParaRPr lang="en-US" sz="2400" b="1" dirty="0">
              <a:solidFill>
                <a:srgbClr val="993300"/>
              </a:solidFill>
            </a:endParaRPr>
          </a:p>
        </p:txBody>
      </p:sp>
      <p:pic>
        <p:nvPicPr>
          <p:cNvPr id="2050" name="Picture 2" descr="C:\Users\Stefan\AppData\Local\Microsoft\Windows\Temporary Internet Files\Content.IE5\QXSOLK21\MCj0424466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29586" y="1654739"/>
            <a:ext cx="1071570" cy="921688"/>
          </a:xfrm>
          <a:prstGeom prst="rect">
            <a:avLst/>
          </a:prstGeom>
          <a:noFill/>
        </p:spPr>
      </p:pic>
      <p:pic>
        <p:nvPicPr>
          <p:cNvPr id="2051" name="Picture 3" descr="C:\Users\Stefan\AppData\Local\Microsoft\Windows\Temporary Internet Files\Content.IE5\VFSGDNK1\MCj04244680000[1].wm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15272" y="2726309"/>
            <a:ext cx="1071570" cy="1008031"/>
          </a:xfrm>
          <a:prstGeom prst="rect">
            <a:avLst/>
          </a:prstGeom>
          <a:noFill/>
        </p:spPr>
      </p:pic>
      <p:pic>
        <p:nvPicPr>
          <p:cNvPr id="19" name="Picture 3" descr="C:\Users\Stefan\AppData\Local\Microsoft\Windows\Temporary Internet Files\Content.IE5\VFSGDNK1\MCj04244680000[1].wm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86710" y="4932988"/>
            <a:ext cx="1071570" cy="1008031"/>
          </a:xfrm>
          <a:prstGeom prst="rect">
            <a:avLst/>
          </a:prstGeom>
          <a:noFill/>
        </p:spPr>
      </p:pic>
      <p:pic>
        <p:nvPicPr>
          <p:cNvPr id="20" name="Picture 2" descr="C:\Users\Stefan\AppData\Local\Microsoft\Windows\Temporary Internet Files\Content.IE5\QXSOLK21\MCj0424466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29586" y="3804885"/>
            <a:ext cx="1071570" cy="9216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7949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4" grpId="0"/>
      <p:bldP spid="16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/>
          <p:cNvSpPr/>
          <p:nvPr/>
        </p:nvSpPr>
        <p:spPr>
          <a:xfrm>
            <a:off x="357158" y="4631304"/>
            <a:ext cx="3786214" cy="12144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433654" cy="1143000"/>
          </a:xfrm>
        </p:spPr>
        <p:txBody>
          <a:bodyPr/>
          <a:lstStyle/>
          <a:p>
            <a:r>
              <a:rPr lang="en-US" dirty="0"/>
              <a:t>CBC mode is secure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85720" y="1000108"/>
                <a:ext cx="7783832" cy="500066"/>
              </a:xfrm>
            </p:spPr>
            <p:txBody>
              <a:bodyPr>
                <a:normAutofit/>
              </a:bodyPr>
              <a:lstStyle/>
              <a:p>
                <a:pPr>
                  <a:buNone/>
                </a:pPr>
                <a:r>
                  <a:rPr lang="en-US" b="1" dirty="0"/>
                  <a:t>Theorem</a:t>
                </a:r>
                <a:r>
                  <a:rPr lang="en-US" dirty="0"/>
                  <a:t>. If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dirty="0">
                    <a:solidFill>
                      <a:srgbClr val="0070C0"/>
                    </a:solidFill>
                  </a:rPr>
                  <a:t>PRP</a:t>
                </a:r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-CBC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secure.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5720" y="1000108"/>
                <a:ext cx="7783832" cy="500066"/>
              </a:xfrm>
              <a:blipFill rotWithShape="0">
                <a:blip r:embed="rId3"/>
                <a:stretch>
                  <a:fillRect l="-1644" t="-20732" b="-2926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357158" y="1428736"/>
                <a:ext cx="8143932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0B050"/>
                    </a:solidFill>
                  </a:rPr>
                  <a:t>[M. </a:t>
                </a:r>
                <a:r>
                  <a:rPr lang="en-US" sz="2400" b="1" dirty="0" err="1">
                    <a:solidFill>
                      <a:srgbClr val="00B050"/>
                    </a:solidFill>
                  </a:rPr>
                  <a:t>Bellare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, A. Desai, E. </a:t>
                </a:r>
                <a:r>
                  <a:rPr lang="en-US" sz="2400" b="1" dirty="0" err="1">
                    <a:solidFill>
                      <a:srgbClr val="00B050"/>
                    </a:solidFill>
                  </a:rPr>
                  <a:t>Jokipii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 and P. </a:t>
                </a:r>
                <a:r>
                  <a:rPr lang="en-US" sz="2400" b="1" dirty="0" err="1">
                    <a:solidFill>
                      <a:srgbClr val="00B050"/>
                    </a:solidFill>
                  </a:rPr>
                  <a:t>Rogaway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 1997]</a:t>
                </a:r>
              </a:p>
              <a:p>
                <a:endParaRPr lang="en-US" sz="2400" b="1" dirty="0">
                  <a:solidFill>
                    <a:srgbClr val="00B050"/>
                  </a:solidFill>
                </a:endParaRPr>
              </a:p>
              <a:p>
                <a:r>
                  <a:rPr lang="en-US" sz="2400" dirty="0"/>
                  <a:t>In the proof one can assume that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400" b="1" i="1" baseline="-2500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2400" baseline="-25000" dirty="0">
                    <a:solidFill>
                      <a:srgbClr val="C00000"/>
                    </a:solidFill>
                  </a:rPr>
                  <a:t> </a:t>
                </a:r>
                <a:r>
                  <a:rPr lang="en-US" sz="2400" dirty="0"/>
                  <a:t>is a completely random function.</a:t>
                </a:r>
              </a:p>
              <a:p>
                <a:r>
                  <a:rPr lang="en-US" sz="2400" dirty="0"/>
                  <a:t>(If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CBC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behaves differently on a pseudorandom function,  then one could construct a </a:t>
                </a:r>
                <a:r>
                  <a:rPr lang="en-US" sz="2400" dirty="0" err="1"/>
                  <a:t>distiguisher</a:t>
                </a:r>
                <a:r>
                  <a:rPr lang="en-US" sz="2400" dirty="0"/>
                  <a:t>.) </a:t>
                </a:r>
                <a:endParaRPr lang="en-US" sz="2400" b="1" baseline="-25000" dirty="0"/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1428736"/>
                <a:ext cx="8143932" cy="2585323"/>
              </a:xfrm>
              <a:prstGeom prst="rect">
                <a:avLst/>
              </a:prstGeom>
              <a:blipFill rotWithShape="0">
                <a:blip r:embed="rId4"/>
                <a:stretch>
                  <a:fillRect l="-1198" t="-188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2928926" y="5059932"/>
                <a:ext cx="928694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926" y="5059932"/>
                <a:ext cx="928694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642910" y="5059932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10" y="5059932"/>
                <a:ext cx="928694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/>
          <p:cNvSpPr txBox="1"/>
          <p:nvPr/>
        </p:nvSpPr>
        <p:spPr>
          <a:xfrm>
            <a:off x="1928794" y="4917056"/>
            <a:ext cx="604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. . .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57158" y="6201581"/>
            <a:ext cx="3786214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ciphertext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357158" y="3844127"/>
            <a:ext cx="3786214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plaintext</a:t>
            </a:r>
          </a:p>
        </p:txBody>
      </p:sp>
      <p:sp>
        <p:nvSpPr>
          <p:cNvPr id="86" name="Down Arrow 85"/>
          <p:cNvSpPr/>
          <p:nvPr/>
        </p:nvSpPr>
        <p:spPr>
          <a:xfrm>
            <a:off x="2071670" y="4274114"/>
            <a:ext cx="334078" cy="35719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Down Arrow 86"/>
          <p:cNvSpPr/>
          <p:nvPr/>
        </p:nvSpPr>
        <p:spPr>
          <a:xfrm>
            <a:off x="2071670" y="5845750"/>
            <a:ext cx="334078" cy="35719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5072066" y="4632663"/>
            <a:ext cx="3786214" cy="12144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5357818" y="5061291"/>
            <a:ext cx="928694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random</a:t>
            </a:r>
            <a:endParaRPr lang="en-US" sz="1600" baseline="-25000" dirty="0">
              <a:solidFill>
                <a:srgbClr val="FF0000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643702" y="4918415"/>
            <a:ext cx="604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. . .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5072066" y="6202940"/>
            <a:ext cx="3786214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ciphertext</a:t>
            </a:r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5072066" y="3845486"/>
            <a:ext cx="3786214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plaintext</a:t>
            </a:r>
          </a:p>
        </p:txBody>
      </p:sp>
      <p:sp>
        <p:nvSpPr>
          <p:cNvPr id="94" name="Down Arrow 93"/>
          <p:cNvSpPr/>
          <p:nvPr/>
        </p:nvSpPr>
        <p:spPr>
          <a:xfrm>
            <a:off x="6786578" y="4275473"/>
            <a:ext cx="334078" cy="35719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Down Arrow 94"/>
          <p:cNvSpPr/>
          <p:nvPr/>
        </p:nvSpPr>
        <p:spPr>
          <a:xfrm>
            <a:off x="6786578" y="5847109"/>
            <a:ext cx="334078" cy="35719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7715272" y="5059932"/>
            <a:ext cx="928694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random</a:t>
            </a:r>
            <a:endParaRPr lang="en-US" sz="1600" baseline="-25000" dirty="0">
              <a:solidFill>
                <a:srgbClr val="FF0000"/>
              </a:solidFill>
            </a:endParaRPr>
          </a:p>
        </p:txBody>
      </p:sp>
      <p:sp>
        <p:nvSpPr>
          <p:cNvPr id="97" name="Right Arrow 96"/>
          <p:cNvSpPr/>
          <p:nvPr/>
        </p:nvSpPr>
        <p:spPr>
          <a:xfrm>
            <a:off x="4357686" y="4488428"/>
            <a:ext cx="571504" cy="1643074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/>
          <p:cNvSpPr txBox="1"/>
          <p:nvPr/>
        </p:nvSpPr>
        <p:spPr>
          <a:xfrm>
            <a:off x="285720" y="4500570"/>
            <a:ext cx="70243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CBC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5000628" y="4500570"/>
            <a:ext cx="70243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CBC</a:t>
            </a:r>
          </a:p>
        </p:txBody>
      </p:sp>
    </p:spTree>
    <p:extLst>
      <p:ext uri="{BB962C8B-B14F-4D97-AF65-F5344CB8AC3E}">
        <p14:creationId xmlns:p14="http://schemas.microsoft.com/office/powerpoint/2010/main" val="137398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71" grpId="0" animBg="1"/>
      <p:bldP spid="82" grpId="0" animBg="1"/>
      <p:bldP spid="83" grpId="0"/>
      <p:bldP spid="84" grpId="0" animBg="1"/>
      <p:bldP spid="85" grpId="0" animBg="1"/>
      <p:bldP spid="86" grpId="0" animBg="1"/>
      <p:bldP spid="87" grpId="0" animBg="1"/>
      <p:bldP spid="88" grpId="0" animBg="1"/>
      <p:bldP spid="90" grpId="0" animBg="1"/>
      <p:bldP spid="91" grpId="0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44" y="142852"/>
            <a:ext cx="8643998" cy="1500198"/>
          </a:xfrm>
        </p:spPr>
        <p:txBody>
          <a:bodyPr>
            <a:noAutofit/>
          </a:bodyPr>
          <a:lstStyle/>
          <a:p>
            <a:r>
              <a:rPr lang="en-US" sz="3200" dirty="0"/>
              <a:t>How to convert a pseudorandom </a:t>
            </a:r>
            <a:r>
              <a:rPr lang="en-US" sz="3200" b="1" dirty="0">
                <a:solidFill>
                  <a:srgbClr val="002060"/>
                </a:solidFill>
              </a:rPr>
              <a:t>permutation</a:t>
            </a:r>
            <a:r>
              <a:rPr lang="en-US" sz="3200" dirty="0"/>
              <a:t> into a pseudorandom </a:t>
            </a:r>
            <a:r>
              <a:rPr lang="en-US" sz="3200" b="1" dirty="0">
                <a:solidFill>
                  <a:srgbClr val="002060"/>
                </a:solidFill>
              </a:rPr>
              <a:t>generator</a:t>
            </a:r>
            <a:r>
              <a:rPr lang="en-US" sz="320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71736" y="3078304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36" y="3078304"/>
                <a:ext cx="928694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own Arrow 13"/>
          <p:cNvSpPr/>
          <p:nvPr/>
        </p:nvSpPr>
        <p:spPr>
          <a:xfrm>
            <a:off x="2549755" y="2208906"/>
            <a:ext cx="950675" cy="500066"/>
          </a:xfrm>
          <a:prstGeom prst="downArrow">
            <a:avLst>
              <a:gd name="adj1" fmla="val 100000"/>
              <a:gd name="adj2" fmla="val 2849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hangingPunct="0"/>
            <a:r>
              <a:rPr lang="en-GB" sz="1400" b="1" dirty="0">
                <a:solidFill>
                  <a:srgbClr val="FF0000"/>
                </a:solidFill>
                <a:ea typeface="ＭＳ Ｐゴシック" pitchFamily="16" charset="-128"/>
              </a:rPr>
              <a:t>0000001</a:t>
            </a:r>
            <a:endParaRPr lang="en-US" sz="1400" b="1" dirty="0">
              <a:solidFill>
                <a:srgbClr val="FF0000"/>
              </a:solidFill>
              <a:ea typeface="ＭＳ Ｐゴシック" pitchFamily="16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Down Arrow 17"/>
              <p:cNvSpPr/>
              <p:nvPr/>
            </p:nvSpPr>
            <p:spPr>
              <a:xfrm>
                <a:off x="3764201" y="2208906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ＭＳ Ｐゴシック" pitchFamily="16" charset="-128"/>
                        </a:rPr>
                        <m:t>𝟎𝟎𝟎𝟎𝟎𝟎𝟐</m:t>
                      </m:r>
                    </m:oMath>
                  </m:oMathPara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8" name="Down Arrow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201" y="2208906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764201" y="3066162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201" y="3066162"/>
                <a:ext cx="928694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7286644" y="2935428"/>
            <a:ext cx="604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. . .</a:t>
            </a:r>
          </a:p>
        </p:txBody>
      </p:sp>
      <p:sp>
        <p:nvSpPr>
          <p:cNvPr id="32" name="Left Brace 31"/>
          <p:cNvSpPr/>
          <p:nvPr/>
        </p:nvSpPr>
        <p:spPr>
          <a:xfrm rot="16200000">
            <a:off x="5357834" y="1363776"/>
            <a:ext cx="428596" cy="6286544"/>
          </a:xfrm>
          <a:prstGeom prst="leftBrace">
            <a:avLst>
              <a:gd name="adj1" fmla="val 4756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500562" y="4733520"/>
            <a:ext cx="2206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 pseudorandom stream</a:t>
            </a:r>
          </a:p>
        </p:txBody>
      </p:sp>
      <p:cxnSp>
        <p:nvCxnSpPr>
          <p:cNvPr id="62" name="Straight Arrow Connector 61"/>
          <p:cNvCxnSpPr>
            <a:stCxn id="18" idx="2"/>
          </p:cNvCxnSpPr>
          <p:nvPr/>
        </p:nvCxnSpPr>
        <p:spPr>
          <a:xfrm rot="16200000" flipH="1">
            <a:off x="4061903" y="2886608"/>
            <a:ext cx="357190" cy="19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14" idx="2"/>
          </p:cNvCxnSpPr>
          <p:nvPr/>
        </p:nvCxnSpPr>
        <p:spPr>
          <a:xfrm rot="16200000" flipH="1">
            <a:off x="2847456" y="2886608"/>
            <a:ext cx="357190" cy="19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Down Arrow 91"/>
              <p:cNvSpPr/>
              <p:nvPr/>
            </p:nvSpPr>
            <p:spPr>
              <a:xfrm>
                <a:off x="4929190" y="2208906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ＭＳ Ｐゴシック" pitchFamily="16" charset="-128"/>
                        </a:rPr>
                        <m:t>𝟎𝟎𝟎𝟎𝟎𝟎𝟑</m:t>
                      </m:r>
                    </m:oMath>
                  </m:oMathPara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92" name="Down Arrow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190" y="2208906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4929190" y="3078304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190" y="3078304"/>
                <a:ext cx="928694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Arrow Connector 96"/>
          <p:cNvCxnSpPr>
            <a:stCxn id="92" idx="2"/>
          </p:cNvCxnSpPr>
          <p:nvPr/>
        </p:nvCxnSpPr>
        <p:spPr>
          <a:xfrm rot="16200000" flipH="1">
            <a:off x="5226892" y="2886608"/>
            <a:ext cx="357190" cy="19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Down Arrow 41"/>
              <p:cNvSpPr/>
              <p:nvPr/>
            </p:nvSpPr>
            <p:spPr>
              <a:xfrm>
                <a:off x="6072198" y="2221048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ＭＳ Ｐゴシック" pitchFamily="16" charset="-128"/>
                        </a:rPr>
                        <m:t>𝟎𝟎𝟎𝟎𝟎𝟎𝟒</m:t>
                      </m:r>
                    </m:oMath>
                  </m:oMathPara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42" name="Down Arrow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198" y="2221048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072198" y="3090446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198" y="3090446"/>
                <a:ext cx="928694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/>
          <p:cNvCxnSpPr>
            <a:stCxn id="42" idx="2"/>
          </p:cNvCxnSpPr>
          <p:nvPr/>
        </p:nvCxnSpPr>
        <p:spPr>
          <a:xfrm rot="16200000" flipH="1">
            <a:off x="6369900" y="2898750"/>
            <a:ext cx="357190" cy="19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Up Arrow 44"/>
              <p:cNvSpPr/>
              <p:nvPr/>
            </p:nvSpPr>
            <p:spPr>
              <a:xfrm>
                <a:off x="2571737" y="3792684"/>
                <a:ext cx="928694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𝟏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45" name="Up Arrow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37" y="3792684"/>
                <a:ext cx="928694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10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/>
          <p:cNvCxnSpPr>
            <a:stCxn id="7" idx="2"/>
            <a:endCxn id="45" idx="0"/>
          </p:cNvCxnSpPr>
          <p:nvPr/>
        </p:nvCxnSpPr>
        <p:spPr>
          <a:xfrm rot="16200000" flipH="1">
            <a:off x="2863559" y="3620159"/>
            <a:ext cx="345048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Up Arrow 49"/>
              <p:cNvSpPr/>
              <p:nvPr/>
            </p:nvSpPr>
            <p:spPr>
              <a:xfrm>
                <a:off x="3786182" y="3780543"/>
                <a:ext cx="928694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𝟐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50" name="Up Arrow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182" y="3780543"/>
                <a:ext cx="928694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11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/>
          <p:cNvCxnSpPr>
            <a:endCxn id="50" idx="0"/>
          </p:cNvCxnSpPr>
          <p:nvPr/>
        </p:nvCxnSpPr>
        <p:spPr>
          <a:xfrm rot="16200000" flipH="1">
            <a:off x="4078004" y="3608018"/>
            <a:ext cx="345048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Up Arrow 52"/>
              <p:cNvSpPr/>
              <p:nvPr/>
            </p:nvSpPr>
            <p:spPr>
              <a:xfrm>
                <a:off x="4929190" y="3780543"/>
                <a:ext cx="928694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𝟑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53" name="Up Arrow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190" y="3780543"/>
                <a:ext cx="928694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12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/>
          <p:cNvCxnSpPr>
            <a:endCxn id="53" idx="0"/>
          </p:cNvCxnSpPr>
          <p:nvPr/>
        </p:nvCxnSpPr>
        <p:spPr>
          <a:xfrm rot="16200000" flipH="1">
            <a:off x="5221012" y="3608018"/>
            <a:ext cx="345048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Up Arrow 54"/>
              <p:cNvSpPr/>
              <p:nvPr/>
            </p:nvSpPr>
            <p:spPr>
              <a:xfrm>
                <a:off x="6072198" y="3780543"/>
                <a:ext cx="928694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𝟒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55" name="Up Arrow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198" y="3780543"/>
                <a:ext cx="928694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13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>
            <a:endCxn id="55" idx="0"/>
          </p:cNvCxnSpPr>
          <p:nvPr/>
        </p:nvCxnSpPr>
        <p:spPr>
          <a:xfrm rot="16200000" flipH="1">
            <a:off x="6364020" y="3608018"/>
            <a:ext cx="345048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ight Arrow 57"/>
              <p:cNvSpPr/>
              <p:nvPr/>
            </p:nvSpPr>
            <p:spPr>
              <a:xfrm>
                <a:off x="1357290" y="2935428"/>
                <a:ext cx="857256" cy="642942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" name="Right Arrow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290" y="2935428"/>
                <a:ext cx="857256" cy="642942"/>
              </a:xfrm>
              <a:prstGeom prst="rightArrow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ular Callout 58"/>
          <p:cNvSpPr/>
          <p:nvPr/>
        </p:nvSpPr>
        <p:spPr>
          <a:xfrm>
            <a:off x="642910" y="2363924"/>
            <a:ext cx="1000132" cy="428628"/>
          </a:xfrm>
          <a:prstGeom prst="wedgeRectCallout">
            <a:avLst>
              <a:gd name="adj1" fmla="val 57627"/>
              <a:gd name="adj2" fmla="val 132385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 seed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71472" y="6143644"/>
            <a:ext cx="7302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Essentially, this is called a “</a:t>
            </a:r>
            <a:r>
              <a:rPr lang="en-US" sz="2800" b="1" dirty="0"/>
              <a:t>counter mode</a:t>
            </a:r>
            <a:r>
              <a:rPr lang="en-US" sz="2800" dirty="0"/>
              <a:t>” (</a:t>
            </a:r>
            <a:r>
              <a:rPr lang="en-US" sz="2800" b="1" dirty="0"/>
              <a:t>CTR</a:t>
            </a:r>
            <a:r>
              <a:rPr lang="en-US" sz="2800" dirty="0"/>
              <a:t>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71472" y="5500702"/>
                <a:ext cx="421484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:= 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000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|| 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000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|| 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000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|| ···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72" y="5500702"/>
                <a:ext cx="4214842" cy="400110"/>
              </a:xfrm>
              <a:prstGeom prst="rect">
                <a:avLst/>
              </a:prstGeom>
              <a:blipFill rotWithShape="0">
                <a:blip r:embed="rId15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562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8" grpId="0" animBg="1"/>
      <p:bldP spid="24" grpId="0" animBg="1"/>
      <p:bldP spid="29" grpId="0"/>
      <p:bldP spid="32" grpId="0" animBg="1"/>
      <p:bldP spid="33" grpId="0"/>
      <p:bldP spid="92" grpId="0" animBg="1"/>
      <p:bldP spid="94" grpId="0" animBg="1"/>
      <p:bldP spid="42" grpId="0" animBg="1"/>
      <p:bldP spid="43" grpId="0" animBg="1"/>
      <p:bldP spid="45" grpId="0" animBg="1"/>
      <p:bldP spid="50" grpId="0" animBg="1"/>
      <p:bldP spid="53" grpId="0" animBg="1"/>
      <p:bldP spid="55" grpId="0" animBg="1"/>
      <p:bldP spid="58" grpId="0" animBg="1"/>
      <p:bldP spid="59" grpId="0" animBg="1"/>
      <p:bldP spid="61" grpId="0"/>
      <p:bldP spid="30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77" y="317537"/>
            <a:ext cx="7886700" cy="718561"/>
          </a:xfrm>
        </p:spPr>
        <p:txBody>
          <a:bodyPr/>
          <a:lstStyle/>
          <a:p>
            <a:r>
              <a:rPr lang="en-US" dirty="0"/>
              <a:t>How to “randomize” this?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643173" y="3078304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173" y="3078304"/>
                <a:ext cx="928694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own Arrow 4"/>
          <p:cNvSpPr/>
          <p:nvPr/>
        </p:nvSpPr>
        <p:spPr>
          <a:xfrm>
            <a:off x="2621192" y="2208906"/>
            <a:ext cx="950675" cy="500066"/>
          </a:xfrm>
          <a:prstGeom prst="downArrow">
            <a:avLst>
              <a:gd name="adj1" fmla="val 100000"/>
              <a:gd name="adj2" fmla="val 2849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hangingPunct="0"/>
            <a:r>
              <a:rPr lang="en-GB" sz="1400" b="1" dirty="0">
                <a:solidFill>
                  <a:srgbClr val="FF0000"/>
                </a:solidFill>
                <a:ea typeface="ＭＳ Ｐゴシック" pitchFamily="16" charset="-128"/>
              </a:rPr>
              <a:t>IV+1 </a:t>
            </a:r>
            <a:endParaRPr lang="en-US" sz="1400" b="1" dirty="0">
              <a:solidFill>
                <a:srgbClr val="FF0000"/>
              </a:solidFill>
              <a:ea typeface="ＭＳ Ｐゴシック" pitchFamily="16" charset="-128"/>
            </a:endParaRPr>
          </a:p>
        </p:txBody>
      </p:sp>
      <p:sp>
        <p:nvSpPr>
          <p:cNvPr id="6" name="Down Arrow 5"/>
          <p:cNvSpPr/>
          <p:nvPr/>
        </p:nvSpPr>
        <p:spPr>
          <a:xfrm>
            <a:off x="3764201" y="2208906"/>
            <a:ext cx="950675" cy="500066"/>
          </a:xfrm>
          <a:prstGeom prst="downArrow">
            <a:avLst>
              <a:gd name="adj1" fmla="val 100000"/>
              <a:gd name="adj2" fmla="val 2849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hangingPunct="0"/>
            <a:r>
              <a:rPr lang="en-GB" sz="1400" b="1" dirty="0">
                <a:solidFill>
                  <a:srgbClr val="FF0000"/>
                </a:solidFill>
                <a:ea typeface="ＭＳ Ｐゴシック" pitchFamily="16" charset="-128"/>
              </a:rPr>
              <a:t>IV+2</a:t>
            </a:r>
            <a:endParaRPr lang="en-US" sz="1400" b="1" dirty="0">
              <a:solidFill>
                <a:srgbClr val="FF0000"/>
              </a:solidFill>
              <a:ea typeface="ＭＳ Ｐゴシック" pitchFamily="16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764201" y="3066162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201" y="3066162"/>
                <a:ext cx="928694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286644" y="2935428"/>
            <a:ext cx="604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. . .</a:t>
            </a:r>
          </a:p>
        </p:txBody>
      </p:sp>
      <p:sp>
        <p:nvSpPr>
          <p:cNvPr id="9" name="Left Brace 8"/>
          <p:cNvSpPr/>
          <p:nvPr/>
        </p:nvSpPr>
        <p:spPr>
          <a:xfrm rot="16200000">
            <a:off x="5357834" y="1363776"/>
            <a:ext cx="428596" cy="6286544"/>
          </a:xfrm>
          <a:prstGeom prst="leftBrace">
            <a:avLst>
              <a:gd name="adj1" fmla="val 4756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00562" y="4733520"/>
            <a:ext cx="2206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 pseudorandom stream</a:t>
            </a:r>
          </a:p>
        </p:txBody>
      </p:sp>
      <p:cxnSp>
        <p:nvCxnSpPr>
          <p:cNvPr id="11" name="Straight Arrow Connector 10"/>
          <p:cNvCxnSpPr>
            <a:stCxn id="6" idx="2"/>
          </p:cNvCxnSpPr>
          <p:nvPr/>
        </p:nvCxnSpPr>
        <p:spPr>
          <a:xfrm rot="16200000" flipH="1">
            <a:off x="4061903" y="2886608"/>
            <a:ext cx="357190" cy="19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2"/>
          </p:cNvCxnSpPr>
          <p:nvPr/>
        </p:nvCxnSpPr>
        <p:spPr>
          <a:xfrm rot="16200000" flipH="1">
            <a:off x="2918893" y="2886608"/>
            <a:ext cx="357190" cy="19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own Arrow 12"/>
          <p:cNvSpPr/>
          <p:nvPr/>
        </p:nvSpPr>
        <p:spPr>
          <a:xfrm>
            <a:off x="4929190" y="2208906"/>
            <a:ext cx="950675" cy="500066"/>
          </a:xfrm>
          <a:prstGeom prst="downArrow">
            <a:avLst>
              <a:gd name="adj1" fmla="val 100000"/>
              <a:gd name="adj2" fmla="val 2849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hangingPunct="0"/>
            <a:r>
              <a:rPr lang="en-GB" sz="1400" b="1" dirty="0">
                <a:solidFill>
                  <a:srgbClr val="FF0000"/>
                </a:solidFill>
                <a:ea typeface="ＭＳ Ｐゴシック" pitchFamily="16" charset="-128"/>
              </a:rPr>
              <a:t>IV+3</a:t>
            </a:r>
            <a:endParaRPr lang="en-US" sz="1400" b="1" dirty="0">
              <a:solidFill>
                <a:srgbClr val="FF0000"/>
              </a:solidFill>
              <a:ea typeface="ＭＳ Ｐゴシック" pitchFamily="16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929190" y="3078304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190" y="3078304"/>
                <a:ext cx="928694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>
            <a:stCxn id="13" idx="2"/>
          </p:cNvCxnSpPr>
          <p:nvPr/>
        </p:nvCxnSpPr>
        <p:spPr>
          <a:xfrm rot="16200000" flipH="1">
            <a:off x="5226892" y="2886608"/>
            <a:ext cx="357190" cy="19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own Arrow 15"/>
          <p:cNvSpPr/>
          <p:nvPr/>
        </p:nvSpPr>
        <p:spPr>
          <a:xfrm>
            <a:off x="6072198" y="2221048"/>
            <a:ext cx="950675" cy="500066"/>
          </a:xfrm>
          <a:prstGeom prst="downArrow">
            <a:avLst>
              <a:gd name="adj1" fmla="val 100000"/>
              <a:gd name="adj2" fmla="val 2849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hangingPunct="0"/>
            <a:r>
              <a:rPr lang="en-GB" sz="1400" b="1" dirty="0">
                <a:solidFill>
                  <a:srgbClr val="FF0000"/>
                </a:solidFill>
                <a:ea typeface="ＭＳ Ｐゴシック" pitchFamily="16" charset="-128"/>
              </a:rPr>
              <a:t>IV+4</a:t>
            </a:r>
            <a:endParaRPr lang="en-US" sz="1400" b="1" dirty="0">
              <a:solidFill>
                <a:srgbClr val="FF0000"/>
              </a:solidFill>
              <a:ea typeface="ＭＳ Ｐゴシック" pitchFamily="16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072198" y="3090446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198" y="3090446"/>
                <a:ext cx="928694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>
            <a:stCxn id="16" idx="2"/>
          </p:cNvCxnSpPr>
          <p:nvPr/>
        </p:nvCxnSpPr>
        <p:spPr>
          <a:xfrm rot="16200000" flipH="1">
            <a:off x="6369900" y="2898750"/>
            <a:ext cx="357190" cy="19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Up Arrow 18"/>
          <p:cNvSpPr/>
          <p:nvPr/>
        </p:nvSpPr>
        <p:spPr>
          <a:xfrm>
            <a:off x="2643174" y="3792684"/>
            <a:ext cx="928694" cy="500066"/>
          </a:xfrm>
          <a:prstGeom prst="upArrow">
            <a:avLst>
              <a:gd name="adj1" fmla="val 100000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hangingPunct="0"/>
            <a:r>
              <a:rPr lang="en-GB" sz="1400" b="1" dirty="0">
                <a:ea typeface="ＭＳ Ｐゴシック" pitchFamily="16" charset="-128"/>
              </a:rPr>
              <a:t>block </a:t>
            </a:r>
            <a:r>
              <a:rPr lang="en-GB" sz="1400" b="1" dirty="0">
                <a:solidFill>
                  <a:srgbClr val="FF0000"/>
                </a:solidFill>
                <a:ea typeface="ＭＳ Ｐゴシック" pitchFamily="16" charset="-128"/>
              </a:rPr>
              <a:t>1</a:t>
            </a:r>
            <a:endParaRPr lang="en-US" sz="1400" b="1" dirty="0">
              <a:solidFill>
                <a:srgbClr val="FF0000"/>
              </a:solidFill>
              <a:ea typeface="ＭＳ Ｐゴシック" pitchFamily="16" charset="-128"/>
            </a:endParaRPr>
          </a:p>
        </p:txBody>
      </p:sp>
      <p:cxnSp>
        <p:nvCxnSpPr>
          <p:cNvPr id="20" name="Straight Arrow Connector 19"/>
          <p:cNvCxnSpPr>
            <a:stCxn id="4" idx="2"/>
            <a:endCxn id="19" idx="0"/>
          </p:cNvCxnSpPr>
          <p:nvPr/>
        </p:nvCxnSpPr>
        <p:spPr>
          <a:xfrm rot="16200000" flipH="1">
            <a:off x="2934996" y="3620159"/>
            <a:ext cx="345048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Up Arrow 20"/>
          <p:cNvSpPr/>
          <p:nvPr/>
        </p:nvSpPr>
        <p:spPr>
          <a:xfrm>
            <a:off x="3786182" y="3780543"/>
            <a:ext cx="928694" cy="500066"/>
          </a:xfrm>
          <a:prstGeom prst="upArrow">
            <a:avLst>
              <a:gd name="adj1" fmla="val 100000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hangingPunct="0"/>
            <a:r>
              <a:rPr lang="en-GB" sz="1400" b="1" dirty="0">
                <a:ea typeface="ＭＳ Ｐゴシック" pitchFamily="16" charset="-128"/>
              </a:rPr>
              <a:t>block </a:t>
            </a:r>
            <a:r>
              <a:rPr lang="en-GB" sz="1400" b="1" dirty="0">
                <a:solidFill>
                  <a:srgbClr val="FF0000"/>
                </a:solidFill>
                <a:ea typeface="ＭＳ Ｐゴシック" pitchFamily="16" charset="-128"/>
              </a:rPr>
              <a:t>2</a:t>
            </a:r>
            <a:endParaRPr lang="en-US" sz="1400" b="1" dirty="0">
              <a:solidFill>
                <a:srgbClr val="FF0000"/>
              </a:solidFill>
              <a:ea typeface="ＭＳ Ｐゴシック" pitchFamily="16" charset="-128"/>
            </a:endParaRPr>
          </a:p>
        </p:txBody>
      </p:sp>
      <p:cxnSp>
        <p:nvCxnSpPr>
          <p:cNvPr id="22" name="Straight Arrow Connector 21"/>
          <p:cNvCxnSpPr>
            <a:endCxn id="21" idx="0"/>
          </p:cNvCxnSpPr>
          <p:nvPr/>
        </p:nvCxnSpPr>
        <p:spPr>
          <a:xfrm rot="16200000" flipH="1">
            <a:off x="4078004" y="3608018"/>
            <a:ext cx="345048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Up Arrow 22"/>
          <p:cNvSpPr/>
          <p:nvPr/>
        </p:nvSpPr>
        <p:spPr>
          <a:xfrm>
            <a:off x="4929190" y="3780543"/>
            <a:ext cx="928694" cy="500066"/>
          </a:xfrm>
          <a:prstGeom prst="upArrow">
            <a:avLst>
              <a:gd name="adj1" fmla="val 100000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hangingPunct="0"/>
            <a:r>
              <a:rPr lang="en-GB" sz="1400" b="1" dirty="0">
                <a:ea typeface="ＭＳ Ｐゴシック" pitchFamily="16" charset="-128"/>
              </a:rPr>
              <a:t>block </a:t>
            </a:r>
            <a:r>
              <a:rPr lang="en-GB" sz="1400" b="1" dirty="0">
                <a:solidFill>
                  <a:srgbClr val="FF0000"/>
                </a:solidFill>
                <a:ea typeface="ＭＳ Ｐゴシック" pitchFamily="16" charset="-128"/>
              </a:rPr>
              <a:t>3</a:t>
            </a:r>
            <a:endParaRPr lang="en-US" sz="1400" b="1" dirty="0">
              <a:solidFill>
                <a:srgbClr val="FF0000"/>
              </a:solidFill>
              <a:ea typeface="ＭＳ Ｐゴシック" pitchFamily="16" charset="-128"/>
            </a:endParaRPr>
          </a:p>
        </p:txBody>
      </p:sp>
      <p:cxnSp>
        <p:nvCxnSpPr>
          <p:cNvPr id="24" name="Straight Arrow Connector 23"/>
          <p:cNvCxnSpPr>
            <a:endCxn id="23" idx="0"/>
          </p:cNvCxnSpPr>
          <p:nvPr/>
        </p:nvCxnSpPr>
        <p:spPr>
          <a:xfrm rot="16200000" flipH="1">
            <a:off x="5221012" y="3608018"/>
            <a:ext cx="345048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Up Arrow 24"/>
          <p:cNvSpPr/>
          <p:nvPr/>
        </p:nvSpPr>
        <p:spPr>
          <a:xfrm>
            <a:off x="6072198" y="3780543"/>
            <a:ext cx="928694" cy="500066"/>
          </a:xfrm>
          <a:prstGeom prst="upArrow">
            <a:avLst>
              <a:gd name="adj1" fmla="val 100000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hangingPunct="0"/>
            <a:r>
              <a:rPr lang="en-GB" sz="1400" b="1" dirty="0">
                <a:ea typeface="ＭＳ Ｐゴシック" pitchFamily="16" charset="-128"/>
              </a:rPr>
              <a:t>block </a:t>
            </a:r>
            <a:r>
              <a:rPr lang="en-GB" sz="1400" b="1" dirty="0">
                <a:solidFill>
                  <a:srgbClr val="FF0000"/>
                </a:solidFill>
                <a:ea typeface="ＭＳ Ｐゴシック" pitchFamily="16" charset="-128"/>
              </a:rPr>
              <a:t>4</a:t>
            </a:r>
            <a:endParaRPr lang="en-US" sz="1400" b="1" dirty="0">
              <a:solidFill>
                <a:srgbClr val="FF0000"/>
              </a:solidFill>
              <a:ea typeface="ＭＳ Ｐゴシック" pitchFamily="16" charset="-128"/>
            </a:endParaRPr>
          </a:p>
        </p:txBody>
      </p:sp>
      <p:cxnSp>
        <p:nvCxnSpPr>
          <p:cNvPr id="26" name="Straight Arrow Connector 25"/>
          <p:cNvCxnSpPr>
            <a:endCxn id="25" idx="0"/>
          </p:cNvCxnSpPr>
          <p:nvPr/>
        </p:nvCxnSpPr>
        <p:spPr>
          <a:xfrm rot="16200000" flipH="1">
            <a:off x="6364020" y="3608018"/>
            <a:ext cx="345048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ight Arrow 26"/>
              <p:cNvSpPr/>
              <p:nvPr/>
            </p:nvSpPr>
            <p:spPr>
              <a:xfrm>
                <a:off x="1357290" y="2935428"/>
                <a:ext cx="857256" cy="642942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Right Arrow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290" y="2935428"/>
                <a:ext cx="857256" cy="642942"/>
              </a:xfrm>
              <a:prstGeom prst="rightArrow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ular Callout 27"/>
          <p:cNvSpPr/>
          <p:nvPr/>
        </p:nvSpPr>
        <p:spPr>
          <a:xfrm>
            <a:off x="642910" y="2363924"/>
            <a:ext cx="1000132" cy="428628"/>
          </a:xfrm>
          <a:prstGeom prst="wedgeRectCallout">
            <a:avLst>
              <a:gd name="adj1" fmla="val 57627"/>
              <a:gd name="adj2" fmla="val 132385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 seed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57158" y="1428736"/>
            <a:ext cx="25179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take some random </a:t>
            </a:r>
            <a:r>
              <a:rPr lang="en-US" sz="2000" b="1" dirty="0">
                <a:solidFill>
                  <a:srgbClr val="FF0000"/>
                </a:solidFill>
              </a:rPr>
              <a:t>IV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00034" y="5643578"/>
            <a:ext cx="71179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Note:</a:t>
            </a:r>
          </a:p>
          <a:p>
            <a:r>
              <a:rPr lang="en-US" sz="2000" dirty="0"/>
              <a:t>We have to be sure that </a:t>
            </a:r>
            <a:r>
              <a:rPr lang="en-US" sz="2000" b="1" dirty="0">
                <a:solidFill>
                  <a:srgbClr val="FF0000"/>
                </a:solidFill>
              </a:rPr>
              <a:t>IV + </a:t>
            </a:r>
            <a:r>
              <a:rPr lang="en-US" sz="2000" b="1" i="1" dirty="0" err="1">
                <a:solidFill>
                  <a:srgbClr val="FF0000"/>
                </a:solidFill>
              </a:rPr>
              <a:t>i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never repeats.</a:t>
            </a:r>
            <a:br>
              <a:rPr lang="en-US" sz="2000" dirty="0"/>
            </a:br>
            <a:r>
              <a:rPr lang="en-US" sz="2000" dirty="0"/>
              <a:t>This is why it is bad if the block length is too small (like in </a:t>
            </a:r>
            <a:r>
              <a:rPr lang="en-US" sz="2000" b="1" dirty="0">
                <a:solidFill>
                  <a:srgbClr val="0070C0"/>
                </a:solidFill>
              </a:rPr>
              <a:t>DES</a:t>
            </a:r>
            <a:r>
              <a:rPr lang="en-US" sz="2000" dirty="0"/>
              <a:t>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500034" y="5143512"/>
                <a:ext cx="67866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1" i="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𝐈𝐕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:= 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000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𝐈𝐕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|| 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000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𝐈𝐕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|| 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000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𝐈𝐕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|| ···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34" y="5143512"/>
                <a:ext cx="6786610" cy="400110"/>
              </a:xfrm>
              <a:prstGeom prst="rect">
                <a:avLst/>
              </a:prstGeom>
              <a:blipFill rotWithShape="0">
                <a:blip r:embed="rId8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226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 animBg="1"/>
      <p:bldP spid="10" grpId="0"/>
      <p:bldP spid="13" grpId="0" animBg="1"/>
      <p:bldP spid="14" grpId="0" animBg="1"/>
      <p:bldP spid="16" grpId="0" animBg="1"/>
      <p:bldP spid="17" grpId="0" animBg="1"/>
      <p:bldP spid="19" grpId="0" animBg="1"/>
      <p:bldP spid="21" grpId="0" animBg="1"/>
      <p:bldP spid="23" grpId="0" animBg="1"/>
      <p:bldP spid="25" grpId="0" animBg="1"/>
      <p:bldP spid="27" grpId="0" animBg="1"/>
      <p:bldP spid="28" grpId="0" animBg="1"/>
      <p:bldP spid="31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CTR mode – properties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786050" y="1357298"/>
                <a:ext cx="5214974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2400" b="1" dirty="0"/>
                  <a:t>Error in block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baseline="-2500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400" b="1" dirty="0"/>
                  <a:t> affects only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baseline="-2500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400" dirty="0"/>
                  <a:t>.</a:t>
                </a:r>
                <a:br>
                  <a:rPr lang="en-US" sz="2400" dirty="0"/>
                </a:br>
                <a:br>
                  <a:rPr lang="en-US" sz="2400" dirty="0"/>
                </a:br>
                <a:r>
                  <a:rPr lang="en-US" sz="2400" dirty="0"/>
                  <a:t>(But this mode is </a:t>
                </a:r>
                <a:r>
                  <a:rPr lang="en-US" sz="2400" b="1" u="sng" dirty="0">
                    <a:solidFill>
                      <a:srgbClr val="FF0000"/>
                    </a:solidFill>
                  </a:rPr>
                  <a:t>not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/>
                  <a:t>self-synchronizing</a:t>
                </a:r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050" y="1357298"/>
                <a:ext cx="5214974" cy="1569660"/>
              </a:xfrm>
              <a:prstGeom prst="rect">
                <a:avLst/>
              </a:prstGeom>
              <a:blipFill rotWithShape="0">
                <a:blip r:embed="rId3"/>
                <a:stretch>
                  <a:fillRect t="-3113" r="-1752" b="-817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266394" y="1511863"/>
            <a:ext cx="2591094" cy="395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Error propagation?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6056" y="3226375"/>
            <a:ext cx="4183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Can encryption be parallelized?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715140" y="3226375"/>
            <a:ext cx="857240" cy="395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  <a:buFontTx/>
              <a:buNone/>
            </a:pPr>
            <a:r>
              <a:rPr lang="en-US" sz="2400" b="1" dirty="0"/>
              <a:t>Yes</a:t>
            </a:r>
            <a:endParaRPr lang="en-US" sz="2400" b="1" dirty="0">
              <a:solidFill>
                <a:srgbClr val="9933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4314" y="4155069"/>
            <a:ext cx="4572000" cy="39517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Can decryption be parallelized?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715172" y="4155069"/>
            <a:ext cx="857224" cy="395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  <a:buFontTx/>
              <a:buNone/>
            </a:pPr>
            <a:r>
              <a:rPr lang="en-US" sz="2400" b="1" dirty="0"/>
              <a:t>Yes</a:t>
            </a:r>
            <a:endParaRPr lang="en-US" sz="2400" b="1" dirty="0">
              <a:solidFill>
                <a:srgbClr val="008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4282" y="5083763"/>
            <a:ext cx="3615114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What if one bit of plaintext is changed?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571868" y="5095816"/>
            <a:ext cx="4286248" cy="690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  <a:buFontTx/>
              <a:buNone/>
            </a:pPr>
            <a:r>
              <a:rPr lang="en-US" sz="2400" b="1" dirty="0"/>
              <a:t>Only one block needs to be recomputed</a:t>
            </a:r>
            <a:endParaRPr lang="en-US" sz="2400" b="1" dirty="0">
              <a:solidFill>
                <a:srgbClr val="993300"/>
              </a:solidFill>
            </a:endParaRPr>
          </a:p>
        </p:txBody>
      </p:sp>
      <p:pic>
        <p:nvPicPr>
          <p:cNvPr id="20" name="Picture 2" descr="C:\Users\Stefan\AppData\Local\Microsoft\Windows\Temporary Internet Files\Content.IE5\QXSOLK21\MCj0424466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01024" y="3936072"/>
            <a:ext cx="1071570" cy="921688"/>
          </a:xfrm>
          <a:prstGeom prst="rect">
            <a:avLst/>
          </a:prstGeom>
          <a:noFill/>
        </p:spPr>
      </p:pic>
      <p:pic>
        <p:nvPicPr>
          <p:cNvPr id="17" name="Picture 2" descr="C:\Users\Stefan\AppData\Local\Microsoft\Windows\Temporary Internet Files\Content.IE5\QXSOLK21\MCj0424466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01024" y="3000372"/>
            <a:ext cx="1071570" cy="921688"/>
          </a:xfrm>
          <a:prstGeom prst="rect">
            <a:avLst/>
          </a:prstGeom>
          <a:noFill/>
        </p:spPr>
      </p:pic>
      <p:pic>
        <p:nvPicPr>
          <p:cNvPr id="18" name="Picture 2" descr="C:\Users\Stefan\AppData\Local\Microsoft\Windows\Temporary Internet Files\Content.IE5\QXSOLK21\MCj0424466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01024" y="5000636"/>
            <a:ext cx="1071570" cy="921688"/>
          </a:xfrm>
          <a:prstGeom prst="rect">
            <a:avLst/>
          </a:prstGeom>
          <a:noFill/>
        </p:spPr>
      </p:pic>
      <p:pic>
        <p:nvPicPr>
          <p:cNvPr id="21" name="Picture 2" descr="C:\Users\Stefan\AppData\Local\Microsoft\Windows\Temporary Internet Files\Content.IE5\QXSOLK21\MCj0424466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72430" y="1071546"/>
            <a:ext cx="1071570" cy="921688"/>
          </a:xfrm>
          <a:prstGeom prst="rect">
            <a:avLst/>
          </a:prstGeom>
          <a:noFill/>
        </p:spPr>
      </p:pic>
      <p:pic>
        <p:nvPicPr>
          <p:cNvPr id="22" name="Picture 3" descr="C:\Users\Stefan\AppData\Local\Microsoft\Windows\Temporary Internet Files\Content.IE5\VFSGDNK1\MCj04244680000[1].wm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58148" y="2000240"/>
            <a:ext cx="1071570" cy="10080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3262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4" grpId="0"/>
      <p:bldP spid="16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274638"/>
            <a:ext cx="8647968" cy="1143000"/>
          </a:xfrm>
        </p:spPr>
        <p:txBody>
          <a:bodyPr>
            <a:normAutofit/>
          </a:bodyPr>
          <a:lstStyle/>
          <a:p>
            <a:r>
              <a:rPr lang="en-US" dirty="0"/>
              <a:t>One more member of </a:t>
            </a:r>
            <a:r>
              <a:rPr lang="en-US" dirty="0" err="1"/>
              <a:t>minicrypt</a:t>
            </a:r>
            <a:r>
              <a:rPr lang="en-US" dirty="0"/>
              <a:t>!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142976" y="5357826"/>
            <a:ext cx="3429024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dirty="0"/>
              <a:t>one-way functions</a:t>
            </a:r>
          </a:p>
          <a:p>
            <a:pPr marL="609600" indent="-609600" algn="ctr">
              <a:buFontTx/>
              <a:buNone/>
            </a:pPr>
            <a:r>
              <a:rPr lang="en-US" dirty="0"/>
              <a:t>exist</a:t>
            </a:r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 rot="5400000">
            <a:off x="2489582" y="2939650"/>
            <a:ext cx="907259" cy="4572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214414" y="1714488"/>
            <a:ext cx="3429024" cy="92333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dirty="0"/>
              <a:t>pseudorandom</a:t>
            </a:r>
          </a:p>
          <a:p>
            <a:pPr marL="609600" indent="-609600" algn="ctr">
              <a:buFontTx/>
              <a:buNone/>
            </a:pPr>
            <a:r>
              <a:rPr lang="en-US" dirty="0"/>
              <a:t>functions/permutations</a:t>
            </a:r>
          </a:p>
          <a:p>
            <a:pPr marL="609600" indent="-609600" algn="ctr">
              <a:buFontTx/>
              <a:buNone/>
            </a:pPr>
            <a:r>
              <a:rPr lang="en-US" dirty="0"/>
              <a:t>exist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142976" y="3643314"/>
            <a:ext cx="3429024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dirty="0"/>
              <a:t>secure encryption </a:t>
            </a:r>
          </a:p>
          <a:p>
            <a:pPr marL="609600" indent="-609600" algn="ctr">
              <a:buFontTx/>
              <a:buNone/>
            </a:pPr>
            <a:r>
              <a:rPr lang="en-US" dirty="0"/>
              <a:t>exist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 rot="5400000">
            <a:off x="2484821" y="4587485"/>
            <a:ext cx="916782" cy="4572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9" name="Circular Arrow 8"/>
          <p:cNvSpPr/>
          <p:nvPr/>
        </p:nvSpPr>
        <p:spPr>
          <a:xfrm rot="16200000" flipV="1">
            <a:off x="2464579" y="1964521"/>
            <a:ext cx="4429156" cy="3929089"/>
          </a:xfrm>
          <a:prstGeom prst="circularArrow">
            <a:avLst>
              <a:gd name="adj1" fmla="val 7824"/>
              <a:gd name="adj2" fmla="val 1142319"/>
              <a:gd name="adj3" fmla="val 20415788"/>
              <a:gd name="adj4" fmla="val 10800000"/>
              <a:gd name="adj5" fmla="val 10419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Pentagon 9"/>
          <p:cNvSpPr/>
          <p:nvPr/>
        </p:nvSpPr>
        <p:spPr>
          <a:xfrm>
            <a:off x="285720" y="2857496"/>
            <a:ext cx="2214578" cy="642942"/>
          </a:xfrm>
          <a:prstGeom prst="homePlat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using “modes of operation”</a:t>
            </a:r>
          </a:p>
        </p:txBody>
      </p:sp>
      <p:sp>
        <p:nvSpPr>
          <p:cNvPr id="11" name="Pentagon 10"/>
          <p:cNvSpPr/>
          <p:nvPr/>
        </p:nvSpPr>
        <p:spPr>
          <a:xfrm>
            <a:off x="285720" y="4500570"/>
            <a:ext cx="2214578" cy="642942"/>
          </a:xfrm>
          <a:prstGeom prst="homePlat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this we already knew</a:t>
            </a:r>
          </a:p>
        </p:txBody>
      </p:sp>
      <p:sp>
        <p:nvSpPr>
          <p:cNvPr id="12" name="Pentagon 11"/>
          <p:cNvSpPr/>
          <p:nvPr/>
        </p:nvSpPr>
        <p:spPr>
          <a:xfrm flipH="1">
            <a:off x="6572264" y="3500438"/>
            <a:ext cx="2035951" cy="642942"/>
          </a:xfrm>
          <a:prstGeom prst="homePlat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this can also be proven</a:t>
            </a:r>
          </a:p>
        </p:txBody>
      </p:sp>
    </p:spTree>
    <p:extLst>
      <p:ext uri="{BB962C8B-B14F-4D97-AF65-F5344CB8AC3E}">
        <p14:creationId xmlns:p14="http://schemas.microsoft.com/office/powerpoint/2010/main" val="3988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2852"/>
            <a:ext cx="8929718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Other attacks known in the literature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28728" y="1500174"/>
                <a:ext cx="7715272" cy="5043510"/>
              </a:xfrm>
            </p:spPr>
            <p:txBody>
              <a:bodyPr>
                <a:normAutofit/>
              </a:bodyPr>
              <a:lstStyle/>
              <a:p>
                <a:r>
                  <a:rPr lang="it-IT" sz="2400" b="1" dirty="0">
                    <a:solidFill>
                      <a:srgbClr val="0070C0"/>
                    </a:solidFill>
                  </a:rPr>
                  <a:t>ciphertext-only attack</a:t>
                </a:r>
                <a:r>
                  <a:rPr lang="it-IT" sz="2400" b="1" dirty="0"/>
                  <a:t> </a:t>
                </a:r>
                <a:r>
                  <a:rPr lang="it-IT" sz="2400" dirty="0"/>
                  <a:t>– the adversary has no information about the plaintext</a:t>
                </a:r>
                <a:br>
                  <a:rPr lang="it-IT" sz="2400" dirty="0"/>
                </a:br>
                <a:endParaRPr lang="it-IT" sz="2400" b="1" dirty="0"/>
              </a:p>
              <a:p>
                <a:r>
                  <a:rPr lang="en-US" sz="2400" b="1" dirty="0">
                    <a:solidFill>
                      <a:srgbClr val="0070C0"/>
                    </a:solidFill>
                  </a:rPr>
                  <a:t>known plaintext attack </a:t>
                </a:r>
                <a:r>
                  <a:rPr lang="en-US" sz="2400" dirty="0"/>
                  <a:t>– the plaintext are drawn from some distribution that the adversary does not control</a:t>
                </a:r>
                <a:br>
                  <a:rPr lang="en-US" sz="2400" dirty="0"/>
                </a:br>
                <a:endParaRPr lang="en-US" sz="2400" b="1" dirty="0"/>
              </a:p>
              <a:p>
                <a:r>
                  <a:rPr lang="it-IT" sz="2400" b="1" dirty="0">
                    <a:solidFill>
                      <a:srgbClr val="C00000"/>
                    </a:solidFill>
                  </a:rPr>
                  <a:t>batch</a:t>
                </a:r>
                <a:r>
                  <a:rPr lang="it-IT" sz="2400" b="1" dirty="0">
                    <a:solidFill>
                      <a:srgbClr val="0070C0"/>
                    </a:solidFill>
                  </a:rPr>
                  <a:t> chosen-plaintext attack </a:t>
                </a:r>
                <a:r>
                  <a:rPr lang="it-IT" sz="2400" dirty="0"/>
                  <a:t>– like the </a:t>
                </a:r>
                <a:r>
                  <a:rPr lang="it-IT" sz="2400" b="1" dirty="0"/>
                  <a:t>CPA</a:t>
                </a:r>
                <a:r>
                  <a:rPr lang="it-IT" sz="2400" dirty="0"/>
                  <a:t> attack, but the adversary has to choose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,...,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GB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400" b="1" baseline="-250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at once.</a:t>
                </a:r>
                <a:br>
                  <a:rPr lang="en-US" sz="2400" dirty="0"/>
                </a:br>
                <a:br>
                  <a:rPr lang="en-US" sz="2400" dirty="0"/>
                </a:br>
                <a:br>
                  <a:rPr lang="en-US" sz="2400" dirty="0"/>
                </a:br>
                <a:endParaRPr lang="en-US" sz="2400" dirty="0"/>
              </a:p>
              <a:p>
                <a:r>
                  <a:rPr lang="en-US" sz="2400" b="1" dirty="0">
                    <a:solidFill>
                      <a:srgbClr val="0070C0"/>
                    </a:solidFill>
                  </a:rPr>
                  <a:t>chosen </a:t>
                </a:r>
                <a:r>
                  <a:rPr lang="en-US" sz="2400" b="1" dirty="0" err="1">
                    <a:solidFill>
                      <a:srgbClr val="0070C0"/>
                    </a:solidFill>
                  </a:rPr>
                  <a:t>ciphertext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 attack</a:t>
                </a:r>
                <a:r>
                  <a:rPr lang="en-US" sz="2400" b="1" dirty="0"/>
                  <a:t> </a:t>
                </a:r>
                <a:r>
                  <a:rPr lang="en-US" sz="2400" dirty="0"/>
                  <a:t>–  we will discuss it later…</a:t>
                </a:r>
              </a:p>
              <a:p>
                <a:endParaRPr lang="it-IT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28728" y="1500174"/>
                <a:ext cx="7715272" cy="5043510"/>
              </a:xfrm>
              <a:blipFill>
                <a:blip r:embed="rId3"/>
                <a:stretch>
                  <a:fillRect l="-1027" t="-1693" r="-126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ular Callout 3"/>
          <p:cNvSpPr/>
          <p:nvPr/>
        </p:nvSpPr>
        <p:spPr>
          <a:xfrm>
            <a:off x="1628740" y="4658563"/>
            <a:ext cx="7315248" cy="642942"/>
          </a:xfrm>
          <a:prstGeom prst="wedgeRectCallout">
            <a:avLst>
              <a:gd name="adj1" fmla="val -13775"/>
              <a:gd name="adj2" fmla="val -7885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(“our” </a:t>
            </a:r>
            <a:r>
              <a:rPr lang="en-US" sz="2000" b="1" dirty="0"/>
              <a:t>CPA</a:t>
            </a:r>
            <a:r>
              <a:rPr lang="en-US" sz="2000" dirty="0"/>
              <a:t>-attack is also called the “</a:t>
            </a:r>
            <a:r>
              <a:rPr lang="en-US" sz="2000" b="1" dirty="0">
                <a:solidFill>
                  <a:srgbClr val="FF0000"/>
                </a:solidFill>
              </a:rPr>
              <a:t>adaptive </a:t>
            </a:r>
            <a:r>
              <a:rPr lang="en-US" sz="2000" b="1" dirty="0"/>
              <a:t>CPA-attack</a:t>
            </a:r>
            <a:r>
              <a:rPr lang="en-US" b="1" dirty="0"/>
              <a:t>”</a:t>
            </a:r>
            <a:r>
              <a:rPr lang="en-US" dirty="0"/>
              <a:t>)</a:t>
            </a:r>
            <a:endParaRPr lang="it-IT" sz="2000" dirty="0"/>
          </a:p>
        </p:txBody>
      </p:sp>
      <p:sp>
        <p:nvSpPr>
          <p:cNvPr id="5" name="Up-Down Arrow 4"/>
          <p:cNvSpPr/>
          <p:nvPr/>
        </p:nvSpPr>
        <p:spPr>
          <a:xfrm>
            <a:off x="285720" y="1571612"/>
            <a:ext cx="1000100" cy="4429156"/>
          </a:xfrm>
          <a:prstGeom prst="up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b="1" dirty="0"/>
              <a:t>strong                                           weak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73323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1447800"/>
            <a:ext cx="2438400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19100" y="191221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There are many constructions of block ciphers that are </a:t>
            </a:r>
            <a:r>
              <a:rPr lang="en-US" sz="4000" b="1" dirty="0"/>
              <a:t>believed</a:t>
            </a:r>
            <a:r>
              <a:rPr lang="en-US" sz="4000" dirty="0"/>
              <a:t> to be secure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76400"/>
            <a:ext cx="8229600" cy="4525963"/>
          </a:xfrm>
        </p:spPr>
        <p:txBody>
          <a:bodyPr/>
          <a:lstStyle/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US" dirty="0"/>
              <a:t>Why do we believe it?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endParaRPr lang="en-US" dirty="0"/>
          </a:p>
          <a:p>
            <a:pPr marL="609600" indent="-609600">
              <a:lnSpc>
                <a:spcPct val="90000"/>
              </a:lnSpc>
            </a:pPr>
            <a:r>
              <a:rPr lang="en-US" dirty="0"/>
              <a:t>Someone important say “it is secure”.</a:t>
            </a:r>
          </a:p>
          <a:p>
            <a:pPr marL="609600" indent="-609600" algn="r">
              <a:lnSpc>
                <a:spcPct val="90000"/>
              </a:lnSpc>
              <a:buFontTx/>
              <a:buNone/>
            </a:pPr>
            <a:r>
              <a:rPr lang="en-US" dirty="0"/>
              <a:t>(But is he honest?)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endParaRPr lang="en-US" dirty="0"/>
          </a:p>
          <a:p>
            <a:pPr marL="609600" indent="-609600">
              <a:lnSpc>
                <a:spcPct val="90000"/>
              </a:lnSpc>
              <a:buFontTx/>
              <a:buNone/>
            </a:pPr>
            <a:endParaRPr lang="en-US" dirty="0"/>
          </a:p>
          <a:p>
            <a:pPr marL="609600" indent="-609600">
              <a:lnSpc>
                <a:spcPct val="90000"/>
              </a:lnSpc>
            </a:pPr>
            <a:r>
              <a:rPr lang="en-US" dirty="0"/>
              <a:t>Many people tried to break it and </a:t>
            </a:r>
            <a:r>
              <a:rPr lang="pl-PL" dirty="0"/>
              <a:t>they </a:t>
            </a:r>
            <a:r>
              <a:rPr lang="en-US" dirty="0"/>
              <a:t>failed...</a:t>
            </a:r>
          </a:p>
        </p:txBody>
      </p:sp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1752600"/>
            <a:ext cx="1066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3295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uiExpand="1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71" y="50977"/>
            <a:ext cx="7886700" cy="1325563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1840" y="912126"/>
            <a:ext cx="6572296" cy="571727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Computational definitions of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>
                <a:solidFill>
                  <a:schemeClr val="tx1"/>
                </a:solidFill>
              </a:rPr>
              <a:t>semantically-secure encryption exists, then </a:t>
            </a:r>
            <a:r>
              <a:rPr lang="en-US" b="1" dirty="0">
                <a:solidFill>
                  <a:srgbClr val="FF0000"/>
                </a:solidFill>
              </a:rPr>
              <a:t>P ≠ NP 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proof that “the PRGs imply secure encryption”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Theoretical constructions of PRGs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Stream</a:t>
            </a:r>
            <a:r>
              <a:rPr lang="pl-PL" dirty="0"/>
              <a:t> cip</a:t>
            </a:r>
            <a:r>
              <a:rPr lang="en-US" dirty="0"/>
              <a:t>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Pseudorandom functions</a:t>
            </a:r>
            <a:r>
              <a:rPr lang="pl-PL" sz="2800" dirty="0"/>
              <a:t> and permutations</a:t>
            </a: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Block ciphers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Modes of operation</a:t>
            </a:r>
          </a:p>
          <a:p>
            <a:pPr marL="971550" lvl="1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Popular construction paradigms</a:t>
            </a:r>
            <a:endParaRPr lang="pl-PL" dirty="0"/>
          </a:p>
          <a:p>
            <a:pPr marL="971550" lvl="1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Cascade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Practical considerations</a:t>
            </a: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1196362" y="5229726"/>
            <a:ext cx="1214446" cy="307043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6116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US" dirty="0"/>
              <a:t>Block ciphers – typical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435280" cy="573325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security</a:t>
            </a:r>
            <a:r>
              <a:rPr lang="en-US" dirty="0"/>
              <a:t>: ideally the best attack should be the </a:t>
            </a:r>
            <a:r>
              <a:rPr lang="en-US" b="1" dirty="0">
                <a:solidFill>
                  <a:srgbClr val="00B050"/>
                </a:solidFill>
              </a:rPr>
              <a:t>brute force key search</a:t>
            </a:r>
            <a:r>
              <a:rPr lang="en-US" dirty="0"/>
              <a:t>.</a:t>
            </a:r>
          </a:p>
          <a:p>
            <a:r>
              <a:rPr lang="en-US" b="1" dirty="0">
                <a:solidFill>
                  <a:srgbClr val="0070C0"/>
                </a:solidFill>
              </a:rPr>
              <a:t>efficiency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when implemented on: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8 bit microcontrollers </a:t>
            </a:r>
            <a:r>
              <a:rPr lang="en-US" dirty="0"/>
              <a:t>and </a:t>
            </a:r>
            <a:r>
              <a:rPr lang="en-US" b="1" dirty="0">
                <a:solidFill>
                  <a:srgbClr val="FF0000"/>
                </a:solidFill>
              </a:rPr>
              <a:t>smart cards </a:t>
            </a:r>
            <a:r>
              <a:rPr lang="en-US" dirty="0"/>
              <a:t>with limited memory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tablets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phones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palmtops</a:t>
            </a:r>
            <a:r>
              <a:rPr lang="en-US" dirty="0"/>
              <a:t>,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PCs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workstations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servers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dedicated hardware (</a:t>
            </a:r>
            <a:r>
              <a:rPr lang="en-US" b="1" dirty="0">
                <a:solidFill>
                  <a:srgbClr val="FF0000"/>
                </a:solidFill>
              </a:rPr>
              <a:t>ASICs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FPGAs</a:t>
            </a:r>
            <a:r>
              <a:rPr lang="en-US" dirty="0"/>
              <a:t>) – here we might require speeds up to </a:t>
            </a:r>
            <a:r>
              <a:rPr lang="en-US" b="1" dirty="0">
                <a:solidFill>
                  <a:srgbClr val="00B050"/>
                </a:solidFill>
              </a:rPr>
              <a:t>gigabits/second</a:t>
            </a:r>
          </a:p>
          <a:p>
            <a:r>
              <a:rPr lang="en-US" b="1" dirty="0">
                <a:solidFill>
                  <a:srgbClr val="0070C0"/>
                </a:solidFill>
              </a:rPr>
              <a:t>key agility </a:t>
            </a:r>
            <a:r>
              <a:rPr lang="en-US" dirty="0"/>
              <a:t>– </a:t>
            </a:r>
            <a:r>
              <a:rPr lang="en-US" b="1" dirty="0">
                <a:solidFill>
                  <a:srgbClr val="00B050"/>
                </a:solidFill>
              </a:rPr>
              <a:t>changing the key </a:t>
            </a:r>
            <a:r>
              <a:rPr lang="en-US" dirty="0"/>
              <a:t>can be done very efficiently</a:t>
            </a:r>
          </a:p>
        </p:txBody>
      </p:sp>
    </p:spTree>
    <p:extLst>
      <p:ext uri="{BB962C8B-B14F-4D97-AF65-F5344CB8AC3E}">
        <p14:creationId xmlns:p14="http://schemas.microsoft.com/office/powerpoint/2010/main" val="76306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54162"/>
          </a:xfrm>
        </p:spPr>
        <p:txBody>
          <a:bodyPr>
            <a:normAutofit/>
          </a:bodyPr>
          <a:lstStyle/>
          <a:p>
            <a:r>
              <a:rPr lang="en-US" dirty="0"/>
              <a:t>Block ciphers – more “informal” requirements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2856"/>
            <a:ext cx="8435280" cy="472514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simplicity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– advantages: </a:t>
            </a:r>
          </a:p>
          <a:p>
            <a:pPr lvl="1"/>
            <a:r>
              <a:rPr lang="en-US" b="1" dirty="0">
                <a:solidFill>
                  <a:srgbClr val="00B050"/>
                </a:solidFill>
              </a:rPr>
              <a:t>easier to implement</a:t>
            </a:r>
          </a:p>
          <a:p>
            <a:pPr lvl="1"/>
            <a:r>
              <a:rPr lang="en-US" dirty="0"/>
              <a:t>more confidence that there is </a:t>
            </a:r>
            <a:r>
              <a:rPr lang="en-US" b="1" dirty="0">
                <a:solidFill>
                  <a:srgbClr val="00B050"/>
                </a:solidFill>
              </a:rPr>
              <a:t>no backdoor</a:t>
            </a:r>
          </a:p>
          <a:p>
            <a:r>
              <a:rPr lang="en-US" b="1" dirty="0">
                <a:solidFill>
                  <a:srgbClr val="0070C0"/>
                </a:solidFill>
              </a:rPr>
              <a:t>symmetry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(repeating patterns):</a:t>
            </a:r>
          </a:p>
          <a:p>
            <a:pPr lvl="1"/>
            <a:r>
              <a:rPr lang="en-US" b="1" dirty="0">
                <a:solidFill>
                  <a:srgbClr val="00B050"/>
                </a:solidFill>
              </a:rPr>
              <a:t>smaller circuits </a:t>
            </a:r>
            <a:r>
              <a:rPr lang="en-US" dirty="0"/>
              <a:t>(in hardware)</a:t>
            </a:r>
          </a:p>
          <a:p>
            <a:pPr lvl="1"/>
            <a:r>
              <a:rPr lang="en-US" b="1" dirty="0">
                <a:solidFill>
                  <a:srgbClr val="00B050"/>
                </a:solidFill>
              </a:rPr>
              <a:t>easier to program </a:t>
            </a:r>
            <a:r>
              <a:rPr lang="en-US" dirty="0"/>
              <a:t>(in software).</a:t>
            </a:r>
          </a:p>
        </p:txBody>
      </p:sp>
    </p:spTree>
    <p:extLst>
      <p:ext uri="{BB962C8B-B14F-4D97-AF65-F5344CB8AC3E}">
        <p14:creationId xmlns:p14="http://schemas.microsoft.com/office/powerpoint/2010/main" val="146486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20" y="490601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US" dirty="0"/>
              <a:t>Block ciphers –advanced security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420" y="1988840"/>
            <a:ext cx="8435280" cy="544522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resistance to the </a:t>
            </a:r>
            <a:r>
              <a:rPr lang="en-US" b="1" dirty="0">
                <a:solidFill>
                  <a:srgbClr val="00B050"/>
                </a:solidFill>
              </a:rPr>
              <a:t>side-channel attacks</a:t>
            </a:r>
            <a:r>
              <a:rPr lang="en-US" dirty="0"/>
              <a:t>,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dirty="0"/>
              <a:t>resistance to the </a:t>
            </a:r>
            <a:r>
              <a:rPr lang="en-US" b="1" dirty="0">
                <a:solidFill>
                  <a:srgbClr val="00B050"/>
                </a:solidFill>
              </a:rPr>
              <a:t>key-related attacks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314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857" y="74352"/>
            <a:ext cx="8790272" cy="743769"/>
          </a:xfrm>
        </p:spPr>
        <p:txBody>
          <a:bodyPr>
            <a:normAutofit/>
          </a:bodyPr>
          <a:lstStyle/>
          <a:p>
            <a:r>
              <a:rPr lang="en-US" sz="3600" dirty="0"/>
              <a:t>A very popular paradigm: iterated ciphers</a:t>
            </a:r>
          </a:p>
        </p:txBody>
      </p:sp>
      <p:sp>
        <p:nvSpPr>
          <p:cNvPr id="4" name="Text Box 49"/>
          <p:cNvSpPr txBox="1">
            <a:spLocks noChangeArrowheads="1"/>
          </p:cNvSpPr>
          <p:nvPr/>
        </p:nvSpPr>
        <p:spPr bwMode="auto">
          <a:xfrm>
            <a:off x="251520" y="4145331"/>
            <a:ext cx="1021433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pl-PL" dirty="0"/>
              <a:t>key</a:t>
            </a:r>
            <a:br>
              <a:rPr lang="pl-PL" dirty="0"/>
            </a:br>
            <a:r>
              <a:rPr lang="pl-PL" dirty="0"/>
              <a:t>schedule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48"/>
              <p:cNvSpPr txBox="1">
                <a:spLocks noChangeArrowheads="1"/>
              </p:cNvSpPr>
              <p:nvPr/>
            </p:nvSpPr>
            <p:spPr bwMode="auto">
              <a:xfrm>
                <a:off x="347288" y="2948316"/>
                <a:ext cx="829896" cy="40011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l-PL" sz="2000" dirty="0"/>
                  <a:t>k</a:t>
                </a:r>
                <a:r>
                  <a:rPr lang="en-US" sz="2000" dirty="0" err="1"/>
                  <a:t>ey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 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7288" y="2948316"/>
                <a:ext cx="829896" cy="400110"/>
              </a:xfrm>
              <a:prstGeom prst="rect">
                <a:avLst/>
              </a:prstGeom>
              <a:blipFill rotWithShape="0">
                <a:blip r:embed="rId2"/>
                <a:stretch>
                  <a:fillRect l="-4380" t="-9091" b="-25758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53"/>
              <p:cNvSpPr txBox="1">
                <a:spLocks noChangeArrowheads="1"/>
              </p:cNvSpPr>
              <p:nvPr/>
            </p:nvSpPr>
            <p:spPr bwMode="auto">
              <a:xfrm>
                <a:off x="2267744" y="4003024"/>
                <a:ext cx="611233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 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67744" y="4003024"/>
                <a:ext cx="611233" cy="3698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55"/>
              <p:cNvSpPr txBox="1">
                <a:spLocks noChangeArrowheads="1"/>
              </p:cNvSpPr>
              <p:nvPr/>
            </p:nvSpPr>
            <p:spPr bwMode="auto">
              <a:xfrm>
                <a:off x="2267744" y="5461466"/>
                <a:ext cx="596495" cy="36933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 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67744" y="5461466"/>
                <a:ext cx="59649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52"/>
              <p:cNvSpPr txBox="1">
                <a:spLocks noChangeArrowheads="1"/>
              </p:cNvSpPr>
              <p:nvPr/>
            </p:nvSpPr>
            <p:spPr bwMode="auto">
              <a:xfrm>
                <a:off x="2267744" y="3069824"/>
                <a:ext cx="611233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pl-PL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 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67744" y="3069824"/>
                <a:ext cx="611233" cy="3698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11"/>
              <p:cNvSpPr txBox="1">
                <a:spLocks noChangeArrowheads="1"/>
              </p:cNvSpPr>
              <p:nvPr/>
            </p:nvSpPr>
            <p:spPr bwMode="auto">
              <a:xfrm>
                <a:off x="3660000" y="2221106"/>
                <a:ext cx="2480697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pl-PL" b="1" dirty="0"/>
                  <a:t>input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</a:p>
            </p:txBody>
          </p:sp>
        </mc:Choice>
        <mc:Fallback xmlns="">
          <p:sp>
            <p:nvSpPr>
              <p:cNvPr id="9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60000" y="2221106"/>
                <a:ext cx="2480697" cy="36988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Box 12"/>
              <p:cNvSpPr txBox="1">
                <a:spLocks noChangeArrowheads="1"/>
              </p:cNvSpPr>
              <p:nvPr/>
            </p:nvSpPr>
            <p:spPr bwMode="auto">
              <a:xfrm>
                <a:off x="3690756" y="6278253"/>
                <a:ext cx="2480697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pl-PL" b="1" dirty="0"/>
                  <a:t>output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90756" y="6278253"/>
                <a:ext cx="2480697" cy="36988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674737" y="3038138"/>
                <a:ext cx="2480697" cy="401574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737" y="3038138"/>
                <a:ext cx="2480697" cy="40157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Down Arrow 11"/>
          <p:cNvSpPr/>
          <p:nvPr/>
        </p:nvSpPr>
        <p:spPr>
          <a:xfrm>
            <a:off x="4658032" y="2645972"/>
            <a:ext cx="484632" cy="31890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660000" y="3965450"/>
                <a:ext cx="2480697" cy="401574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000" y="3965450"/>
                <a:ext cx="2480697" cy="40157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own Arrow 13"/>
          <p:cNvSpPr/>
          <p:nvPr/>
        </p:nvSpPr>
        <p:spPr>
          <a:xfrm>
            <a:off x="4643295" y="3573284"/>
            <a:ext cx="484632" cy="31890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02276" y="939146"/>
                <a:ext cx="734481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p>
                    </m:sSup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/>
                  <a:t>– a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round function</a:t>
                </a:r>
              </a:p>
              <a:p>
                <a:r>
                  <a:rPr lang="en-US" sz="2000" dirty="0"/>
                  <a:t>Typically we write the first argument in a subscript.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76" y="939146"/>
                <a:ext cx="7344815" cy="707886"/>
              </a:xfrm>
              <a:prstGeom prst="rect">
                <a:avLst/>
              </a:prstGeom>
              <a:blipFill rotWithShape="0">
                <a:blip r:embed="rId10"/>
                <a:stretch>
                  <a:fillRect l="-914" t="-4310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utoShape 56"/>
          <p:cNvSpPr>
            <a:spLocks noChangeArrowheads="1"/>
          </p:cNvSpPr>
          <p:nvPr/>
        </p:nvSpPr>
        <p:spPr bwMode="auto">
          <a:xfrm rot="5400000">
            <a:off x="402873" y="3647156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2" name="AutoShape 56"/>
          <p:cNvSpPr>
            <a:spLocks noChangeArrowheads="1"/>
          </p:cNvSpPr>
          <p:nvPr/>
        </p:nvSpPr>
        <p:spPr bwMode="auto">
          <a:xfrm rot="18572955">
            <a:off x="1237713" y="3667933"/>
            <a:ext cx="1141648" cy="248329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3" name="AutoShape 56"/>
          <p:cNvSpPr>
            <a:spLocks noChangeArrowheads="1"/>
          </p:cNvSpPr>
          <p:nvPr/>
        </p:nvSpPr>
        <p:spPr bwMode="auto">
          <a:xfrm rot="20015282">
            <a:off x="1395846" y="4128422"/>
            <a:ext cx="836707" cy="259009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4" name="AutoShape 56"/>
          <p:cNvSpPr>
            <a:spLocks noChangeArrowheads="1"/>
          </p:cNvSpPr>
          <p:nvPr/>
        </p:nvSpPr>
        <p:spPr bwMode="auto">
          <a:xfrm rot="2717470">
            <a:off x="1260434" y="4925107"/>
            <a:ext cx="1141648" cy="248329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5" name="AutoShape 56"/>
          <p:cNvSpPr>
            <a:spLocks noChangeArrowheads="1"/>
          </p:cNvSpPr>
          <p:nvPr/>
        </p:nvSpPr>
        <p:spPr bwMode="auto">
          <a:xfrm>
            <a:off x="2957709" y="3123201"/>
            <a:ext cx="635190" cy="263134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6" name="AutoShape 56"/>
          <p:cNvSpPr>
            <a:spLocks noChangeArrowheads="1"/>
          </p:cNvSpPr>
          <p:nvPr/>
        </p:nvSpPr>
        <p:spPr bwMode="auto">
          <a:xfrm>
            <a:off x="2957709" y="4082984"/>
            <a:ext cx="635190" cy="263134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7" name="AutoShape 56"/>
          <p:cNvSpPr>
            <a:spLocks noChangeArrowheads="1"/>
          </p:cNvSpPr>
          <p:nvPr/>
        </p:nvSpPr>
        <p:spPr bwMode="auto">
          <a:xfrm>
            <a:off x="2957709" y="5514565"/>
            <a:ext cx="635190" cy="263134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3686369" y="5429822"/>
                <a:ext cx="2480697" cy="401574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369" y="5429822"/>
                <a:ext cx="2480697" cy="40157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Down Arrow 28"/>
          <p:cNvSpPr/>
          <p:nvPr/>
        </p:nvSpPr>
        <p:spPr>
          <a:xfrm>
            <a:off x="4669664" y="5037656"/>
            <a:ext cx="484632" cy="31890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4669664" y="5904659"/>
            <a:ext cx="484632" cy="31890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Box 54"/>
          <p:cNvSpPr txBox="1">
            <a:spLocks noChangeArrowheads="1"/>
          </p:cNvSpPr>
          <p:nvPr/>
        </p:nvSpPr>
        <p:spPr bwMode="auto">
          <a:xfrm rot="5400000">
            <a:off x="2374287" y="4521876"/>
            <a:ext cx="50687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pl-PL" sz="2000" b="1" dirty="0">
                <a:solidFill>
                  <a:srgbClr val="800000"/>
                </a:solidFill>
              </a:rPr>
              <a:t>. . .</a:t>
            </a:r>
            <a:endParaRPr lang="en-US" sz="2000" b="1" dirty="0">
              <a:solidFill>
                <a:srgbClr val="800000"/>
              </a:solidFill>
            </a:endParaRPr>
          </a:p>
        </p:txBody>
      </p:sp>
      <p:sp>
        <p:nvSpPr>
          <p:cNvPr id="32" name="Text Box 54"/>
          <p:cNvSpPr txBox="1">
            <a:spLocks noChangeArrowheads="1"/>
          </p:cNvSpPr>
          <p:nvPr/>
        </p:nvSpPr>
        <p:spPr bwMode="auto">
          <a:xfrm rot="5400000">
            <a:off x="4711669" y="4485145"/>
            <a:ext cx="50687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pl-PL" sz="2000" b="1" dirty="0">
                <a:solidFill>
                  <a:srgbClr val="800000"/>
                </a:solidFill>
              </a:rPr>
              <a:t>. . .</a:t>
            </a:r>
            <a:endParaRPr lang="en-US" sz="2000" b="1" dirty="0">
              <a:solidFill>
                <a:srgbClr val="800000"/>
              </a:solidFill>
            </a:endParaRPr>
          </a:p>
        </p:txBody>
      </p:sp>
      <p:sp>
        <p:nvSpPr>
          <p:cNvPr id="33" name="Line 72"/>
          <p:cNvSpPr>
            <a:spLocks noChangeShapeType="1"/>
          </p:cNvSpPr>
          <p:nvPr/>
        </p:nvSpPr>
        <p:spPr bwMode="auto">
          <a:xfrm>
            <a:off x="5127927" y="1998793"/>
            <a:ext cx="102750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4" name="Line 73"/>
          <p:cNvSpPr>
            <a:spLocks noChangeShapeType="1"/>
          </p:cNvSpPr>
          <p:nvPr/>
        </p:nvSpPr>
        <p:spPr bwMode="auto">
          <a:xfrm flipH="1">
            <a:off x="3684535" y="1998793"/>
            <a:ext cx="1447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5" name="Line 74"/>
          <p:cNvSpPr>
            <a:spLocks noChangeShapeType="1"/>
          </p:cNvSpPr>
          <p:nvPr/>
        </p:nvSpPr>
        <p:spPr bwMode="auto">
          <a:xfrm>
            <a:off x="3684535" y="1922593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6" name="Line 75"/>
          <p:cNvSpPr>
            <a:spLocks noChangeShapeType="1"/>
          </p:cNvSpPr>
          <p:nvPr/>
        </p:nvSpPr>
        <p:spPr bwMode="auto">
          <a:xfrm>
            <a:off x="6140697" y="1922593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675559" y="1762602"/>
                <a:ext cx="45236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559" y="1762602"/>
                <a:ext cx="452368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Line 72"/>
          <p:cNvSpPr>
            <a:spLocks noChangeShapeType="1"/>
          </p:cNvSpPr>
          <p:nvPr/>
        </p:nvSpPr>
        <p:spPr bwMode="auto">
          <a:xfrm flipV="1">
            <a:off x="2675108" y="2769837"/>
            <a:ext cx="198889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9" name="Line 73"/>
          <p:cNvSpPr>
            <a:spLocks noChangeShapeType="1"/>
          </p:cNvSpPr>
          <p:nvPr/>
        </p:nvSpPr>
        <p:spPr bwMode="auto">
          <a:xfrm flipH="1">
            <a:off x="2246492" y="2769838"/>
            <a:ext cx="1441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40" name="Line 74"/>
          <p:cNvSpPr>
            <a:spLocks noChangeShapeType="1"/>
          </p:cNvSpPr>
          <p:nvPr/>
        </p:nvSpPr>
        <p:spPr bwMode="auto">
          <a:xfrm>
            <a:off x="2246492" y="2693638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41" name="Line 75"/>
          <p:cNvSpPr>
            <a:spLocks noChangeShapeType="1"/>
          </p:cNvSpPr>
          <p:nvPr/>
        </p:nvSpPr>
        <p:spPr bwMode="auto">
          <a:xfrm>
            <a:off x="2888735" y="2705713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2386301" y="2570211"/>
                <a:ext cx="3802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301" y="2570211"/>
                <a:ext cx="380232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2064219" y="1951073"/>
            <a:ext cx="1003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subkeys</a:t>
            </a:r>
            <a:r>
              <a:rPr lang="en-US" b="1" dirty="0"/>
              <a:t>: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654658" y="2885158"/>
            <a:ext cx="83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rounds</a:t>
            </a:r>
          </a:p>
        </p:txBody>
      </p:sp>
      <p:cxnSp>
        <p:nvCxnSpPr>
          <p:cNvPr id="49" name="Curved Connector 48"/>
          <p:cNvCxnSpPr>
            <a:stCxn id="45" idx="1"/>
            <a:endCxn id="11" idx="3"/>
          </p:cNvCxnSpPr>
          <p:nvPr/>
        </p:nvCxnSpPr>
        <p:spPr>
          <a:xfrm rot="10800000" flipV="1">
            <a:off x="6155434" y="3069823"/>
            <a:ext cx="499224" cy="16910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/>
          <p:cNvCxnSpPr>
            <a:stCxn id="45" idx="1"/>
            <a:endCxn id="13" idx="3"/>
          </p:cNvCxnSpPr>
          <p:nvPr/>
        </p:nvCxnSpPr>
        <p:spPr>
          <a:xfrm rot="10800000" flipV="1">
            <a:off x="6140698" y="3069823"/>
            <a:ext cx="513961" cy="109641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/>
          <p:cNvCxnSpPr>
            <a:stCxn id="45" idx="1"/>
            <a:endCxn id="28" idx="3"/>
          </p:cNvCxnSpPr>
          <p:nvPr/>
        </p:nvCxnSpPr>
        <p:spPr>
          <a:xfrm rot="10800000" flipV="1">
            <a:off x="6167066" y="3069823"/>
            <a:ext cx="487592" cy="256078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6681026" y="3868019"/>
                <a:ext cx="2226119" cy="2308324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u="sng" dirty="0">
                    <a:solidFill>
                      <a:srgbClr val="0070C0"/>
                    </a:solidFill>
                  </a:rPr>
                  <a:t>Note</a:t>
                </a:r>
                <a:r>
                  <a:rPr lang="en-US" dirty="0">
                    <a:solidFill>
                      <a:schemeClr val="tx1"/>
                    </a:solidFill>
                  </a:rPr>
                  <a:t>: since we use the same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 each round, we get: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00B050"/>
                    </a:solidFill>
                  </a:rPr>
                  <a:t>symmetry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00B050"/>
                    </a:solidFill>
                  </a:rPr>
                  <a:t>flexibility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in the number of rounds (useful for analysis)</a:t>
                </a:r>
                <a:endParaRPr lang="pl-P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1026" y="3868019"/>
                <a:ext cx="2226119" cy="2308324"/>
              </a:xfrm>
              <a:prstGeom prst="rect">
                <a:avLst/>
              </a:prstGeom>
              <a:blipFill rotWithShape="0">
                <a:blip r:embed="rId14"/>
                <a:stretch>
                  <a:fillRect l="-2180" t="-1579" b="-289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789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33" grpId="0" animBg="1"/>
      <p:bldP spid="34" grpId="0" animBg="1"/>
      <p:bldP spid="35" grpId="0" animBg="1"/>
      <p:bldP spid="36" grpId="0" animBg="1"/>
      <p:bldP spid="18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4" grpId="0"/>
      <p:bldP spid="45" grpId="0"/>
      <p:bldP spid="57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862" y="172137"/>
            <a:ext cx="8150712" cy="1325563"/>
          </a:xfrm>
        </p:spPr>
        <p:txBody>
          <a:bodyPr/>
          <a:lstStyle/>
          <a:p>
            <a:r>
              <a:rPr lang="en-US" dirty="0"/>
              <a:t>Popular types of iterated ciphers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810" y="2224452"/>
            <a:ext cx="8229600" cy="413732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l-PL" dirty="0"/>
              <a:t> </a:t>
            </a:r>
            <a:r>
              <a:rPr lang="en-US" b="1" dirty="0" err="1">
                <a:solidFill>
                  <a:srgbClr val="00B050"/>
                </a:solidFill>
              </a:rPr>
              <a:t>Feistel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ciphers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 </a:t>
            </a:r>
            <a:r>
              <a:rPr lang="en-US" b="1" dirty="0">
                <a:solidFill>
                  <a:srgbClr val="FF0000"/>
                </a:solidFill>
              </a:rPr>
              <a:t>Substitution-permutation networks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 </a:t>
            </a:r>
            <a:r>
              <a:rPr lang="en-US" b="1" dirty="0">
                <a:solidFill>
                  <a:srgbClr val="00B0F0"/>
                </a:solidFill>
              </a:rPr>
              <a:t>Lai-Massey </a:t>
            </a:r>
            <a:r>
              <a:rPr lang="en-US" dirty="0"/>
              <a:t>ciphers</a:t>
            </a:r>
            <a:endParaRPr lang="en-US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57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71" y="50977"/>
            <a:ext cx="7886700" cy="1325563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1840" y="912126"/>
            <a:ext cx="6572296" cy="5400442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Computational definitions of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>
                <a:solidFill>
                  <a:schemeClr val="tx1"/>
                </a:solidFill>
              </a:rPr>
              <a:t>semantically-secure encryption exists, then </a:t>
            </a:r>
            <a:r>
              <a:rPr lang="en-US" b="1" dirty="0">
                <a:solidFill>
                  <a:srgbClr val="FF0000"/>
                </a:solidFill>
              </a:rPr>
              <a:t>P ≠ NP 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proof that “the PRGs imply secure encryption”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Theoretical constructions of PRGs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Stream</a:t>
            </a:r>
            <a:r>
              <a:rPr lang="pl-PL" dirty="0"/>
              <a:t> cip</a:t>
            </a:r>
            <a:r>
              <a:rPr lang="en-US" dirty="0"/>
              <a:t>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Pseudorandom functions</a:t>
            </a:r>
            <a:r>
              <a:rPr lang="pl-PL" sz="2800" dirty="0"/>
              <a:t> and permutations</a:t>
            </a: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Block ciphers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Modes of operation</a:t>
            </a:r>
          </a:p>
          <a:p>
            <a:pPr marL="971550" lvl="1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Popular construction paradigms</a:t>
            </a:r>
            <a:endParaRPr lang="pl-PL" dirty="0"/>
          </a:p>
          <a:p>
            <a:pPr marL="1428750" lvl="2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Feistel ciphers </a:t>
            </a:r>
          </a:p>
          <a:p>
            <a:pPr marL="1428750" lvl="2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Substitution-permutation networks</a:t>
            </a:r>
          </a:p>
          <a:p>
            <a:pPr marL="971550" lvl="1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Cascade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Practical considerations</a:t>
            </a: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1633509" y="4952999"/>
            <a:ext cx="1214446" cy="307043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83965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en-US" dirty="0" err="1"/>
              <a:t>Feistel</a:t>
            </a:r>
            <a:r>
              <a:rPr lang="en-US" dirty="0"/>
              <a:t> ciphers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Invented by </a:t>
            </a:r>
            <a:r>
              <a:rPr lang="en-US" sz="2200" b="1" dirty="0">
                <a:solidFill>
                  <a:srgbClr val="0070C0"/>
                </a:solidFill>
              </a:rPr>
              <a:t>Horst </a:t>
            </a:r>
            <a:r>
              <a:rPr lang="en-US" sz="2200" b="1" dirty="0" err="1">
                <a:solidFill>
                  <a:srgbClr val="0070C0"/>
                </a:solidFill>
              </a:rPr>
              <a:t>Feistel</a:t>
            </a:r>
            <a:r>
              <a:rPr lang="en-US" sz="2200" b="1" dirty="0">
                <a:solidFill>
                  <a:srgbClr val="0070C0"/>
                </a:solidFill>
              </a:rPr>
              <a:t> </a:t>
            </a:r>
            <a:r>
              <a:rPr lang="en-US" sz="2200" dirty="0"/>
              <a:t>(1915-1990) in </a:t>
            </a:r>
            <a:r>
              <a:rPr lang="en-US" sz="2200" b="1" dirty="0">
                <a:solidFill>
                  <a:srgbClr val="00B050"/>
                </a:solidFill>
              </a:rPr>
              <a:t>1970s</a:t>
            </a:r>
            <a:r>
              <a:rPr lang="en-US" sz="2200" dirty="0">
                <a:solidFill>
                  <a:srgbClr val="00B050"/>
                </a:solidFill>
              </a:rPr>
              <a:t> </a:t>
            </a:r>
            <a:r>
              <a:rPr lang="en-US" sz="2200" dirty="0"/>
              <a:t>while working at </a:t>
            </a:r>
            <a:r>
              <a:rPr lang="en-US" sz="2200" b="1" dirty="0">
                <a:solidFill>
                  <a:srgbClr val="00B050"/>
                </a:solidFill>
              </a:rPr>
              <a:t>IBM</a:t>
            </a:r>
            <a:r>
              <a:rPr lang="en-US" sz="2200" dirty="0"/>
              <a:t>.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First used in </a:t>
            </a:r>
            <a:r>
              <a:rPr lang="en-US" sz="2200" b="1" dirty="0">
                <a:solidFill>
                  <a:srgbClr val="FF0000"/>
                </a:solidFill>
              </a:rPr>
              <a:t>Lucifer</a:t>
            </a:r>
            <a:r>
              <a:rPr lang="en-US" sz="2200" b="1" dirty="0"/>
              <a:t>. </a:t>
            </a:r>
            <a:r>
              <a:rPr lang="en-US" sz="2200" dirty="0"/>
              <a:t>Most famous use: </a:t>
            </a:r>
            <a:r>
              <a:rPr lang="en-US" sz="2200" b="1" dirty="0">
                <a:solidFill>
                  <a:srgbClr val="FF0000"/>
                </a:solidFill>
              </a:rPr>
              <a:t>Data Encryption Standard (DES)</a:t>
            </a:r>
            <a:r>
              <a:rPr lang="en-US" sz="2200" dirty="0"/>
              <a:t>.</a:t>
            </a:r>
          </a:p>
          <a:p>
            <a:pPr marL="0" indent="0">
              <a:buNone/>
            </a:pPr>
            <a:r>
              <a:rPr lang="en-US" sz="2200" b="1" u="sng" dirty="0">
                <a:solidFill>
                  <a:srgbClr val="0070C0"/>
                </a:solidFill>
              </a:rPr>
              <a:t>Other ciphers that use it</a:t>
            </a:r>
            <a:r>
              <a:rPr lang="en-US" sz="2200" b="1" dirty="0"/>
              <a:t>:</a:t>
            </a:r>
          </a:p>
          <a:p>
            <a:pPr marL="0" indent="0">
              <a:buNone/>
            </a:pPr>
            <a:r>
              <a:rPr lang="en-US" sz="2200" dirty="0"/>
              <a:t>Blowfish, Camellia, CAST-128, FEAL, GOST 28147-89, ICE, KASUMI, LOKI97, MARS, MAGENTA, MISTY1, RC5, Simon, TEA, </a:t>
            </a:r>
            <a:r>
              <a:rPr lang="en-US" sz="2200" dirty="0" err="1"/>
              <a:t>Twofish</a:t>
            </a:r>
            <a:r>
              <a:rPr lang="en-US" sz="2200" dirty="0"/>
              <a:t>, XTEA,...</a:t>
            </a:r>
          </a:p>
          <a:p>
            <a:pPr marL="0" indent="0">
              <a:buNone/>
            </a:pPr>
            <a:endParaRPr lang="en-US" sz="2200" b="1" dirty="0"/>
          </a:p>
          <a:p>
            <a:pPr marL="0" indent="0">
              <a:buNone/>
            </a:pPr>
            <a:endParaRPr lang="en-US" sz="2200" b="1" dirty="0"/>
          </a:p>
          <a:p>
            <a:pPr marL="0" indent="0">
              <a:buNone/>
            </a:pPr>
            <a:endParaRPr lang="en-US" sz="2200" b="1" dirty="0"/>
          </a:p>
          <a:p>
            <a:pPr marL="0" indent="0">
              <a:buNone/>
            </a:pPr>
            <a:endParaRPr lang="en-US" sz="2200" b="1" dirty="0"/>
          </a:p>
          <a:p>
            <a:pPr marL="0" indent="0">
              <a:buNone/>
            </a:pPr>
            <a:endParaRPr lang="en-US" sz="2200" b="1" dirty="0"/>
          </a:p>
          <a:p>
            <a:pPr marL="0" indent="0">
              <a:buNone/>
            </a:pPr>
            <a:endParaRPr lang="en-US" sz="2200" b="1" dirty="0">
              <a:solidFill>
                <a:schemeClr val="accent2"/>
              </a:solidFill>
            </a:endParaRPr>
          </a:p>
        </p:txBody>
      </p:sp>
      <p:pic>
        <p:nvPicPr>
          <p:cNvPr id="1026" name="Picture 2" descr="http://upload.wikimedia.org/wikipedia/uk/b/b8/Feistel_Hors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947651"/>
            <a:ext cx="1905000" cy="200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45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/>
              <a:t>DES</a:t>
            </a:r>
            <a:r>
              <a:rPr lang="en-US" sz="4000"/>
              <a:t> (Digital Encryption Standard)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286001"/>
            <a:ext cx="8229600" cy="2857512"/>
          </a:xfr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Key length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effective: </a:t>
            </a:r>
            <a:r>
              <a:rPr lang="en-US" b="1" dirty="0">
                <a:solidFill>
                  <a:srgbClr val="FF0000"/>
                </a:solidFill>
              </a:rPr>
              <a:t>56</a:t>
            </a:r>
            <a:r>
              <a:rPr lang="en-US" b="1" dirty="0">
                <a:solidFill>
                  <a:srgbClr val="993300"/>
                </a:solidFill>
              </a:rPr>
              <a:t> </a:t>
            </a:r>
            <a:r>
              <a:rPr lang="en-US" dirty="0"/>
              <a:t>bits</a:t>
            </a:r>
          </a:p>
          <a:p>
            <a:pPr lvl="1"/>
            <a:r>
              <a:rPr lang="en-US" dirty="0"/>
              <a:t>formally: </a:t>
            </a:r>
            <a:r>
              <a:rPr lang="en-US" b="1" dirty="0">
                <a:solidFill>
                  <a:srgbClr val="FF0000"/>
                </a:solidFill>
              </a:rPr>
              <a:t>64</a:t>
            </a:r>
            <a:r>
              <a:rPr lang="en-US" dirty="0"/>
              <a:t> bits (</a:t>
            </a:r>
            <a:r>
              <a:rPr lang="en-US" b="1" dirty="0">
                <a:solidFill>
                  <a:srgbClr val="FF0000"/>
                </a:solidFill>
              </a:rPr>
              <a:t>8</a:t>
            </a:r>
            <a:r>
              <a:rPr lang="en-US" dirty="0"/>
              <a:t> bits for checking parity).</a:t>
            </a:r>
            <a:br>
              <a:rPr lang="en-US" dirty="0"/>
            </a:br>
            <a:endParaRPr lang="en-US" dirty="0"/>
          </a:p>
          <a:p>
            <a:r>
              <a:rPr lang="en-US" b="1" dirty="0">
                <a:solidFill>
                  <a:srgbClr val="0070C0"/>
                </a:solidFill>
              </a:rPr>
              <a:t>Block length</a:t>
            </a:r>
            <a:r>
              <a:rPr lang="en-US" dirty="0"/>
              <a:t>: </a:t>
            </a:r>
            <a:r>
              <a:rPr lang="en-US" b="1" dirty="0">
                <a:solidFill>
                  <a:srgbClr val="FF0000"/>
                </a:solidFill>
              </a:rPr>
              <a:t>64</a:t>
            </a:r>
            <a:r>
              <a:rPr lang="en-US" dirty="0"/>
              <a:t> bits</a:t>
            </a:r>
          </a:p>
        </p:txBody>
      </p:sp>
    </p:spTree>
    <p:extLst>
      <p:ext uri="{BB962C8B-B14F-4D97-AF65-F5344CB8AC3E}">
        <p14:creationId xmlns:p14="http://schemas.microsoft.com/office/powerpoint/2010/main" val="319988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71" y="50977"/>
            <a:ext cx="7886700" cy="1325563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9387" y="1497663"/>
            <a:ext cx="6572296" cy="452596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Computational definitions of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>
                <a:solidFill>
                  <a:schemeClr val="tx1"/>
                </a:solidFill>
              </a:rPr>
              <a:t>semantically-secure encryption exists, then </a:t>
            </a:r>
            <a:r>
              <a:rPr lang="en-US" b="1" dirty="0">
                <a:solidFill>
                  <a:srgbClr val="FF0000"/>
                </a:solidFill>
              </a:rPr>
              <a:t>P ≠ NP 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proof that “the PRGs imply secure encryption”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Theoretical constructions of PRGs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Stream</a:t>
            </a:r>
            <a:r>
              <a:rPr lang="pl-PL" dirty="0"/>
              <a:t> cip</a:t>
            </a:r>
            <a:r>
              <a:rPr lang="en-US" dirty="0"/>
              <a:t>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Pseudorandom functions</a:t>
            </a:r>
            <a:r>
              <a:rPr lang="pl-PL" sz="2800" dirty="0"/>
              <a:t> and permutations</a:t>
            </a: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Block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Practical considerations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412563" y="1794442"/>
            <a:ext cx="1214446" cy="71438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40412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2661556" y="365126"/>
            <a:ext cx="5853793" cy="1325563"/>
          </a:xfrm>
        </p:spPr>
        <p:txBody>
          <a:bodyPr/>
          <a:lstStyle/>
          <a:p>
            <a:r>
              <a:rPr lang="pl-PL" dirty="0"/>
              <a:t>History of DES</a:t>
            </a:r>
            <a:endParaRPr 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525963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pl-PL" sz="2800" dirty="0"/>
              <a:t>First version designed by </a:t>
            </a:r>
            <a:r>
              <a:rPr lang="pl-PL" sz="2800" b="1" dirty="0">
                <a:solidFill>
                  <a:srgbClr val="0070C0"/>
                </a:solidFill>
              </a:rPr>
              <a:t>IBM</a:t>
            </a:r>
            <a:r>
              <a:rPr lang="pl-PL" sz="2800" dirty="0"/>
              <a:t> in </a:t>
            </a:r>
            <a:r>
              <a:rPr lang="pl-PL" sz="2800" b="1" dirty="0"/>
              <a:t>1973-74</a:t>
            </a:r>
            <a:r>
              <a:rPr lang="pl-PL" sz="2800" dirty="0"/>
              <a:t>, based on a </a:t>
            </a:r>
            <a:r>
              <a:rPr lang="en-US" sz="2800" b="1" dirty="0">
                <a:solidFill>
                  <a:srgbClr val="FF0000"/>
                </a:solidFill>
              </a:rPr>
              <a:t>Lucifer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cipher</a:t>
            </a:r>
            <a:r>
              <a:rPr lang="pl-PL" sz="2800" dirty="0"/>
              <a:t> (by </a:t>
            </a:r>
            <a:r>
              <a:rPr lang="en-US" sz="2800" b="1" dirty="0"/>
              <a:t>Horst </a:t>
            </a:r>
            <a:r>
              <a:rPr lang="en-US" sz="2800" b="1" dirty="0" err="1"/>
              <a:t>Feistel</a:t>
            </a:r>
            <a:r>
              <a:rPr lang="pl-PL" sz="2800" dirty="0"/>
              <a:t>).</a:t>
            </a:r>
            <a:br>
              <a:rPr lang="pl-PL" sz="2800" dirty="0"/>
            </a:br>
            <a:endParaRPr lang="pl-PL" sz="2800" dirty="0"/>
          </a:p>
          <a:p>
            <a:pPr>
              <a:lnSpc>
                <a:spcPct val="90000"/>
              </a:lnSpc>
            </a:pPr>
            <a:r>
              <a:rPr lang="pl-PL" sz="2800" b="1" dirty="0">
                <a:solidFill>
                  <a:srgbClr val="0070C0"/>
                </a:solidFill>
              </a:rPr>
              <a:t>National Security Agency (NSA)</a:t>
            </a:r>
            <a:r>
              <a:rPr lang="pl-PL" sz="2800" dirty="0">
                <a:solidFill>
                  <a:srgbClr val="0070C0"/>
                </a:solidFill>
              </a:rPr>
              <a:t> </a:t>
            </a:r>
            <a:r>
              <a:rPr lang="pl-PL" sz="2800" dirty="0"/>
              <a:t>played some role in the design of </a:t>
            </a:r>
            <a:r>
              <a:rPr lang="pl-PL" sz="2800" b="1" dirty="0">
                <a:solidFill>
                  <a:srgbClr val="FF0000"/>
                </a:solidFill>
              </a:rPr>
              <a:t>DES</a:t>
            </a:r>
            <a:r>
              <a:rPr lang="pl-PL" sz="2800" dirty="0"/>
              <a:t>.</a:t>
            </a:r>
          </a:p>
          <a:p>
            <a:pPr>
              <a:lnSpc>
                <a:spcPct val="90000"/>
              </a:lnSpc>
            </a:pPr>
            <a:endParaRPr lang="pl-PL" sz="2800" dirty="0"/>
          </a:p>
          <a:p>
            <a:pPr>
              <a:lnSpc>
                <a:spcPct val="90000"/>
              </a:lnSpc>
            </a:pPr>
            <a:r>
              <a:rPr lang="pl-PL" sz="2800" dirty="0"/>
              <a:t>Made public in </a:t>
            </a:r>
            <a:r>
              <a:rPr lang="pl-PL" sz="2800" b="1" dirty="0"/>
              <a:t>1975</a:t>
            </a:r>
            <a:r>
              <a:rPr lang="pl-PL" sz="2800" dirty="0"/>
              <a:t>.</a:t>
            </a:r>
          </a:p>
          <a:p>
            <a:pPr>
              <a:lnSpc>
                <a:spcPct val="90000"/>
              </a:lnSpc>
            </a:pPr>
            <a:endParaRPr lang="pl-PL" sz="2800" dirty="0"/>
          </a:p>
          <a:p>
            <a:pPr>
              <a:lnSpc>
                <a:spcPct val="90000"/>
              </a:lnSpc>
            </a:pPr>
            <a:r>
              <a:rPr lang="pl-PL" sz="2800" dirty="0"/>
              <a:t>Ap</a:t>
            </a:r>
            <a:r>
              <a:rPr lang="en-US" sz="2800" dirty="0"/>
              <a:t>proved as a </a:t>
            </a:r>
            <a:r>
              <a:rPr lang="pl-PL" sz="2800" b="1" dirty="0">
                <a:solidFill>
                  <a:srgbClr val="0070C0"/>
                </a:solidFill>
              </a:rPr>
              <a:t>US </a:t>
            </a:r>
            <a:r>
              <a:rPr lang="en-US" sz="2800" b="1" dirty="0">
                <a:solidFill>
                  <a:srgbClr val="0070C0"/>
                </a:solidFill>
              </a:rPr>
              <a:t>federal standard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/>
              <a:t>in November </a:t>
            </a:r>
            <a:r>
              <a:rPr lang="en-US" sz="2800" b="1" dirty="0"/>
              <a:t>1976</a:t>
            </a:r>
            <a:r>
              <a:rPr lang="pl-PL" sz="2800" dirty="0"/>
              <a:t>.</a:t>
            </a:r>
            <a:endParaRPr lang="en-US" sz="2800" dirty="0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0"/>
            <a:ext cx="2438400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152400"/>
            <a:ext cx="14478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99762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r>
              <a:rPr lang="pl-PL"/>
              <a:t>Criticism of DES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3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85720" y="2000240"/>
                <a:ext cx="8610600" cy="3433778"/>
              </a:xfrm>
              <a:solidFill>
                <a:schemeClr val="bg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80000"/>
                  </a:lnSpc>
                </a:pPr>
                <a:endParaRPr lang="en-US" dirty="0"/>
              </a:p>
              <a:p>
                <a:pPr>
                  <a:lnSpc>
                    <a:spcPct val="80000"/>
                  </a:lnSpc>
                </a:pPr>
                <a:r>
                  <a:rPr lang="pl-PL" dirty="0"/>
                  <a:t>The key is to short (only </a:t>
                </a:r>
                <a:r>
                  <a:rPr lang="pl-PL" b="1" dirty="0">
                    <a:solidFill>
                      <a:srgbClr val="FF0000"/>
                    </a:solidFill>
                  </a:rPr>
                  <a:t>56</a:t>
                </a:r>
                <a:r>
                  <a:rPr lang="pl-PL" dirty="0"/>
                  <a:t> bits).</a:t>
                </a:r>
              </a:p>
              <a:p>
                <a:pPr>
                  <a:lnSpc>
                    <a:spcPct val="80000"/>
                  </a:lnSpc>
                </a:pPr>
                <a:endParaRPr lang="pl-PL" dirty="0"/>
              </a:p>
              <a:p>
                <a:pPr>
                  <a:lnSpc>
                    <a:spcPct val="80000"/>
                  </a:lnSpc>
                </a:pPr>
                <a:r>
                  <a:rPr lang="pl-PL" dirty="0"/>
                  <a:t>Unclear role of </a:t>
                </a:r>
                <a:r>
                  <a:rPr lang="pl-PL" b="1" dirty="0">
                    <a:solidFill>
                      <a:srgbClr val="0070C0"/>
                    </a:solidFill>
                  </a:rPr>
                  <a:t>NSA</a:t>
                </a:r>
                <a:r>
                  <a:rPr lang="pl-PL" dirty="0"/>
                  <a:t> in the design </a:t>
                </a:r>
                <a:br>
                  <a:rPr lang="pl-PL" dirty="0"/>
                </a:br>
                <a:endParaRPr lang="pl-PL" dirty="0"/>
              </a:p>
              <a:p>
                <a:pPr lvl="1">
                  <a:lnSpc>
                    <a:spcPct val="80000"/>
                  </a:lnSpc>
                </a:pPr>
                <a:r>
                  <a:rPr lang="pl-PL" dirty="0"/>
                  <a:t> </a:t>
                </a:r>
                <a:r>
                  <a:rPr lang="pl-PL" dirty="0" err="1"/>
                  <a:t>hidden</a:t>
                </a:r>
                <a:r>
                  <a:rPr lang="pl-PL" dirty="0"/>
                  <a:t> </a:t>
                </a:r>
                <a:r>
                  <a:rPr lang="pl-PL" b="1" dirty="0">
                    <a:solidFill>
                      <a:srgbClr val="FF0000"/>
                    </a:solidFill>
                  </a:rPr>
                  <a:t>backdoor</a:t>
                </a:r>
                <a:r>
                  <a:rPr lang="pl-PL" dirty="0"/>
                  <a:t>?</a:t>
                </a:r>
                <a:br>
                  <a:rPr lang="pl-PL" dirty="0"/>
                </a:br>
                <a:endParaRPr lang="pl-PL" dirty="0"/>
              </a:p>
              <a:p>
                <a:pPr lvl="1">
                  <a:lnSpc>
                    <a:spcPct val="80000"/>
                  </a:lnSpc>
                </a:pPr>
                <a:r>
                  <a:rPr lang="pl-PL" dirty="0"/>
                  <a:t> </a:t>
                </a:r>
                <a14:m>
                  <m:oMath xmlns:m="http://schemas.openxmlformats.org/officeDocument/2006/math">
                    <m:r>
                      <a:rPr lang="pl-PL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pl-PL" b="1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𝟓𝟔</m:t>
                    </m:r>
                  </m:oMath>
                </a14:m>
                <a:r>
                  <a:rPr lang="pl-PL" baseline="30000" dirty="0"/>
                  <a:t> </a:t>
                </a:r>
                <a:r>
                  <a:rPr lang="en-US" dirty="0"/>
                  <a:t>: feasible </a:t>
                </a:r>
                <a:r>
                  <a:rPr lang="pl-PL" dirty="0"/>
                  <a:t>for </a:t>
                </a:r>
                <a:r>
                  <a:rPr lang="pl-PL" b="1" dirty="0">
                    <a:solidFill>
                      <a:srgbClr val="0070C0"/>
                    </a:solidFill>
                  </a:rPr>
                  <a:t>NSA</a:t>
                </a:r>
                <a:r>
                  <a:rPr lang="pl-PL" dirty="0"/>
                  <a:t>, infeasible for the others</a:t>
                </a:r>
                <a:br>
                  <a:rPr lang="en-US" dirty="0"/>
                </a:br>
                <a:r>
                  <a:rPr lang="en-US" dirty="0"/>
                  <a:t>		</a:t>
                </a:r>
                <a:r>
                  <a:rPr lang="pl-PL" dirty="0"/>
                  <a:t>(in the </a:t>
                </a:r>
                <a:r>
                  <a:rPr lang="pl-PL" b="1" dirty="0"/>
                  <a:t>1970s</a:t>
                </a:r>
                <a:r>
                  <a:rPr lang="pl-PL" dirty="0"/>
                  <a:t>)?</a:t>
                </a:r>
                <a:endParaRPr lang="en-US" dirty="0"/>
              </a:p>
            </p:txBody>
          </p:sp>
        </mc:Choice>
        <mc:Fallback xmlns="">
          <p:sp>
            <p:nvSpPr>
              <p:cNvPr id="184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85720" y="2000240"/>
                <a:ext cx="8610600" cy="3433778"/>
              </a:xfrm>
              <a:blipFill rotWithShape="0">
                <a:blip r:embed="rId3"/>
                <a:stretch>
                  <a:fillRect/>
                </a:stretch>
              </a:blip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535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Security of DES</a:t>
            </a:r>
            <a:endParaRPr lang="en-US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471610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pl-PL" sz="2400" dirty="0"/>
              <a:t>The main weakness is the </a:t>
            </a:r>
            <a:r>
              <a:rPr lang="pl-PL" sz="2400" b="1" dirty="0">
                <a:solidFill>
                  <a:srgbClr val="FF0000"/>
                </a:solidFill>
              </a:rPr>
              <a:t>short key</a:t>
            </a:r>
            <a:r>
              <a:rPr lang="pl-PL" sz="2400" dirty="0">
                <a:solidFill>
                  <a:srgbClr val="FF0000"/>
                </a:solidFill>
              </a:rPr>
              <a:t> </a:t>
            </a:r>
            <a:r>
              <a:rPr lang="pl-PL" sz="2400" dirty="0"/>
              <a:t>(</a:t>
            </a:r>
            <a:r>
              <a:rPr lang="pl-PL" sz="2400" b="1" dirty="0">
                <a:solidFill>
                  <a:srgbClr val="0070C0"/>
                </a:solidFill>
              </a:rPr>
              <a:t>brute-force</a:t>
            </a:r>
            <a:r>
              <a:rPr lang="pl-PL" sz="2400" dirty="0"/>
              <a:t> attacks are possible).</a:t>
            </a: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Also the </a:t>
            </a:r>
            <a:r>
              <a:rPr lang="en-US" sz="2400" b="1" dirty="0">
                <a:solidFill>
                  <a:srgbClr val="FF0000"/>
                </a:solidFill>
              </a:rPr>
              <a:t>block length is too small</a:t>
            </a:r>
            <a:r>
              <a:rPr lang="en-US" sz="2400" dirty="0"/>
              <a:t>.</a:t>
            </a:r>
            <a:endParaRPr lang="pl-PL" sz="2400" dirty="0"/>
          </a:p>
          <a:p>
            <a:pPr>
              <a:lnSpc>
                <a:spcPct val="80000"/>
              </a:lnSpc>
              <a:buNone/>
            </a:pP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1214414" y="3357562"/>
            <a:ext cx="7572428" cy="3046988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800" dirty="0"/>
              <a:t>Apart from this</a:t>
            </a:r>
            <a:r>
              <a:rPr lang="pl-PL" sz="2800" dirty="0"/>
              <a:t> – </a:t>
            </a:r>
            <a:r>
              <a:rPr lang="pl-PL" sz="2800" b="1" dirty="0">
                <a:solidFill>
                  <a:srgbClr val="009900"/>
                </a:solidFill>
              </a:rPr>
              <a:t>a very secure design</a:t>
            </a:r>
            <a:r>
              <a:rPr lang="pl-PL" sz="2800" dirty="0"/>
              <a:t>:</a:t>
            </a:r>
            <a:br>
              <a:rPr lang="pl-PL" sz="2800" dirty="0"/>
            </a:br>
            <a:br>
              <a:rPr lang="pl-PL" sz="2800"/>
            </a:br>
            <a:r>
              <a:rPr lang="pl-PL" sz="2800"/>
              <a:t>after almost </a:t>
            </a:r>
            <a:r>
              <a:rPr lang="pl-PL" sz="2800" b="1" dirty="0">
                <a:solidFill>
                  <a:srgbClr val="FF0000"/>
                </a:solidFill>
              </a:rPr>
              <a:t>5</a:t>
            </a:r>
            <a:r>
              <a:rPr lang="pl-PL" sz="2800" b="1">
                <a:solidFill>
                  <a:srgbClr val="FF0000"/>
                </a:solidFill>
              </a:rPr>
              <a:t> </a:t>
            </a:r>
            <a:r>
              <a:rPr lang="pl-PL" sz="2800" b="1" dirty="0">
                <a:solidFill>
                  <a:srgbClr val="FF0000"/>
                </a:solidFill>
              </a:rPr>
              <a:t>decades</a:t>
            </a:r>
            <a:r>
              <a:rPr lang="pl-PL" sz="2800" dirty="0">
                <a:solidFill>
                  <a:srgbClr val="FF0000"/>
                </a:solidFill>
              </a:rPr>
              <a:t> </a:t>
            </a:r>
            <a:r>
              <a:rPr lang="pl-PL" sz="2800" dirty="0"/>
              <a:t>still the most practical attack is </a:t>
            </a:r>
            <a:r>
              <a:rPr lang="pl-PL" sz="2800" b="1" dirty="0"/>
              <a:t>brute-force</a:t>
            </a:r>
            <a:r>
              <a:rPr lang="pl-PL" sz="2800" dirty="0"/>
              <a:t>!</a:t>
            </a:r>
          </a:p>
          <a:p>
            <a:pPr>
              <a:lnSpc>
                <a:spcPct val="80000"/>
              </a:lnSpc>
            </a:pPr>
            <a:endParaRPr lang="pl-PL" sz="2800" dirty="0"/>
          </a:p>
          <a:p>
            <a:pPr>
              <a:lnSpc>
                <a:spcPct val="80000"/>
              </a:lnSpc>
            </a:pPr>
            <a:r>
              <a:rPr lang="pl-PL" sz="2800" dirty="0"/>
              <a:t>The </a:t>
            </a:r>
            <a:r>
              <a:rPr lang="en-US" sz="2800" dirty="0"/>
              <a:t>only attacks so far:</a:t>
            </a:r>
          </a:p>
          <a:p>
            <a:pPr marL="457200" indent="-457200">
              <a:lnSpc>
                <a:spcPct val="80000"/>
              </a:lnSpc>
              <a:buFont typeface="Arial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differential cryptanalysis</a:t>
            </a:r>
          </a:p>
          <a:p>
            <a:pPr marL="457200" indent="-457200">
              <a:lnSpc>
                <a:spcPct val="80000"/>
              </a:lnSpc>
              <a:buFont typeface="Arial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linear cryptanalysis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are rather theoretical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0018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428596" y="4322617"/>
            <a:ext cx="7715304" cy="229985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anchor="ctr"/>
          <a:lstStyle/>
          <a:p>
            <a:r>
              <a:rPr lang="en-US" sz="2400" dirty="0"/>
              <a:t>"</a:t>
            </a:r>
            <a:r>
              <a:rPr lang="en-US" sz="2400" b="1" dirty="0">
                <a:solidFill>
                  <a:schemeClr val="accent2"/>
                </a:solidFill>
              </a:rPr>
              <a:t>NSA</a:t>
            </a:r>
            <a:r>
              <a:rPr lang="en-US" sz="2400" dirty="0"/>
              <a:t> did not tamper with the design of the algorithm in any way. </a:t>
            </a:r>
            <a:r>
              <a:rPr lang="en-US" sz="2400" b="1" dirty="0">
                <a:solidFill>
                  <a:schemeClr val="accent2"/>
                </a:solidFill>
              </a:rPr>
              <a:t>IBM</a:t>
            </a:r>
            <a:r>
              <a:rPr lang="en-US" sz="2400" dirty="0"/>
              <a:t> invented and designed the algorithm, made all pertinent decisions regarding it, and concurred that the agreed upon key size was </a:t>
            </a:r>
            <a:r>
              <a:rPr lang="en-US" sz="2400" b="1" u="sng" dirty="0">
                <a:solidFill>
                  <a:srgbClr val="0070C0"/>
                </a:solidFill>
              </a:rPr>
              <a:t>more than adequate</a:t>
            </a:r>
            <a:r>
              <a:rPr lang="en-US" sz="2400" dirty="0"/>
              <a:t> for all commercial applications for which the </a:t>
            </a:r>
            <a:r>
              <a:rPr lang="en-US" sz="2400" b="1" dirty="0">
                <a:solidFill>
                  <a:schemeClr val="accent2"/>
                </a:solidFill>
              </a:rPr>
              <a:t>DES</a:t>
            </a:r>
            <a:r>
              <a:rPr lang="en-US" sz="2400" dirty="0"/>
              <a:t> was intended."</a:t>
            </a: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1269833" y="1812175"/>
            <a:ext cx="7572428" cy="22569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anchor="ctr"/>
          <a:lstStyle/>
          <a:p>
            <a:r>
              <a:rPr lang="en-US" sz="2400" dirty="0"/>
              <a:t>"In the development of </a:t>
            </a:r>
            <a:r>
              <a:rPr lang="en-US" sz="2400" b="1" dirty="0"/>
              <a:t>DES</a:t>
            </a:r>
            <a:r>
              <a:rPr lang="en-US" sz="2400" dirty="0"/>
              <a:t>, </a:t>
            </a:r>
            <a:r>
              <a:rPr lang="en-US" sz="2400" b="1" dirty="0">
                <a:solidFill>
                  <a:schemeClr val="accent2"/>
                </a:solidFill>
              </a:rPr>
              <a:t>NSA</a:t>
            </a:r>
            <a:r>
              <a:rPr lang="en-US" sz="2400" dirty="0"/>
              <a:t> convinced </a:t>
            </a:r>
            <a:r>
              <a:rPr lang="en-US" sz="2400" b="1" dirty="0">
                <a:solidFill>
                  <a:schemeClr val="accent2"/>
                </a:solidFill>
              </a:rPr>
              <a:t>IBM</a:t>
            </a:r>
            <a:r>
              <a:rPr lang="en-US" sz="2400" dirty="0"/>
              <a:t> that a reduced key size was sufficient; indirectly assisted in the development of the </a:t>
            </a:r>
            <a:r>
              <a:rPr lang="en-US" sz="2400" b="1" dirty="0">
                <a:solidFill>
                  <a:srgbClr val="FF0000"/>
                </a:solidFill>
              </a:rPr>
              <a:t>S-box</a:t>
            </a:r>
            <a:r>
              <a:rPr lang="en-US" sz="2400" dirty="0"/>
              <a:t> structures; and certified that the final </a:t>
            </a:r>
            <a:r>
              <a:rPr lang="en-US" sz="2400" b="1" dirty="0">
                <a:solidFill>
                  <a:schemeClr val="accent2"/>
                </a:solidFill>
              </a:rPr>
              <a:t>DES</a:t>
            </a:r>
            <a:r>
              <a:rPr lang="en-US" sz="2400" dirty="0"/>
              <a:t> algorithm was, to the best of their knowledge, free from any statistical or mathematical weakness</a:t>
            </a:r>
            <a:r>
              <a:rPr lang="pl-PL" sz="2400" dirty="0"/>
              <a:t>.”</a:t>
            </a:r>
            <a:endParaRPr lang="en-US" sz="2400" dirty="0"/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596" y="-133004"/>
            <a:ext cx="8229600" cy="1143000"/>
          </a:xfrm>
        </p:spPr>
        <p:txBody>
          <a:bodyPr/>
          <a:lstStyle/>
          <a:p>
            <a:r>
              <a:rPr lang="pl-PL"/>
              <a:t>The role of NSA</a:t>
            </a:r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1262" y="1009996"/>
            <a:ext cx="8229600" cy="1143009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FF0000"/>
                </a:solidFill>
              </a:rPr>
              <a:t>United States Senate Select Committee on Intelligence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pl-PL" sz="2400" dirty="0"/>
              <a:t>(</a:t>
            </a:r>
            <a:r>
              <a:rPr lang="en-US" sz="2400" b="1" dirty="0"/>
              <a:t>1978</a:t>
            </a:r>
            <a:r>
              <a:rPr lang="pl-PL" sz="2400" dirty="0"/>
              <a:t>)</a:t>
            </a:r>
            <a:r>
              <a:rPr lang="en-US" sz="2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28100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1" grpId="0" animBg="1"/>
      <p:bldP spid="19460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Brute-force attacks on DES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186766" cy="5257800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F0000"/>
                </a:solidFill>
              </a:rPr>
              <a:t>1977</a:t>
            </a:r>
            <a:br>
              <a:rPr lang="en-US" sz="2000" dirty="0"/>
            </a:br>
            <a:r>
              <a:rPr lang="en-US" sz="2000" b="1" dirty="0" err="1">
                <a:solidFill>
                  <a:srgbClr val="0070C0"/>
                </a:solidFill>
              </a:rPr>
              <a:t>Diffie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0070C0"/>
                </a:solidFill>
              </a:rPr>
              <a:t>Hellman</a:t>
            </a:r>
            <a:r>
              <a:rPr lang="en-US" sz="2000" dirty="0"/>
              <a:t> proposed a machine costing </a:t>
            </a:r>
            <a:r>
              <a:rPr lang="en-US" sz="2000" b="1" dirty="0">
                <a:solidFill>
                  <a:srgbClr val="009900"/>
                </a:solidFill>
              </a:rPr>
              <a:t>20 million $</a:t>
            </a:r>
            <a:r>
              <a:rPr lang="en-US" sz="2000" dirty="0"/>
              <a:t> breaking DES in </a:t>
            </a:r>
            <a:r>
              <a:rPr lang="en-US" sz="2000" b="1" dirty="0">
                <a:solidFill>
                  <a:srgbClr val="009900"/>
                </a:solidFill>
              </a:rPr>
              <a:t>1 day</a:t>
            </a:r>
            <a:r>
              <a:rPr lang="en-US" sz="2000" dirty="0"/>
              <a:t>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F0000"/>
                </a:solidFill>
              </a:rPr>
              <a:t>1993</a:t>
            </a:r>
            <a:br>
              <a:rPr lang="en-US" sz="2000" dirty="0"/>
            </a:br>
            <a:r>
              <a:rPr lang="en-US" sz="2000" b="1" dirty="0">
                <a:solidFill>
                  <a:srgbClr val="0070C0"/>
                </a:solidFill>
              </a:rPr>
              <a:t>Wiener</a:t>
            </a:r>
            <a:r>
              <a:rPr lang="en-US" sz="2000" dirty="0"/>
              <a:t> proposed a machine costing </a:t>
            </a:r>
            <a:r>
              <a:rPr lang="en-US" sz="2000" b="1" dirty="0">
                <a:solidFill>
                  <a:srgbClr val="009900"/>
                </a:solidFill>
              </a:rPr>
              <a:t>1 million $</a:t>
            </a:r>
            <a:r>
              <a:rPr lang="en-US" sz="2000" dirty="0"/>
              <a:t> breaking DES in </a:t>
            </a:r>
            <a:r>
              <a:rPr lang="en-US" sz="2000" b="1" dirty="0">
                <a:solidFill>
                  <a:srgbClr val="009900"/>
                </a:solidFill>
              </a:rPr>
              <a:t>7 hours</a:t>
            </a:r>
            <a:r>
              <a:rPr lang="en-US" sz="2000" dirty="0"/>
              <a:t>.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F0000"/>
                </a:solidFill>
              </a:rPr>
              <a:t>1997</a:t>
            </a:r>
            <a:br>
              <a:rPr lang="en-US" sz="2000" dirty="0"/>
            </a:br>
            <a:r>
              <a:rPr lang="en-US" sz="2000" b="1" dirty="0">
                <a:solidFill>
                  <a:srgbClr val="0070C0"/>
                </a:solidFill>
              </a:rPr>
              <a:t>DESCHALL</a:t>
            </a:r>
            <a:r>
              <a:rPr lang="en-US" sz="2000" dirty="0"/>
              <a:t> Project broke a “</a:t>
            </a:r>
            <a:r>
              <a:rPr lang="en-US" sz="2000" b="1" dirty="0"/>
              <a:t>DES Challenge</a:t>
            </a:r>
            <a:r>
              <a:rPr lang="en-US" sz="2000" dirty="0"/>
              <a:t>” (published by </a:t>
            </a:r>
            <a:r>
              <a:rPr lang="en-US" sz="2000" b="1" dirty="0"/>
              <a:t>RSA</a:t>
            </a:r>
            <a:r>
              <a:rPr lang="en-US" sz="2000" dirty="0"/>
              <a:t>) in </a:t>
            </a:r>
            <a:r>
              <a:rPr lang="en-US" sz="2000" b="1" dirty="0">
                <a:solidFill>
                  <a:srgbClr val="009900"/>
                </a:solidFill>
              </a:rPr>
              <a:t>96 days</a:t>
            </a:r>
            <a:r>
              <a:rPr lang="en-US" sz="2000" dirty="0"/>
              <a:t> using idle cycles of thousands of computers across the Internet.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F0000"/>
                </a:solidFill>
              </a:rPr>
              <a:t>1998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br>
              <a:rPr lang="en-US" sz="2000" dirty="0"/>
            </a:br>
            <a:r>
              <a:rPr lang="en-US" sz="2000" dirty="0"/>
              <a:t>a </a:t>
            </a:r>
            <a:r>
              <a:rPr lang="en-US" sz="2000" b="1" dirty="0">
                <a:solidFill>
                  <a:srgbClr val="0070C0"/>
                </a:solidFill>
              </a:rPr>
              <a:t>DES-cracker</a:t>
            </a:r>
            <a:r>
              <a:rPr lang="en-US" sz="2000" dirty="0"/>
              <a:t> was built by the </a:t>
            </a:r>
            <a:r>
              <a:rPr lang="en-US" sz="2000" b="1" dirty="0"/>
              <a:t>Electronic Frontier Foundation (EFF),</a:t>
            </a:r>
            <a:r>
              <a:rPr lang="en-US" sz="2000" dirty="0"/>
              <a:t> at the cost of approximately </a:t>
            </a:r>
            <a:r>
              <a:rPr lang="en-US" sz="2000" b="1" dirty="0">
                <a:solidFill>
                  <a:srgbClr val="009900"/>
                </a:solidFill>
              </a:rPr>
              <a:t>250,000$</a:t>
            </a:r>
            <a:br>
              <a:rPr lang="en-US" sz="2000" dirty="0"/>
            </a:br>
            <a:endParaRPr lang="en-US" sz="2000" dirty="0"/>
          </a:p>
          <a:p>
            <a:pPr>
              <a:lnSpc>
                <a:spcPct val="80000"/>
              </a:lnSpc>
            </a:pPr>
            <a:r>
              <a:rPr lang="pl-PL" sz="2000" b="1" dirty="0">
                <a:solidFill>
                  <a:srgbClr val="FF0000"/>
                </a:solidFill>
              </a:rPr>
              <a:t>2000s </a:t>
            </a:r>
            <a:br>
              <a:rPr lang="pl-PL" sz="2000" b="1" dirty="0">
                <a:solidFill>
                  <a:srgbClr val="FF0000"/>
                </a:solidFill>
              </a:rPr>
            </a:br>
            <a:r>
              <a:rPr lang="en-US" sz="2000" b="1" dirty="0">
                <a:solidFill>
                  <a:srgbClr val="0070C0"/>
                </a:solidFill>
              </a:rPr>
              <a:t>COPACOBANA</a:t>
            </a:r>
            <a:r>
              <a:rPr lang="en-US" sz="2000" dirty="0"/>
              <a:t>  (the Cost-Optimized Parallel </a:t>
            </a:r>
            <a:r>
              <a:rPr lang="en-US" sz="2000" dirty="0" err="1"/>
              <a:t>COde</a:t>
            </a:r>
            <a:r>
              <a:rPr lang="en-US" sz="2000" dirty="0"/>
              <a:t> Breaker) breaks </a:t>
            </a:r>
            <a:r>
              <a:rPr lang="en-US" sz="2000" b="1" dirty="0"/>
              <a:t>DES</a:t>
            </a:r>
            <a:r>
              <a:rPr lang="en-US" sz="2000" dirty="0"/>
              <a:t> in </a:t>
            </a:r>
            <a:r>
              <a:rPr lang="en-US" sz="2000" b="1" dirty="0">
                <a:solidFill>
                  <a:srgbClr val="00B050"/>
                </a:solidFill>
              </a:rPr>
              <a:t>1 week </a:t>
            </a:r>
            <a:r>
              <a:rPr lang="en-US" sz="2000" dirty="0"/>
              <a:t>and costs </a:t>
            </a:r>
            <a:r>
              <a:rPr lang="en-US" sz="2000" b="1" dirty="0">
                <a:solidFill>
                  <a:srgbClr val="009900"/>
                </a:solidFill>
              </a:rPr>
              <a:t>10,000$</a:t>
            </a:r>
          </a:p>
        </p:txBody>
      </p:sp>
    </p:spTree>
    <p:extLst>
      <p:ext uri="{BB962C8B-B14F-4D97-AF65-F5344CB8AC3E}">
        <p14:creationId xmlns:p14="http://schemas.microsoft.com/office/powerpoint/2010/main" val="381468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381000"/>
            <a:ext cx="2870200" cy="300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3225800"/>
            <a:ext cx="4114800" cy="274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798" name="Text Box 6"/>
          <p:cNvSpPr txBox="1">
            <a:spLocks noChangeArrowheads="1"/>
          </p:cNvSpPr>
          <p:nvPr/>
        </p:nvSpPr>
        <p:spPr bwMode="auto">
          <a:xfrm>
            <a:off x="6003925" y="3236913"/>
            <a:ext cx="1479550" cy="366712"/>
          </a:xfrm>
          <a:prstGeom prst="rect">
            <a:avLst/>
          </a:prstGeom>
          <a:solidFill>
            <a:srgbClr val="F0F0F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/>
              <a:t>DES-cracker</a:t>
            </a:r>
          </a:p>
        </p:txBody>
      </p:sp>
      <p:sp>
        <p:nvSpPr>
          <p:cNvPr id="33799" name="Text Box 7"/>
          <p:cNvSpPr txBox="1">
            <a:spLocks noChangeArrowheads="1"/>
          </p:cNvSpPr>
          <p:nvPr/>
        </p:nvSpPr>
        <p:spPr bwMode="auto">
          <a:xfrm>
            <a:off x="1889125" y="5751513"/>
            <a:ext cx="1797050" cy="366712"/>
          </a:xfrm>
          <a:prstGeom prst="rect">
            <a:avLst/>
          </a:prstGeom>
          <a:solidFill>
            <a:srgbClr val="F0F0F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/>
              <a:t>COPACOBANA</a:t>
            </a:r>
          </a:p>
        </p:txBody>
      </p:sp>
    </p:spTree>
    <p:extLst>
      <p:ext uri="{BB962C8B-B14F-4D97-AF65-F5344CB8AC3E}">
        <p14:creationId xmlns:p14="http://schemas.microsoft.com/office/powerpoint/2010/main" val="259251359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sz="4000"/>
              <a:t>Theoretical attacks on DES – differential cryptoanalysis  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21336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800" b="1" dirty="0" err="1"/>
              <a:t>Biham</a:t>
            </a:r>
            <a:r>
              <a:rPr lang="en-US" sz="1800" b="1" dirty="0"/>
              <a:t> and Shamir (late 1980s):</a:t>
            </a:r>
            <a:r>
              <a:rPr lang="en-US" sz="1800" dirty="0"/>
              <a:t> </a:t>
            </a:r>
            <a:br>
              <a:rPr lang="en-US" sz="1800" dirty="0"/>
            </a:br>
            <a:endParaRPr lang="en-US" sz="1800" dirty="0"/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400" b="1" dirty="0">
                <a:solidFill>
                  <a:srgbClr val="FF0000"/>
                </a:solidFill>
              </a:rPr>
              <a:t>differential </a:t>
            </a:r>
            <a:r>
              <a:rPr lang="en-US" sz="2400" b="1" dirty="0" err="1">
                <a:solidFill>
                  <a:srgbClr val="FF0000"/>
                </a:solidFill>
              </a:rPr>
              <a:t>cryptoanalysis</a:t>
            </a:r>
            <a:endParaRPr lang="en-US" sz="2400" b="1" dirty="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sz="2400" b="1" dirty="0">
              <a:solidFill>
                <a:srgbClr val="800000"/>
              </a:solidFill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dirty="0"/>
              <a:t>They show how to break </a:t>
            </a:r>
            <a:r>
              <a:rPr lang="en-US" sz="1800" b="1" dirty="0">
                <a:solidFill>
                  <a:srgbClr val="0070C0"/>
                </a:solidFill>
              </a:rPr>
              <a:t>DES</a:t>
            </a:r>
            <a:r>
              <a:rPr lang="en-US" sz="1800" dirty="0"/>
              <a:t> using a </a:t>
            </a:r>
            <a:r>
              <a:rPr lang="en-US" sz="1800" b="1" dirty="0">
                <a:solidFill>
                  <a:srgbClr val="0070C0"/>
                </a:solidFill>
              </a:rPr>
              <a:t>chosen-plaintext attack</a:t>
            </a:r>
            <a:r>
              <a:rPr lang="en-US" sz="1800" dirty="0"/>
              <a:t>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1800" dirty="0"/>
          </a:p>
          <a:p>
            <a:pPr>
              <a:lnSpc>
                <a:spcPct val="80000"/>
              </a:lnSpc>
              <a:buFontTx/>
              <a:buNone/>
            </a:pPr>
            <a:endParaRPr lang="en-US" sz="80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800" dirty="0"/>
              <a:t> </a:t>
            </a:r>
          </a:p>
        </p:txBody>
      </p:sp>
      <p:pic>
        <p:nvPicPr>
          <p:cNvPr id="35844" name="Picture 4" descr="MCj043594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4267200"/>
            <a:ext cx="1841500" cy="1273175"/>
          </a:xfrm>
          <a:prstGeom prst="rect">
            <a:avLst/>
          </a:prstGeom>
          <a:noFill/>
        </p:spPr>
      </p:pic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5334000" y="4419600"/>
            <a:ext cx="914400" cy="9144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800" b="1" dirty="0" err="1"/>
              <a:t>DES</a:t>
            </a:r>
            <a:r>
              <a:rPr lang="en-US" sz="2800" b="1" baseline="-25000" dirty="0" err="1"/>
              <a:t>k</a:t>
            </a:r>
            <a:endParaRPr lang="en-US" sz="2800" b="1" baseline="-25000" dirty="0"/>
          </a:p>
        </p:txBody>
      </p:sp>
      <p:sp>
        <p:nvSpPr>
          <p:cNvPr id="35846" name="Line 6"/>
          <p:cNvSpPr>
            <a:spLocks noChangeShapeType="1"/>
          </p:cNvSpPr>
          <p:nvPr/>
        </p:nvSpPr>
        <p:spPr bwMode="auto">
          <a:xfrm>
            <a:off x="3276600" y="4572000"/>
            <a:ext cx="182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847" name="Line 7"/>
          <p:cNvSpPr>
            <a:spLocks noChangeShapeType="1"/>
          </p:cNvSpPr>
          <p:nvPr/>
        </p:nvSpPr>
        <p:spPr bwMode="auto">
          <a:xfrm flipH="1">
            <a:off x="3276600" y="5029200"/>
            <a:ext cx="1752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848" name="Text Box 8"/>
          <p:cNvSpPr txBox="1">
            <a:spLocks noChangeArrowheads="1"/>
          </p:cNvSpPr>
          <p:nvPr/>
        </p:nvSpPr>
        <p:spPr bwMode="auto">
          <a:xfrm>
            <a:off x="3657600" y="4343400"/>
            <a:ext cx="1038225" cy="36988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l"/>
            <a:r>
              <a:rPr lang="en-US" dirty="0"/>
              <a:t>plaintext</a:t>
            </a:r>
          </a:p>
        </p:txBody>
      </p:sp>
      <p:sp>
        <p:nvSpPr>
          <p:cNvPr id="35849" name="Text Box 9"/>
          <p:cNvSpPr txBox="1">
            <a:spLocks noChangeArrowheads="1"/>
          </p:cNvSpPr>
          <p:nvPr/>
        </p:nvSpPr>
        <p:spPr bwMode="auto">
          <a:xfrm>
            <a:off x="3581400" y="4800600"/>
            <a:ext cx="1219200" cy="36988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/>
            <a:r>
              <a:rPr lang="en-US" dirty="0" err="1"/>
              <a:t>ciphertext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850" name="Text Box 10"/>
              <p:cNvSpPr txBox="1">
                <a:spLocks noChangeArrowheads="1"/>
              </p:cNvSpPr>
              <p:nvPr/>
            </p:nvSpPr>
            <p:spPr bwMode="auto">
              <a:xfrm>
                <a:off x="3505200" y="3429000"/>
                <a:ext cx="120097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000" b="1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𝟒𝟕</m:t>
                    </m:r>
                  </m:oMath>
                </a14:m>
                <a:r>
                  <a:rPr lang="en-US" sz="2000" dirty="0"/>
                  <a:t> times</a:t>
                </a:r>
              </a:p>
            </p:txBody>
          </p:sp>
        </mc:Choice>
        <mc:Fallback xmlns="">
          <p:sp>
            <p:nvSpPr>
              <p:cNvPr id="35850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05200" y="3429000"/>
                <a:ext cx="1200970" cy="400110"/>
              </a:xfrm>
              <a:prstGeom prst="rect">
                <a:avLst/>
              </a:prstGeom>
              <a:blipFill rotWithShape="0">
                <a:blip r:embed="rId4"/>
                <a:stretch>
                  <a:fillRect t="-9231" r="-4569" b="-26154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851" name="AutoShape 11"/>
          <p:cNvSpPr>
            <a:spLocks/>
          </p:cNvSpPr>
          <p:nvPr/>
        </p:nvSpPr>
        <p:spPr bwMode="auto">
          <a:xfrm rot="5400000">
            <a:off x="3924300" y="3162300"/>
            <a:ext cx="381000" cy="1828800"/>
          </a:xfrm>
          <a:prstGeom prst="leftBrace">
            <a:avLst>
              <a:gd name="adj1" fmla="val 4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853" name="Text Box 13"/>
          <p:cNvSpPr txBox="1">
            <a:spLocks noChangeArrowheads="1"/>
          </p:cNvSpPr>
          <p:nvPr/>
        </p:nvSpPr>
        <p:spPr bwMode="auto">
          <a:xfrm>
            <a:off x="6096000" y="5918200"/>
            <a:ext cx="23542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/>
              <a:t>Not very practical...</a:t>
            </a:r>
          </a:p>
        </p:txBody>
      </p:sp>
      <p:pic>
        <p:nvPicPr>
          <p:cNvPr id="35854" name="Picture 1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05600" y="1447800"/>
            <a:ext cx="1008063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55" name="Picture 1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848600" y="1447800"/>
            <a:ext cx="995363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Down Arrow 14"/>
              <p:cNvSpPr/>
              <p:nvPr/>
            </p:nvSpPr>
            <p:spPr>
              <a:xfrm>
                <a:off x="1357290" y="5643578"/>
                <a:ext cx="1000132" cy="928694"/>
              </a:xfrm>
              <a:prstGeom prst="down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Down Arrow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290" y="5643578"/>
                <a:ext cx="1000132" cy="928694"/>
              </a:xfrm>
              <a:prstGeom prst="downArrow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818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5" grpId="0" animBg="1"/>
      <p:bldP spid="35846" grpId="0" animBg="1"/>
      <p:bldP spid="35847" grpId="0" animBg="1"/>
      <p:bldP spid="35848" grpId="0" animBg="1"/>
      <p:bldP spid="35849" grpId="0" animBg="1"/>
      <p:bldP spid="35850" grpId="0"/>
      <p:bldP spid="35851" grpId="0" animBg="1"/>
      <p:bldP spid="1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1" name="Rectangle 7"/>
          <p:cNvSpPr>
            <a:spLocks noChangeArrowheads="1"/>
          </p:cNvSpPr>
          <p:nvPr/>
        </p:nvSpPr>
        <p:spPr bwMode="auto">
          <a:xfrm>
            <a:off x="0" y="1828800"/>
            <a:ext cx="9144000" cy="1828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365760" anchor="ctr"/>
          <a:lstStyle/>
          <a:p>
            <a:pPr>
              <a:buFontTx/>
              <a:buNone/>
            </a:pPr>
            <a:r>
              <a:rPr lang="en-US" sz="2800" dirty="0"/>
              <a:t>A </a:t>
            </a:r>
            <a:r>
              <a:rPr lang="en-US" sz="2800" b="1" dirty="0"/>
              <a:t>small change</a:t>
            </a:r>
            <a:r>
              <a:rPr lang="en-US" sz="2800" dirty="0"/>
              <a:t> in the design of </a:t>
            </a:r>
            <a:r>
              <a:rPr lang="en-US" sz="2800" b="1" dirty="0">
                <a:solidFill>
                  <a:srgbClr val="FF0000"/>
                </a:solidFill>
              </a:rPr>
              <a:t>DES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would make the </a:t>
            </a:r>
            <a:r>
              <a:rPr lang="en-US" sz="2800" b="1" dirty="0">
                <a:solidFill>
                  <a:srgbClr val="0070C0"/>
                </a:solidFill>
              </a:rPr>
              <a:t>differential cryptanalysis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/>
              <a:t>much more</a:t>
            </a:r>
            <a:r>
              <a:rPr lang="pl-PL" sz="2800" dirty="0"/>
              <a:t> </a:t>
            </a:r>
            <a:r>
              <a:rPr lang="pl-PL" sz="2800" dirty="0" err="1"/>
              <a:t>sucesfull</a:t>
            </a:r>
            <a:r>
              <a:rPr lang="en-US" sz="2800" dirty="0"/>
              <a:t>.</a:t>
            </a:r>
          </a:p>
        </p:txBody>
      </p:sp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4953000"/>
            <a:ext cx="2438400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Differential cryptoanalysis – an interesting observation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4039985"/>
            <a:ext cx="8229600" cy="2437014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sz="3600" b="1" u="sng" dirty="0">
                <a:solidFill>
                  <a:srgbClr val="FF0000"/>
                </a:solidFill>
              </a:rPr>
              <a:t>Moral</a:t>
            </a:r>
          </a:p>
          <a:p>
            <a:pPr>
              <a:buFontTx/>
              <a:buNone/>
            </a:pPr>
            <a:r>
              <a:rPr lang="en-US" b="1" dirty="0">
                <a:solidFill>
                  <a:schemeClr val="accent2"/>
                </a:solidFill>
              </a:rPr>
              <a:t>NSA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/>
                </a:solidFill>
              </a:rPr>
              <a:t>IBM</a:t>
            </a:r>
            <a:r>
              <a:rPr lang="en-US" dirty="0"/>
              <a:t> knew it!</a:t>
            </a:r>
          </a:p>
        </p:txBody>
      </p:sp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86600" y="5029200"/>
            <a:ext cx="14478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0455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1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4282" y="5786454"/>
            <a:ext cx="84296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see: Coppersmith, Don (May 1994). "</a:t>
            </a:r>
            <a:r>
              <a:rPr lang="en-US" dirty="0">
                <a:hlinkClick r:id="rId3" tooltip="http://www.research.ibm.com/journal/rd/383/coppersmith.pdf"/>
              </a:rPr>
              <a:t>The Data Encryption Standard (DES) and its strength against attacks</a:t>
            </a:r>
            <a:r>
              <a:rPr lang="en-US" dirty="0"/>
              <a:t>" (PDF). </a:t>
            </a:r>
            <a:r>
              <a:rPr lang="en-US" i="1" dirty="0"/>
              <a:t>IBM Journal of Research and Development</a:t>
            </a:r>
            <a:r>
              <a:rPr lang="en-US" dirty="0"/>
              <a:t> </a:t>
            </a:r>
            <a:r>
              <a:rPr lang="en-US" b="1" dirty="0"/>
              <a:t>38</a:t>
            </a:r>
            <a:r>
              <a:rPr lang="en-US" dirty="0"/>
              <a:t> (3): 243. </a:t>
            </a:r>
            <a:r>
              <a:rPr lang="en-US" dirty="0">
                <a:hlinkClick r:id="rId3" tooltip="http://www.research.ibm.com/journal/rd/383/coppersmith.pdf"/>
              </a:rPr>
              <a:t>http://www.research.ibm.com/journal/rd/383/coppersmith.pdf</a:t>
            </a:r>
            <a:r>
              <a:rPr lang="en-US" dirty="0"/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7158" y="3500438"/>
            <a:ext cx="1905000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142844" y="5143512"/>
            <a:ext cx="2373598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Don  Coppersmith, IBM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2214546" y="642918"/>
            <a:ext cx="6572296" cy="4429156"/>
          </a:xfrm>
          <a:prstGeom prst="wedgeRoundRectCallout">
            <a:avLst>
              <a:gd name="adj1" fmla="val -57102"/>
              <a:gd name="adj2" fmla="val 36820"/>
              <a:gd name="adj3" fmla="val 16667"/>
            </a:avLst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None/>
            </a:pPr>
            <a:r>
              <a:rPr lang="en-US" sz="2800" dirty="0"/>
              <a:t>"After discussions with NSA, it was decided that </a:t>
            </a:r>
            <a:r>
              <a:rPr lang="en-US" sz="2800" b="1" dirty="0">
                <a:solidFill>
                  <a:srgbClr val="C00000"/>
                </a:solidFill>
              </a:rPr>
              <a:t>disclosure of the design considerations would reveal the technique of differential cryptanalysis</a:t>
            </a:r>
            <a:r>
              <a:rPr lang="en-US" sz="2800" dirty="0"/>
              <a:t>, a powerful technique that could be used against many ciphers. This in turn </a:t>
            </a:r>
            <a:r>
              <a:rPr lang="en-US" sz="2800" b="1" dirty="0">
                <a:solidFill>
                  <a:srgbClr val="C00000"/>
                </a:solidFill>
              </a:rPr>
              <a:t>would weaken the competitive advantage the United States enjoyed over other countries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  <a:r>
              <a:rPr lang="en-US" sz="2800" dirty="0"/>
              <a:t>in the field of cryptography.”</a:t>
            </a:r>
          </a:p>
        </p:txBody>
      </p:sp>
    </p:spTree>
    <p:extLst>
      <p:ext uri="{BB962C8B-B14F-4D97-AF65-F5344CB8AC3E}">
        <p14:creationId xmlns:p14="http://schemas.microsoft.com/office/powerpoint/2010/main" val="26971024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362141" y="135377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Theoretical attacks on DES – linear </a:t>
            </a:r>
            <a:r>
              <a:rPr lang="en-US" sz="4000" dirty="0" err="1"/>
              <a:t>cryptoanalysis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89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714489"/>
                <a:ext cx="5472122" cy="3601897"/>
              </a:xfrm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anchor="ctr" anchorCtr="0"/>
              <a:lstStyle/>
              <a:p>
                <a:pPr marL="609600" indent="-609600">
                  <a:lnSpc>
                    <a:spcPct val="80000"/>
                  </a:lnSpc>
                  <a:buFontTx/>
                  <a:buNone/>
                </a:pPr>
                <a:r>
                  <a:rPr lang="en-US" sz="2800" b="1" dirty="0"/>
                  <a:t>Matsui</a:t>
                </a:r>
                <a:r>
                  <a:rPr lang="en-US" sz="2800" dirty="0"/>
                  <a:t> (early </a:t>
                </a:r>
                <a:r>
                  <a:rPr lang="en-US" sz="2800" b="1" dirty="0"/>
                  <a:t>1990s</a:t>
                </a:r>
                <a:r>
                  <a:rPr lang="en-US" sz="2800" dirty="0"/>
                  <a:t>): </a:t>
                </a:r>
                <a:br>
                  <a:rPr lang="en-US" sz="2800" dirty="0"/>
                </a:br>
                <a:endParaRPr lang="en-US" sz="2800" dirty="0"/>
              </a:p>
              <a:p>
                <a:pPr marL="609600" indent="-609600" algn="ctr">
                  <a:lnSpc>
                    <a:spcPct val="80000"/>
                  </a:lnSpc>
                  <a:buFontTx/>
                  <a:buNone/>
                </a:pPr>
                <a:r>
                  <a:rPr lang="en-US" sz="2800" b="1" dirty="0">
                    <a:solidFill>
                      <a:srgbClr val="FF0000"/>
                    </a:solidFill>
                  </a:rPr>
                  <a:t>linear </a:t>
                </a:r>
                <a:r>
                  <a:rPr lang="en-US" sz="2800" b="1" dirty="0" err="1">
                    <a:solidFill>
                      <a:srgbClr val="FF0000"/>
                    </a:solidFill>
                  </a:rPr>
                  <a:t>cryptoanalysis</a:t>
                </a:r>
                <a:endParaRPr lang="en-US" sz="2800" b="1" dirty="0">
                  <a:solidFill>
                    <a:srgbClr val="FF0000"/>
                  </a:solidFill>
                </a:endParaRPr>
              </a:p>
              <a:p>
                <a:pPr marL="609600" indent="-609600">
                  <a:lnSpc>
                    <a:spcPct val="80000"/>
                  </a:lnSpc>
                  <a:buFontTx/>
                  <a:buNone/>
                </a:pPr>
                <a:endParaRPr lang="en-US" sz="2800" dirty="0"/>
              </a:p>
              <a:p>
                <a:pPr marL="609600" indent="-609600">
                  <a:lnSpc>
                    <a:spcPct val="80000"/>
                  </a:lnSpc>
                  <a:buFontTx/>
                  <a:buNone/>
                </a:pPr>
                <a:r>
                  <a:rPr lang="en-US" sz="2800" dirty="0"/>
                  <a:t>uses a </a:t>
                </a:r>
                <a:r>
                  <a:rPr lang="en-US" sz="2800" b="1" dirty="0">
                    <a:solidFill>
                      <a:srgbClr val="0070C0"/>
                    </a:solidFill>
                  </a:rPr>
                  <a:t>known-plaintext attack</a:t>
                </a:r>
              </a:p>
              <a:p>
                <a:pPr marL="609600" indent="-609600">
                  <a:lnSpc>
                    <a:spcPct val="80000"/>
                  </a:lnSpc>
                  <a:buFontTx/>
                  <a:buNone/>
                </a:pPr>
                <a:endParaRPr lang="en-US" sz="2800" dirty="0"/>
              </a:p>
              <a:p>
                <a:pPr marL="609600" indent="-609600" algn="ctr">
                  <a:lnSpc>
                    <a:spcPct val="80000"/>
                  </a:lnSpc>
                  <a:buFontTx/>
                  <a:buNone/>
                </a:pP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𝟒𝟑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b="1" dirty="0">
                    <a:solidFill>
                      <a:schemeClr val="accent2"/>
                    </a:solidFill>
                  </a:rPr>
                  <a:t>(plaintext, ciphertext)</a:t>
                </a:r>
                <a:r>
                  <a:rPr lang="en-US" sz="2800" dirty="0"/>
                  <a:t> pairs </a:t>
                </a:r>
              </a:p>
            </p:txBody>
          </p:sp>
        </mc:Choice>
        <mc:Fallback xmlns="">
          <p:sp>
            <p:nvSpPr>
              <p:cNvPr id="3789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714489"/>
                <a:ext cx="5472122" cy="3601897"/>
              </a:xfrm>
              <a:blipFill>
                <a:blip r:embed="rId3"/>
                <a:stretch>
                  <a:fillRect/>
                </a:stretch>
              </a:blip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Arrow 4"/>
          <p:cNvSpPr/>
          <p:nvPr/>
        </p:nvSpPr>
        <p:spPr>
          <a:xfrm>
            <a:off x="5419333" y="1809051"/>
            <a:ext cx="3371880" cy="2867341"/>
          </a:xfrm>
          <a:prstGeom prst="leftArrow">
            <a:avLst>
              <a:gd name="adj1" fmla="val 79388"/>
              <a:gd name="adj2" fmla="val 35299"/>
            </a:avLst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means:</a:t>
            </a:r>
          </a:p>
          <a:p>
            <a:pPr algn="ctr"/>
            <a:r>
              <a:rPr lang="en-US" sz="2400" dirty="0"/>
              <a:t>the adversary doesn’t need to choose the plaintexts</a:t>
            </a:r>
          </a:p>
        </p:txBody>
      </p:sp>
      <p:sp>
        <p:nvSpPr>
          <p:cNvPr id="2" name="TextBox 1"/>
          <p:cNvSpPr txBox="1"/>
          <p:nvPr/>
        </p:nvSpPr>
        <p:spPr>
          <a:xfrm flipH="1">
            <a:off x="1547235" y="5886163"/>
            <a:ext cx="7243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2800" dirty="0"/>
              <a:t>Let’s now discuss in detail how </a:t>
            </a:r>
            <a:r>
              <a:rPr lang="pl-PL" sz="2800" b="1" dirty="0">
                <a:solidFill>
                  <a:srgbClr val="FF0000"/>
                </a:solidFill>
              </a:rPr>
              <a:t>DES</a:t>
            </a:r>
            <a:r>
              <a:rPr lang="pl-PL" sz="2800" dirty="0"/>
              <a:t> is built.</a:t>
            </a:r>
          </a:p>
        </p:txBody>
      </p:sp>
    </p:spTree>
    <p:extLst>
      <p:ext uri="{BB962C8B-B14F-4D97-AF65-F5344CB8AC3E}">
        <p14:creationId xmlns:p14="http://schemas.microsoft.com/office/powerpoint/2010/main" val="252434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792" y="4837"/>
            <a:ext cx="7886700" cy="1325563"/>
          </a:xfrm>
        </p:spPr>
        <p:txBody>
          <a:bodyPr/>
          <a:lstStyle/>
          <a:p>
            <a:r>
              <a:rPr lang="en-US" dirty="0"/>
              <a:t>Is it possible to prove security?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564" y="1330400"/>
            <a:ext cx="8229600" cy="168592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Bad news: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u="sng" dirty="0"/>
              <a:t>Theorem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003857" y="4945133"/>
            <a:ext cx="3941260" cy="4616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2400" b="1" dirty="0">
                <a:solidFill>
                  <a:srgbClr val="FF0000"/>
                </a:solidFill>
              </a:rPr>
              <a:t>P ≠ NP 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008604" y="2659133"/>
            <a:ext cx="3902109" cy="12003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2400" dirty="0">
                <a:solidFill>
                  <a:schemeClr val="tx1"/>
                </a:solidFill>
              </a:rPr>
              <a:t>If semantically-secure encryption exists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sz="2400" dirty="0">
                <a:solidFill>
                  <a:schemeClr val="tx1"/>
                </a:solidFill>
              </a:rPr>
              <a:t>(with </a:t>
            </a:r>
            <a:r>
              <a:rPr lang="it-IT" sz="2400" b="1" dirty="0">
                <a:solidFill>
                  <a:srgbClr val="FF0000"/>
                </a:solidFill>
              </a:rPr>
              <a:t>|</a:t>
            </a:r>
            <a:r>
              <a:rPr lang="it-IT" sz="2400" b="1" i="1" dirty="0">
                <a:solidFill>
                  <a:srgbClr val="FF0000"/>
                </a:solidFill>
              </a:rPr>
              <a:t>k</a:t>
            </a:r>
            <a:r>
              <a:rPr lang="it-IT" sz="2400" b="1" dirty="0">
                <a:solidFill>
                  <a:srgbClr val="FF0000"/>
                </a:solidFill>
              </a:rPr>
              <a:t>| &lt; |</a:t>
            </a:r>
            <a:r>
              <a:rPr lang="it-IT" sz="2400" b="1" i="1" dirty="0">
                <a:solidFill>
                  <a:srgbClr val="FF0000"/>
                </a:solidFill>
              </a:rPr>
              <a:t>m</a:t>
            </a:r>
            <a:r>
              <a:rPr lang="it-IT" sz="2400" b="1" dirty="0">
                <a:solidFill>
                  <a:srgbClr val="FF0000"/>
                </a:solidFill>
              </a:rPr>
              <a:t>| </a:t>
            </a:r>
            <a:r>
              <a:rPr lang="it-IT" sz="2400" dirty="0">
                <a:solidFill>
                  <a:schemeClr val="tx1"/>
                </a:solidFill>
              </a:rPr>
              <a:t>)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4151612" y="4016455"/>
            <a:ext cx="1790697" cy="762000"/>
          </a:xfrm>
          <a:prstGeom prst="down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b="1" dirty="0"/>
              <a:t>then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6836" y="5730967"/>
            <a:ext cx="77834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Intuition</a:t>
            </a:r>
            <a:r>
              <a:rPr lang="en-US" sz="2400" dirty="0"/>
              <a:t>: if </a:t>
            </a:r>
            <a:r>
              <a:rPr lang="en-US" sz="2400" b="1" dirty="0">
                <a:solidFill>
                  <a:srgbClr val="FF0000"/>
                </a:solidFill>
              </a:rPr>
              <a:t>P = NP </a:t>
            </a:r>
            <a:r>
              <a:rPr lang="en-US" sz="2400" dirty="0"/>
              <a:t>then the adversary can guess the key...</a:t>
            </a:r>
          </a:p>
          <a:p>
            <a:pPr algn="r"/>
            <a:r>
              <a:rPr lang="en-US" sz="2400" dirty="0"/>
              <a:t>(formal proof – exercises)</a:t>
            </a:r>
          </a:p>
        </p:txBody>
      </p:sp>
    </p:spTree>
    <p:extLst>
      <p:ext uri="{BB962C8B-B14F-4D97-AF65-F5344CB8AC3E}">
        <p14:creationId xmlns:p14="http://schemas.microsoft.com/office/powerpoint/2010/main" val="410492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2" name="Rectangle 78"/>
          <p:cNvSpPr>
            <a:spLocks noChangeArrowheads="1"/>
          </p:cNvSpPr>
          <p:nvPr/>
        </p:nvSpPr>
        <p:spPr bwMode="auto">
          <a:xfrm>
            <a:off x="1752600" y="0"/>
            <a:ext cx="1143000" cy="6858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67" name="Rectangle 23"/>
              <p:cNvSpPr>
                <a:spLocks noChangeArrowheads="1"/>
              </p:cNvSpPr>
              <p:nvPr/>
            </p:nvSpPr>
            <p:spPr bwMode="auto">
              <a:xfrm>
                <a:off x="4953000" y="31242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67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53000" y="3124200"/>
                <a:ext cx="1219200" cy="381000"/>
              </a:xfrm>
              <a:prstGeom prst="rect">
                <a:avLst/>
              </a:prstGeom>
              <a:blipFill rotWithShape="0">
                <a:blip r:embed="rId6"/>
                <a:stretch>
                  <a:fillRect b="-10938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56" name="Line 12"/>
          <p:cNvSpPr>
            <a:spLocks noChangeShapeType="1"/>
          </p:cNvSpPr>
          <p:nvPr/>
        </p:nvSpPr>
        <p:spPr bwMode="auto">
          <a:xfrm flipH="1">
            <a:off x="6172200" y="16764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57" name="Rectangle 13"/>
              <p:cNvSpPr>
                <a:spLocks noChangeArrowheads="1"/>
              </p:cNvSpPr>
              <p:nvPr/>
            </p:nvSpPr>
            <p:spPr bwMode="auto">
              <a:xfrm>
                <a:off x="4953000" y="14478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57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53000" y="1447800"/>
                <a:ext cx="1219200" cy="381000"/>
              </a:xfrm>
              <a:prstGeom prst="rect">
                <a:avLst/>
              </a:prstGeom>
              <a:blipFill rotWithShape="0">
                <a:blip r:embed="rId6"/>
                <a:stretch>
                  <a:fillRect b="-10938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58" name="Line 14"/>
          <p:cNvSpPr>
            <a:spLocks noChangeShapeType="1"/>
          </p:cNvSpPr>
          <p:nvPr/>
        </p:nvSpPr>
        <p:spPr bwMode="auto">
          <a:xfrm flipH="1">
            <a:off x="4267200" y="16764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6159" name="Picture 1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62400" y="15240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160" name="Line 16"/>
          <p:cNvSpPr>
            <a:spLocks noChangeShapeType="1"/>
          </p:cNvSpPr>
          <p:nvPr/>
        </p:nvSpPr>
        <p:spPr bwMode="auto">
          <a:xfrm>
            <a:off x="4114800" y="1219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6162" name="Freeform 18"/>
          <p:cNvSpPr>
            <a:spLocks/>
          </p:cNvSpPr>
          <p:nvPr/>
        </p:nvSpPr>
        <p:spPr bwMode="auto">
          <a:xfrm>
            <a:off x="4114800" y="10668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9" name="Rectangle 5"/>
              <p:cNvSpPr>
                <a:spLocks noChangeArrowheads="1"/>
              </p:cNvSpPr>
              <p:nvPr/>
            </p:nvSpPr>
            <p:spPr bwMode="auto">
              <a:xfrm>
                <a:off x="5486400" y="838200"/>
                <a:ext cx="2286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49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86400" y="838200"/>
                <a:ext cx="2286000" cy="38100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63" name="Freeform 19"/>
          <p:cNvSpPr>
            <a:spLocks/>
          </p:cNvSpPr>
          <p:nvPr/>
        </p:nvSpPr>
        <p:spPr bwMode="auto">
          <a:xfrm flipH="1">
            <a:off x="4114800" y="10668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50" name="Rectangle 6"/>
              <p:cNvSpPr>
                <a:spLocks noChangeArrowheads="1"/>
              </p:cNvSpPr>
              <p:nvPr/>
            </p:nvSpPr>
            <p:spPr bwMode="auto">
              <a:xfrm>
                <a:off x="3200400" y="838200"/>
                <a:ext cx="2286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50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00400" y="838200"/>
                <a:ext cx="2286000" cy="38100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66" name="Line 22"/>
          <p:cNvSpPr>
            <a:spLocks noChangeShapeType="1"/>
          </p:cNvSpPr>
          <p:nvPr/>
        </p:nvSpPr>
        <p:spPr bwMode="auto">
          <a:xfrm flipH="1">
            <a:off x="6172200" y="33528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6168" name="Line 24"/>
          <p:cNvSpPr>
            <a:spLocks noChangeShapeType="1"/>
          </p:cNvSpPr>
          <p:nvPr/>
        </p:nvSpPr>
        <p:spPr bwMode="auto">
          <a:xfrm flipH="1">
            <a:off x="4267200" y="33528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6169" name="Picture 2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62400" y="32004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170" name="Line 26"/>
          <p:cNvSpPr>
            <a:spLocks noChangeShapeType="1"/>
          </p:cNvSpPr>
          <p:nvPr/>
        </p:nvSpPr>
        <p:spPr bwMode="auto">
          <a:xfrm>
            <a:off x="4114800" y="28956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6171" name="Freeform 27"/>
          <p:cNvSpPr>
            <a:spLocks/>
          </p:cNvSpPr>
          <p:nvPr/>
        </p:nvSpPr>
        <p:spPr bwMode="auto">
          <a:xfrm>
            <a:off x="4114800" y="27432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72" name="Rectangle 28"/>
              <p:cNvSpPr>
                <a:spLocks noChangeArrowheads="1"/>
              </p:cNvSpPr>
              <p:nvPr/>
            </p:nvSpPr>
            <p:spPr bwMode="auto">
              <a:xfrm>
                <a:off x="5486400" y="2514600"/>
                <a:ext cx="2286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72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86400" y="2514600"/>
                <a:ext cx="2286000" cy="38100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73" name="Freeform 29"/>
          <p:cNvSpPr>
            <a:spLocks/>
          </p:cNvSpPr>
          <p:nvPr/>
        </p:nvSpPr>
        <p:spPr bwMode="auto">
          <a:xfrm flipH="1">
            <a:off x="4114800" y="27432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74" name="Rectangle 30"/>
              <p:cNvSpPr>
                <a:spLocks noChangeArrowheads="1"/>
              </p:cNvSpPr>
              <p:nvPr/>
            </p:nvSpPr>
            <p:spPr bwMode="auto">
              <a:xfrm>
                <a:off x="3200400" y="2514600"/>
                <a:ext cx="2286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74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00400" y="2514600"/>
                <a:ext cx="2286000" cy="38100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77" name="Line 33"/>
          <p:cNvSpPr>
            <a:spLocks noChangeShapeType="1"/>
          </p:cNvSpPr>
          <p:nvPr/>
        </p:nvSpPr>
        <p:spPr bwMode="auto">
          <a:xfrm flipH="1">
            <a:off x="6172200" y="52578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78" name="Rectangle 34"/>
              <p:cNvSpPr>
                <a:spLocks noChangeArrowheads="1"/>
              </p:cNvSpPr>
              <p:nvPr/>
            </p:nvSpPr>
            <p:spPr bwMode="auto">
              <a:xfrm>
                <a:off x="4953000" y="50292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78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53000" y="5029200"/>
                <a:ext cx="1219200" cy="381000"/>
              </a:xfrm>
              <a:prstGeom prst="rect">
                <a:avLst/>
              </a:prstGeom>
              <a:blipFill rotWithShape="0">
                <a:blip r:embed="rId12"/>
                <a:stretch>
                  <a:fillRect b="-1076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79" name="Line 35"/>
          <p:cNvSpPr>
            <a:spLocks noChangeShapeType="1"/>
          </p:cNvSpPr>
          <p:nvPr/>
        </p:nvSpPr>
        <p:spPr bwMode="auto">
          <a:xfrm flipH="1">
            <a:off x="4267200" y="52578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6180" name="Picture 3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62400" y="51054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181" name="Line 37"/>
          <p:cNvSpPr>
            <a:spLocks noChangeShapeType="1"/>
          </p:cNvSpPr>
          <p:nvPr/>
        </p:nvSpPr>
        <p:spPr bwMode="auto">
          <a:xfrm>
            <a:off x="4114800" y="48006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86" name="Rectangle 42"/>
              <p:cNvSpPr>
                <a:spLocks noChangeArrowheads="1"/>
              </p:cNvSpPr>
              <p:nvPr/>
            </p:nvSpPr>
            <p:spPr bwMode="auto">
              <a:xfrm>
                <a:off x="5486400" y="6019800"/>
                <a:ext cx="2286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86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86400" y="6019800"/>
                <a:ext cx="2286000" cy="38100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87" name="Rectangle 43"/>
              <p:cNvSpPr>
                <a:spLocks noChangeArrowheads="1"/>
              </p:cNvSpPr>
              <p:nvPr/>
            </p:nvSpPr>
            <p:spPr bwMode="auto">
              <a:xfrm>
                <a:off x="3200400" y="6019800"/>
                <a:ext cx="2286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87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00400" y="6019800"/>
                <a:ext cx="2286000" cy="38100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88" name="Text Box 44"/>
          <p:cNvSpPr txBox="1">
            <a:spLocks noChangeArrowheads="1"/>
          </p:cNvSpPr>
          <p:nvPr/>
        </p:nvSpPr>
        <p:spPr bwMode="auto">
          <a:xfrm rot="5400000">
            <a:off x="5351105" y="4348670"/>
            <a:ext cx="69762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pl-PL" sz="3200" b="1">
                <a:solidFill>
                  <a:srgbClr val="C00000"/>
                </a:solidFill>
              </a:rPr>
              <a:t>. . .</a:t>
            </a:r>
            <a:endParaRPr lang="en-US" sz="3200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89" name="Text Box 45"/>
              <p:cNvSpPr txBox="1">
                <a:spLocks noChangeArrowheads="1"/>
              </p:cNvSpPr>
              <p:nvPr/>
            </p:nvSpPr>
            <p:spPr bwMode="auto">
              <a:xfrm rot="5400000">
                <a:off x="7099838" y="3015739"/>
                <a:ext cx="2743207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pl-PL" b="1" dirty="0"/>
                  <a:t> </a:t>
                </a:r>
                <a:r>
                  <a:rPr lang="it-IT" b="1" dirty="0"/>
                  <a:t> “Feistel </a:t>
                </a:r>
                <a:r>
                  <a:rPr lang="pl-PL" b="1" dirty="0"/>
                  <a:t>rounds</a:t>
                </a:r>
                <a:r>
                  <a:rPr lang="it-IT" b="1" dirty="0"/>
                  <a:t>”</a:t>
                </a:r>
                <a:endParaRPr lang="en-US" b="1" dirty="0"/>
              </a:p>
            </p:txBody>
          </p:sp>
        </mc:Choice>
        <mc:Fallback xmlns="">
          <p:sp>
            <p:nvSpPr>
              <p:cNvPr id="6189" name="Text 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5400000">
                <a:off x="7099838" y="3015739"/>
                <a:ext cx="2743207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22951" r="-9836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90" name="AutoShape 46"/>
          <p:cNvSpPr>
            <a:spLocks/>
          </p:cNvSpPr>
          <p:nvPr/>
        </p:nvSpPr>
        <p:spPr bwMode="auto">
          <a:xfrm flipH="1">
            <a:off x="7772400" y="1295400"/>
            <a:ext cx="457200" cy="4648200"/>
          </a:xfrm>
          <a:prstGeom prst="leftBrace">
            <a:avLst>
              <a:gd name="adj1" fmla="val 84722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97" name="Text Box 53"/>
              <p:cNvSpPr txBox="1">
                <a:spLocks noChangeArrowheads="1"/>
              </p:cNvSpPr>
              <p:nvPr/>
            </p:nvSpPr>
            <p:spPr bwMode="auto">
              <a:xfrm>
                <a:off x="2133600" y="3048000"/>
                <a:ext cx="457200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97" name="Text 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3600" y="3048000"/>
                <a:ext cx="457200" cy="369888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98" name="Text Box 54"/>
          <p:cNvSpPr txBox="1">
            <a:spLocks noChangeArrowheads="1"/>
          </p:cNvSpPr>
          <p:nvPr/>
        </p:nvSpPr>
        <p:spPr bwMode="auto">
          <a:xfrm rot="5400000">
            <a:off x="2049462" y="4275138"/>
            <a:ext cx="747713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pl-PL" sz="3200" b="1" dirty="0">
                <a:solidFill>
                  <a:srgbClr val="800000"/>
                </a:solidFill>
              </a:rPr>
              <a:t>. . .</a:t>
            </a:r>
            <a:endParaRPr lang="en-US" sz="3200" b="1" dirty="0">
              <a:solidFill>
                <a:srgbClr val="8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99" name="Text Box 55"/>
              <p:cNvSpPr txBox="1">
                <a:spLocks noChangeArrowheads="1"/>
              </p:cNvSpPr>
              <p:nvPr/>
            </p:nvSpPr>
            <p:spPr bwMode="auto">
              <a:xfrm>
                <a:off x="2133600" y="5029200"/>
                <a:ext cx="533400" cy="37306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99" name="Text 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3600" y="5029200"/>
                <a:ext cx="533400" cy="373063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01" name="AutoShape 57"/>
          <p:cNvSpPr>
            <a:spLocks noChangeArrowheads="1"/>
          </p:cNvSpPr>
          <p:nvPr/>
        </p:nvSpPr>
        <p:spPr bwMode="auto">
          <a:xfrm rot="-3944157">
            <a:off x="742950" y="2595563"/>
            <a:ext cx="2073275" cy="228600"/>
          </a:xfrm>
          <a:prstGeom prst="rightArrow">
            <a:avLst>
              <a:gd name="adj1" fmla="val 50000"/>
              <a:gd name="adj2" fmla="val 226736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6202" name="AutoShape 58"/>
          <p:cNvSpPr>
            <a:spLocks noChangeArrowheads="1"/>
          </p:cNvSpPr>
          <p:nvPr/>
        </p:nvSpPr>
        <p:spPr bwMode="auto">
          <a:xfrm rot="-24414141">
            <a:off x="1104900" y="3390900"/>
            <a:ext cx="1219200" cy="228600"/>
          </a:xfrm>
          <a:prstGeom prst="rightArrow">
            <a:avLst>
              <a:gd name="adj1" fmla="val 50000"/>
              <a:gd name="adj2" fmla="val 133333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6203" name="AutoShape 59"/>
          <p:cNvSpPr>
            <a:spLocks noChangeArrowheads="1"/>
          </p:cNvSpPr>
          <p:nvPr/>
        </p:nvSpPr>
        <p:spPr bwMode="auto">
          <a:xfrm rot="-19456842">
            <a:off x="838200" y="4572000"/>
            <a:ext cx="1524000" cy="228600"/>
          </a:xfrm>
          <a:prstGeom prst="rightArrow">
            <a:avLst>
              <a:gd name="adj1" fmla="val 50000"/>
              <a:gd name="adj2" fmla="val 166667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96" name="Text Box 52"/>
              <p:cNvSpPr txBox="1">
                <a:spLocks noChangeArrowheads="1"/>
              </p:cNvSpPr>
              <p:nvPr/>
            </p:nvSpPr>
            <p:spPr bwMode="auto">
              <a:xfrm>
                <a:off x="2133600" y="1371600"/>
                <a:ext cx="533400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96" name="Text 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3600" y="1371600"/>
                <a:ext cx="533400" cy="369888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08" name="AutoShape 64"/>
          <p:cNvSpPr>
            <a:spLocks noChangeArrowheads="1"/>
          </p:cNvSpPr>
          <p:nvPr/>
        </p:nvSpPr>
        <p:spPr bwMode="auto">
          <a:xfrm>
            <a:off x="2571736" y="1357298"/>
            <a:ext cx="2457464" cy="242902"/>
          </a:xfrm>
          <a:prstGeom prst="rightArrow">
            <a:avLst>
              <a:gd name="adj1" fmla="val 50000"/>
              <a:gd name="adj2" fmla="val 2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6209" name="AutoShape 65"/>
          <p:cNvSpPr>
            <a:spLocks noChangeArrowheads="1"/>
          </p:cNvSpPr>
          <p:nvPr/>
        </p:nvSpPr>
        <p:spPr bwMode="auto">
          <a:xfrm>
            <a:off x="2514600" y="3048000"/>
            <a:ext cx="2514600" cy="228600"/>
          </a:xfrm>
          <a:prstGeom prst="rightArrow">
            <a:avLst>
              <a:gd name="adj1" fmla="val 50000"/>
              <a:gd name="adj2" fmla="val 2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6210" name="AutoShape 66"/>
          <p:cNvSpPr>
            <a:spLocks noChangeArrowheads="1"/>
          </p:cNvSpPr>
          <p:nvPr/>
        </p:nvSpPr>
        <p:spPr bwMode="auto">
          <a:xfrm>
            <a:off x="2590800" y="4953000"/>
            <a:ext cx="2514600" cy="228600"/>
          </a:xfrm>
          <a:prstGeom prst="rightArrow">
            <a:avLst>
              <a:gd name="adj1" fmla="val 50000"/>
              <a:gd name="adj2" fmla="val 2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6211" name="Line 67"/>
          <p:cNvSpPr>
            <a:spLocks noChangeShapeType="1"/>
          </p:cNvSpPr>
          <p:nvPr/>
        </p:nvSpPr>
        <p:spPr bwMode="auto">
          <a:xfrm>
            <a:off x="4648200" y="533400"/>
            <a:ext cx="838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6212" name="Line 68"/>
          <p:cNvSpPr>
            <a:spLocks noChangeShapeType="1"/>
          </p:cNvSpPr>
          <p:nvPr/>
        </p:nvSpPr>
        <p:spPr bwMode="auto">
          <a:xfrm flipH="1">
            <a:off x="3200400" y="533400"/>
            <a:ext cx="1447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6213" name="Line 69"/>
          <p:cNvSpPr>
            <a:spLocks noChangeShapeType="1"/>
          </p:cNvSpPr>
          <p:nvPr/>
        </p:nvSpPr>
        <p:spPr bwMode="auto">
          <a:xfrm>
            <a:off x="3200400" y="4572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15" name="Text Box 71"/>
              <p:cNvSpPr txBox="1">
                <a:spLocks noChangeArrowheads="1"/>
              </p:cNvSpPr>
              <p:nvPr/>
            </p:nvSpPr>
            <p:spPr bwMode="auto">
              <a:xfrm>
                <a:off x="4053618" y="320656"/>
                <a:ext cx="702436" cy="369332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15" name="Text 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53618" y="320656"/>
                <a:ext cx="702436" cy="369332"/>
              </a:xfrm>
              <a:prstGeom prst="rect">
                <a:avLst/>
              </a:prstGeom>
              <a:blipFill rotWithShape="0">
                <a:blip r:embed="rId19"/>
                <a:stretch>
                  <a:fillRect b="-15000"/>
                </a:stretch>
              </a:blip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16" name="Line 72"/>
          <p:cNvSpPr>
            <a:spLocks noChangeShapeType="1"/>
          </p:cNvSpPr>
          <p:nvPr/>
        </p:nvSpPr>
        <p:spPr bwMode="auto">
          <a:xfrm>
            <a:off x="6934200" y="533400"/>
            <a:ext cx="838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6217" name="Line 73"/>
          <p:cNvSpPr>
            <a:spLocks noChangeShapeType="1"/>
          </p:cNvSpPr>
          <p:nvPr/>
        </p:nvSpPr>
        <p:spPr bwMode="auto">
          <a:xfrm flipH="1">
            <a:off x="5486400" y="533400"/>
            <a:ext cx="1447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6218" name="Line 74"/>
          <p:cNvSpPr>
            <a:spLocks noChangeShapeType="1"/>
          </p:cNvSpPr>
          <p:nvPr/>
        </p:nvSpPr>
        <p:spPr bwMode="auto">
          <a:xfrm>
            <a:off x="5486400" y="4572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6219" name="Line 75"/>
          <p:cNvSpPr>
            <a:spLocks noChangeShapeType="1"/>
          </p:cNvSpPr>
          <p:nvPr/>
        </p:nvSpPr>
        <p:spPr bwMode="auto">
          <a:xfrm>
            <a:off x="7772400" y="4572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20" name="Text Box 76"/>
              <p:cNvSpPr txBox="1">
                <a:spLocks noChangeArrowheads="1"/>
              </p:cNvSpPr>
              <p:nvPr/>
            </p:nvSpPr>
            <p:spPr bwMode="auto">
              <a:xfrm>
                <a:off x="6339617" y="304800"/>
                <a:ext cx="702436" cy="369332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20" name="Text 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39617" y="304800"/>
                <a:ext cx="702436" cy="369332"/>
              </a:xfrm>
              <a:prstGeom prst="rect">
                <a:avLst/>
              </a:prstGeom>
              <a:blipFill rotWithShape="0">
                <a:blip r:embed="rId20"/>
                <a:stretch>
                  <a:fillRect b="-13115"/>
                </a:stretch>
              </a:blip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21" name="Text Box 77"/>
          <p:cNvSpPr txBox="1">
            <a:spLocks noChangeArrowheads="1"/>
          </p:cNvSpPr>
          <p:nvPr/>
        </p:nvSpPr>
        <p:spPr bwMode="auto">
          <a:xfrm>
            <a:off x="1772285" y="304800"/>
            <a:ext cx="10035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b="1" dirty="0" err="1"/>
              <a:t>subkeys</a:t>
            </a:r>
            <a:r>
              <a:rPr lang="en-US" b="1" dirty="0"/>
              <a:t>:</a:t>
            </a:r>
          </a:p>
        </p:txBody>
      </p:sp>
      <p:sp>
        <p:nvSpPr>
          <p:cNvPr id="6223" name="Line 79"/>
          <p:cNvSpPr>
            <a:spLocks noChangeShapeType="1"/>
          </p:cNvSpPr>
          <p:nvPr/>
        </p:nvSpPr>
        <p:spPr bwMode="auto">
          <a:xfrm>
            <a:off x="4114800" y="5410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6224" name="Line 80"/>
          <p:cNvSpPr>
            <a:spLocks noChangeShapeType="1"/>
          </p:cNvSpPr>
          <p:nvPr/>
        </p:nvSpPr>
        <p:spPr bwMode="auto">
          <a:xfrm>
            <a:off x="6858000" y="48006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57" name="Rectangular Callout 56"/>
          <p:cNvSpPr/>
          <p:nvPr/>
        </p:nvSpPr>
        <p:spPr>
          <a:xfrm>
            <a:off x="1357290" y="142852"/>
            <a:ext cx="7572428" cy="6429420"/>
          </a:xfrm>
          <a:prstGeom prst="wedgeRectCallout">
            <a:avLst>
              <a:gd name="adj1" fmla="val -54438"/>
              <a:gd name="adj2" fmla="val -34286"/>
            </a:avLst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92" name="Text Box 48"/>
              <p:cNvSpPr txBox="1">
                <a:spLocks noChangeArrowheads="1"/>
              </p:cNvSpPr>
              <p:nvPr/>
            </p:nvSpPr>
            <p:spPr bwMode="auto">
              <a:xfrm>
                <a:off x="323668" y="2270729"/>
                <a:ext cx="1219200" cy="40011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92" name="Text 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668" y="2270729"/>
                <a:ext cx="1219200" cy="40011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00" name="AutoShape 56"/>
          <p:cNvSpPr>
            <a:spLocks noChangeArrowheads="1"/>
          </p:cNvSpPr>
          <p:nvPr/>
        </p:nvSpPr>
        <p:spPr bwMode="auto">
          <a:xfrm rot="5400000">
            <a:off x="609600" y="304800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6193" name="Text Box 49"/>
          <p:cNvSpPr txBox="1">
            <a:spLocks noChangeArrowheads="1"/>
          </p:cNvSpPr>
          <p:nvPr/>
        </p:nvSpPr>
        <p:spPr bwMode="auto">
          <a:xfrm>
            <a:off x="357158" y="3571876"/>
            <a:ext cx="1021433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pl-PL" dirty="0"/>
              <a:t>key</a:t>
            </a:r>
            <a:br>
              <a:rPr lang="pl-PL" dirty="0"/>
            </a:br>
            <a:r>
              <a:rPr lang="pl-PL" dirty="0"/>
              <a:t>schedule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214282" y="500042"/>
            <a:ext cx="987451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Feistel</a:t>
            </a:r>
            <a:r>
              <a:rPr lang="en-US" b="1" dirty="0"/>
              <a:t> </a:t>
            </a:r>
            <a:br>
              <a:rPr lang="en-US" b="1" dirty="0"/>
            </a:br>
            <a:r>
              <a:rPr lang="en-US" b="1" dirty="0"/>
              <a:t>network</a:t>
            </a:r>
          </a:p>
        </p:txBody>
      </p:sp>
      <p:sp>
        <p:nvSpPr>
          <p:cNvPr id="6225" name="AutoShape 81"/>
          <p:cNvSpPr>
            <a:spLocks noChangeArrowheads="1"/>
          </p:cNvSpPr>
          <p:nvPr/>
        </p:nvSpPr>
        <p:spPr bwMode="auto">
          <a:xfrm>
            <a:off x="6934200" y="5334000"/>
            <a:ext cx="1981200" cy="533400"/>
          </a:xfrm>
          <a:prstGeom prst="leftArrow">
            <a:avLst>
              <a:gd name="adj1" fmla="val 50000"/>
              <a:gd name="adj2" fmla="val 9285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pl-PL" sz="1600" dirty="0"/>
              <a:t>here no twist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1767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22" grpId="0" animBg="1"/>
      <p:bldP spid="6167" grpId="0" animBg="1"/>
      <p:bldP spid="6156" grpId="0" animBg="1"/>
      <p:bldP spid="6157" grpId="0" animBg="1"/>
      <p:bldP spid="6158" grpId="0" animBg="1"/>
      <p:bldP spid="6160" grpId="0" animBg="1"/>
      <p:bldP spid="6162" grpId="0" animBg="1"/>
      <p:bldP spid="6149" grpId="0" animBg="1"/>
      <p:bldP spid="6163" grpId="0" animBg="1"/>
      <p:bldP spid="6150" grpId="0" animBg="1"/>
      <p:bldP spid="6166" grpId="0" animBg="1"/>
      <p:bldP spid="6168" grpId="0" animBg="1"/>
      <p:bldP spid="6170" grpId="0" animBg="1"/>
      <p:bldP spid="6171" grpId="0" animBg="1"/>
      <p:bldP spid="6172" grpId="0" animBg="1"/>
      <p:bldP spid="6173" grpId="0" animBg="1"/>
      <p:bldP spid="6174" grpId="0" animBg="1"/>
      <p:bldP spid="6177" grpId="0" animBg="1"/>
      <p:bldP spid="6178" grpId="0" animBg="1"/>
      <p:bldP spid="6179" grpId="0" animBg="1"/>
      <p:bldP spid="6181" grpId="0" animBg="1"/>
      <p:bldP spid="6186" grpId="0" animBg="1"/>
      <p:bldP spid="6187" grpId="0" animBg="1"/>
      <p:bldP spid="6188" grpId="0"/>
      <p:bldP spid="6189" grpId="0"/>
      <p:bldP spid="6190" grpId="0" animBg="1"/>
      <p:bldP spid="6197" grpId="0" animBg="1"/>
      <p:bldP spid="6198" grpId="0"/>
      <p:bldP spid="6199" grpId="0" animBg="1"/>
      <p:bldP spid="6201" grpId="0" animBg="1"/>
      <p:bldP spid="6202" grpId="0" animBg="1"/>
      <p:bldP spid="6203" grpId="0" animBg="1"/>
      <p:bldP spid="6196" grpId="0" animBg="1"/>
      <p:bldP spid="6208" grpId="0" animBg="1"/>
      <p:bldP spid="6209" grpId="0" animBg="1"/>
      <p:bldP spid="6210" grpId="0" animBg="1"/>
      <p:bldP spid="6211" grpId="0" animBg="1"/>
      <p:bldP spid="6212" grpId="0" animBg="1"/>
      <p:bldP spid="6213" grpId="0" animBg="1"/>
      <p:bldP spid="6215" grpId="0" animBg="1"/>
      <p:bldP spid="6216" grpId="0" animBg="1"/>
      <p:bldP spid="6217" grpId="0" animBg="1"/>
      <p:bldP spid="6218" grpId="0" animBg="1"/>
      <p:bldP spid="6219" grpId="0" animBg="1"/>
      <p:bldP spid="6220" grpId="0" animBg="1"/>
      <p:bldP spid="6221" grpId="0"/>
      <p:bldP spid="6223" grpId="0" animBg="1"/>
      <p:bldP spid="6224" grpId="0" animBg="1"/>
      <p:bldP spid="6192" grpId="0" animBg="1"/>
      <p:bldP spid="6200" grpId="0" animBg="1"/>
      <p:bldP spid="6193" grpId="0" animBg="1"/>
      <p:bldP spid="6225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7" name="Rectangle 29"/>
          <p:cNvSpPr>
            <a:spLocks noChangeArrowheads="1"/>
          </p:cNvSpPr>
          <p:nvPr/>
        </p:nvSpPr>
        <p:spPr bwMode="auto">
          <a:xfrm>
            <a:off x="0" y="4038600"/>
            <a:ext cx="9144000" cy="1828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r>
              <a:rPr lang="pl-PL" dirty="0"/>
              <a:t>A nice </a:t>
            </a:r>
            <a:r>
              <a:rPr lang="pl-PL" dirty="0" err="1"/>
              <a:t>propery</a:t>
            </a:r>
            <a:r>
              <a:rPr lang="pl-PL" dirty="0"/>
              <a:t> of </a:t>
            </a:r>
            <a:r>
              <a:rPr lang="pl-PL" dirty="0" err="1"/>
              <a:t>Feistel</a:t>
            </a:r>
            <a:r>
              <a:rPr lang="pl-PL" dirty="0"/>
              <a:t> </a:t>
            </a:r>
            <a:r>
              <a:rPr lang="pl-PL" dirty="0" err="1"/>
              <a:t>rounds</a:t>
            </a:r>
            <a:endParaRPr lang="en-US" dirty="0"/>
          </a:p>
        </p:txBody>
      </p:sp>
      <p:sp>
        <p:nvSpPr>
          <p:cNvPr id="7172" name="Line 4"/>
          <p:cNvSpPr>
            <a:spLocks noChangeShapeType="1"/>
          </p:cNvSpPr>
          <p:nvPr/>
        </p:nvSpPr>
        <p:spPr bwMode="auto">
          <a:xfrm flipH="1">
            <a:off x="5943600" y="29718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3" name="Rectangle 5"/>
              <p:cNvSpPr>
                <a:spLocks noChangeArrowheads="1"/>
              </p:cNvSpPr>
              <p:nvPr/>
            </p:nvSpPr>
            <p:spPr bwMode="auto">
              <a:xfrm>
                <a:off x="4724400" y="27432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73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4400" y="2743200"/>
                <a:ext cx="1219200" cy="381000"/>
              </a:xfrm>
              <a:prstGeom prst="rect">
                <a:avLst/>
              </a:prstGeom>
              <a:blipFill rotWithShape="0">
                <a:blip r:embed="rId5"/>
                <a:stretch>
                  <a:fillRect b="-1076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4" name="Line 6"/>
          <p:cNvSpPr>
            <a:spLocks noChangeShapeType="1"/>
          </p:cNvSpPr>
          <p:nvPr/>
        </p:nvSpPr>
        <p:spPr bwMode="auto">
          <a:xfrm flipH="1">
            <a:off x="4038600" y="29718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7175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33800" y="28194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6" name="Line 8"/>
          <p:cNvSpPr>
            <a:spLocks noChangeShapeType="1"/>
          </p:cNvSpPr>
          <p:nvPr/>
        </p:nvSpPr>
        <p:spPr bwMode="auto">
          <a:xfrm>
            <a:off x="3886200" y="25146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7177" name="Freeform 9"/>
          <p:cNvSpPr>
            <a:spLocks/>
          </p:cNvSpPr>
          <p:nvPr/>
        </p:nvSpPr>
        <p:spPr bwMode="auto">
          <a:xfrm>
            <a:off x="3886200" y="23622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8" name="Rectangle 10"/>
              <p:cNvSpPr>
                <a:spLocks noChangeArrowheads="1"/>
              </p:cNvSpPr>
              <p:nvPr/>
            </p:nvSpPr>
            <p:spPr bwMode="auto">
              <a:xfrm>
                <a:off x="5257800" y="2133600"/>
                <a:ext cx="2743200" cy="381000"/>
              </a:xfrm>
              <a:prstGeom prst="rect">
                <a:avLst/>
              </a:prstGeom>
              <a:solidFill>
                <a:srgbClr val="FEE8F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78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57800" y="2133600"/>
                <a:ext cx="2743200" cy="38100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9" name="Freeform 11"/>
          <p:cNvSpPr>
            <a:spLocks/>
          </p:cNvSpPr>
          <p:nvPr/>
        </p:nvSpPr>
        <p:spPr bwMode="auto">
          <a:xfrm flipH="1">
            <a:off x="3886200" y="23622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80" name="Rectangle 12"/>
              <p:cNvSpPr>
                <a:spLocks noChangeArrowheads="1"/>
              </p:cNvSpPr>
              <p:nvPr/>
            </p:nvSpPr>
            <p:spPr bwMode="auto">
              <a:xfrm>
                <a:off x="2514600" y="2133600"/>
                <a:ext cx="27432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80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4600" y="2133600"/>
                <a:ext cx="2743200" cy="38100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1" name="Rectangle 13"/>
              <p:cNvSpPr>
                <a:spLocks noChangeArrowheads="1"/>
              </p:cNvSpPr>
              <p:nvPr/>
            </p:nvSpPr>
            <p:spPr bwMode="auto">
              <a:xfrm>
                <a:off x="5257800" y="3810000"/>
                <a:ext cx="27432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:= </m:t>
                      </m:r>
                      <m:sSub>
                        <m:sSubPr>
                          <m:ctrlP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𝐱𝐨𝐫</m:t>
                      </m:r>
                      <m:r>
                        <a:rPr lang="pl-PL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l-PL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l-PL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81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57800" y="3810000"/>
                <a:ext cx="2743200" cy="381000"/>
              </a:xfrm>
              <a:prstGeom prst="rect">
                <a:avLst/>
              </a:prstGeom>
              <a:blipFill rotWithShape="0">
                <a:blip r:embed="rId9"/>
                <a:stretch>
                  <a:fillRect b="-1076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2" name="Rectangle 14"/>
              <p:cNvSpPr>
                <a:spLocks noChangeArrowheads="1"/>
              </p:cNvSpPr>
              <p:nvPr/>
            </p:nvSpPr>
            <p:spPr bwMode="auto">
              <a:xfrm>
                <a:off x="2514600" y="3810000"/>
                <a:ext cx="2743200" cy="381000"/>
              </a:xfrm>
              <a:prstGeom prst="rect">
                <a:avLst/>
              </a:prstGeom>
              <a:solidFill>
                <a:srgbClr val="FEE8F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pl-PL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l-PL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l-PL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pl-PL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:= </m:t>
                      </m:r>
                      <m:r>
                        <a:rPr lang="pl-PL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82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4600" y="3810000"/>
                <a:ext cx="2743200" cy="38100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83" name="Line 15"/>
          <p:cNvSpPr>
            <a:spLocks noChangeShapeType="1"/>
          </p:cNvSpPr>
          <p:nvPr/>
        </p:nvSpPr>
        <p:spPr bwMode="auto">
          <a:xfrm flipH="1">
            <a:off x="5943600" y="48006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84" name="Rectangle 16"/>
              <p:cNvSpPr>
                <a:spLocks noChangeArrowheads="1"/>
              </p:cNvSpPr>
              <p:nvPr/>
            </p:nvSpPr>
            <p:spPr bwMode="auto">
              <a:xfrm>
                <a:off x="4724400" y="45720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84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4400" y="4572000"/>
                <a:ext cx="1219200" cy="381000"/>
              </a:xfrm>
              <a:prstGeom prst="rect">
                <a:avLst/>
              </a:prstGeom>
              <a:blipFill rotWithShape="0">
                <a:blip r:embed="rId5"/>
                <a:stretch>
                  <a:fillRect b="-1076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85" name="Line 17"/>
          <p:cNvSpPr>
            <a:spLocks noChangeShapeType="1"/>
          </p:cNvSpPr>
          <p:nvPr/>
        </p:nvSpPr>
        <p:spPr bwMode="auto">
          <a:xfrm flipH="1">
            <a:off x="3886200" y="4800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7186" name="Picture 1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77000" y="4648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87" name="Line 19"/>
          <p:cNvSpPr>
            <a:spLocks noChangeShapeType="1"/>
          </p:cNvSpPr>
          <p:nvPr/>
        </p:nvSpPr>
        <p:spPr bwMode="auto">
          <a:xfrm>
            <a:off x="3886200" y="43434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7188" name="Freeform 20"/>
          <p:cNvSpPr>
            <a:spLocks/>
          </p:cNvSpPr>
          <p:nvPr/>
        </p:nvSpPr>
        <p:spPr bwMode="auto">
          <a:xfrm>
            <a:off x="3886200" y="41910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7190" name="Freeform 22"/>
          <p:cNvSpPr>
            <a:spLocks/>
          </p:cNvSpPr>
          <p:nvPr/>
        </p:nvSpPr>
        <p:spPr bwMode="auto">
          <a:xfrm flipH="1">
            <a:off x="3886200" y="41910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92" name="Rectangle 24"/>
              <p:cNvSpPr>
                <a:spLocks noChangeArrowheads="1"/>
              </p:cNvSpPr>
              <p:nvPr/>
            </p:nvSpPr>
            <p:spPr bwMode="auto">
              <a:xfrm>
                <a:off x="5257800" y="5638800"/>
                <a:ext cx="2743200" cy="381000"/>
              </a:xfrm>
              <a:prstGeom prst="rect">
                <a:avLst/>
              </a:prstGeom>
              <a:solidFill>
                <a:srgbClr val="FEE8F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92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57800" y="5638800"/>
                <a:ext cx="2743200" cy="38100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93" name="Rectangle 25"/>
              <p:cNvSpPr>
                <a:spLocks noChangeArrowheads="1"/>
              </p:cNvSpPr>
              <p:nvPr/>
            </p:nvSpPr>
            <p:spPr bwMode="auto">
              <a:xfrm>
                <a:off x="2514600" y="5638800"/>
                <a:ext cx="27432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pl-PL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𝐱𝐨𝐫</m:t>
                      </m:r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l-PL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l-PL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)) </m:t>
                      </m:r>
                      <m:r>
                        <a:rPr lang="pl-PL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𝐱𝐨𝐫</m:t>
                      </m:r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93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4600" y="5638800"/>
                <a:ext cx="2743200" cy="381000"/>
              </a:xfrm>
              <a:prstGeom prst="rect">
                <a:avLst/>
              </a:prstGeom>
              <a:blipFill rotWithShape="0">
                <a:blip r:embed="rId12"/>
                <a:stretch>
                  <a:fillRect l="-1991" r="-885" b="-1076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94" name="Text Box 26"/>
              <p:cNvSpPr txBox="1">
                <a:spLocks noChangeArrowheads="1"/>
              </p:cNvSpPr>
              <p:nvPr/>
            </p:nvSpPr>
            <p:spPr bwMode="auto">
              <a:xfrm>
                <a:off x="357157" y="1214422"/>
                <a:ext cx="8015877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l"/>
                <a:r>
                  <a:rPr lang="pl-PL" sz="2000" dirty="0"/>
                  <a:t>Even if </a:t>
                </a:r>
                <a14:m>
                  <m:oMath xmlns:m="http://schemas.openxmlformats.org/officeDocument/2006/math">
                    <m:r>
                      <a:rPr lang="pl-PL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pl-PL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l-PL" sz="2000" dirty="0"/>
                  <a:t>is </a:t>
                </a:r>
                <a:r>
                  <a:rPr lang="pl-PL" sz="2000" b="1" u="sng" dirty="0">
                    <a:solidFill>
                      <a:srgbClr val="0070C0"/>
                    </a:solidFill>
                  </a:rPr>
                  <a:t>not</a:t>
                </a:r>
                <a:r>
                  <a:rPr lang="pl-PL" sz="2000" dirty="0">
                    <a:solidFill>
                      <a:srgbClr val="0070C0"/>
                    </a:solidFill>
                  </a:rPr>
                  <a:t> </a:t>
                </a:r>
                <a:r>
                  <a:rPr lang="pl-PL" sz="2000" dirty="0"/>
                  <a:t>easily invertible, each round </a:t>
                </a:r>
                <a:r>
                  <a:rPr lang="pl-PL" sz="2000" b="1" dirty="0">
                    <a:solidFill>
                      <a:srgbClr val="0070C0"/>
                    </a:solidFill>
                  </a:rPr>
                  <a:t>can be easily inverted</a:t>
                </a:r>
                <a:r>
                  <a:rPr lang="pl-PL" sz="2000" dirty="0"/>
                  <a:t>!</a:t>
                </a:r>
                <a:endParaRPr lang="en-US" sz="2000" dirty="0"/>
              </a:p>
            </p:txBody>
          </p:sp>
        </mc:Choice>
        <mc:Fallback xmlns="">
          <p:sp>
            <p:nvSpPr>
              <p:cNvPr id="7194" name="Text 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7157" y="1214422"/>
                <a:ext cx="8015877" cy="400110"/>
              </a:xfrm>
              <a:prstGeom prst="rect">
                <a:avLst/>
              </a:prstGeom>
              <a:blipFill rotWithShape="0">
                <a:blip r:embed="rId13"/>
                <a:stretch>
                  <a:fillRect l="-837" t="-7576" b="-25758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95" name="Text Box 27"/>
          <p:cNvSpPr txBox="1">
            <a:spLocks noChangeArrowheads="1"/>
          </p:cNvSpPr>
          <p:nvPr/>
        </p:nvSpPr>
        <p:spPr bwMode="auto">
          <a:xfrm rot="5400000">
            <a:off x="3690916" y="6070084"/>
            <a:ext cx="3000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b="1">
                <a:solidFill>
                  <a:srgbClr val="C00000"/>
                </a:solidFill>
              </a:rPr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96" name="Text Box 28"/>
              <p:cNvSpPr txBox="1">
                <a:spLocks noChangeArrowheads="1"/>
              </p:cNvSpPr>
              <p:nvPr/>
            </p:nvSpPr>
            <p:spPr bwMode="auto">
              <a:xfrm>
                <a:off x="3657600" y="6324600"/>
                <a:ext cx="42351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96" name="Text 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57600" y="6324600"/>
                <a:ext cx="423514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99" name="Text Box 31"/>
          <p:cNvSpPr txBox="1">
            <a:spLocks noChangeArrowheads="1"/>
          </p:cNvSpPr>
          <p:nvPr/>
        </p:nvSpPr>
        <p:spPr bwMode="auto">
          <a:xfrm>
            <a:off x="377825" y="4267200"/>
            <a:ext cx="1253751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pl-PL" b="1" dirty="0"/>
              <a:t>inversion: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1415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97" grpId="0" animBg="1"/>
      <p:bldP spid="7172" grpId="0" animBg="1"/>
      <p:bldP spid="7173" grpId="0" animBg="1"/>
      <p:bldP spid="7174" grpId="0" animBg="1"/>
      <p:bldP spid="7176" grpId="0" animBg="1"/>
      <p:bldP spid="7177" grpId="0" animBg="1"/>
      <p:bldP spid="7178" grpId="0" animBg="1"/>
      <p:bldP spid="7179" grpId="0" animBg="1"/>
      <p:bldP spid="7180" grpId="0" animBg="1"/>
      <p:bldP spid="7181" grpId="0" animBg="1"/>
      <p:bldP spid="7182" grpId="0" animBg="1"/>
      <p:bldP spid="7183" grpId="0" animBg="1"/>
      <p:bldP spid="7184" grpId="0" animBg="1"/>
      <p:bldP spid="7185" grpId="0" animBg="1"/>
      <p:bldP spid="7187" grpId="0" animBg="1"/>
      <p:bldP spid="7188" grpId="0" animBg="1"/>
      <p:bldP spid="7190" grpId="0" animBg="1"/>
      <p:bldP spid="7192" grpId="0" animBg="1"/>
      <p:bldP spid="7193" grpId="0" animBg="1"/>
      <p:bldP spid="7195" grpId="0"/>
      <p:bldP spid="7196" grpId="0"/>
      <p:bldP spid="7199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722" name="Rectangle 2"/>
              <p:cNvSpPr>
                <a:spLocks noChangeArrowheads="1"/>
              </p:cNvSpPr>
              <p:nvPr/>
            </p:nvSpPr>
            <p:spPr bwMode="auto">
              <a:xfrm>
                <a:off x="1981200" y="34290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22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3429000"/>
                <a:ext cx="1219200" cy="381000"/>
              </a:xfrm>
              <a:prstGeom prst="rect">
                <a:avLst/>
              </a:prstGeom>
              <a:blipFill rotWithShape="0">
                <a:blip r:embed="rId9"/>
                <a:stretch>
                  <a:fillRect b="-10938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23" name="Line 3"/>
          <p:cNvSpPr>
            <a:spLocks noChangeShapeType="1"/>
          </p:cNvSpPr>
          <p:nvPr/>
        </p:nvSpPr>
        <p:spPr bwMode="auto">
          <a:xfrm flipH="1">
            <a:off x="3200400" y="19812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4" name="Rectangle 4"/>
              <p:cNvSpPr>
                <a:spLocks noChangeArrowheads="1"/>
              </p:cNvSpPr>
              <p:nvPr/>
            </p:nvSpPr>
            <p:spPr bwMode="auto">
              <a:xfrm>
                <a:off x="1981200" y="17526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24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1752600"/>
                <a:ext cx="1219200" cy="381000"/>
              </a:xfrm>
              <a:prstGeom prst="rect">
                <a:avLst/>
              </a:prstGeom>
              <a:blipFill rotWithShape="0">
                <a:blip r:embed="rId10"/>
                <a:stretch>
                  <a:fillRect b="-10938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25" name="Line 5"/>
          <p:cNvSpPr>
            <a:spLocks noChangeShapeType="1"/>
          </p:cNvSpPr>
          <p:nvPr/>
        </p:nvSpPr>
        <p:spPr bwMode="auto">
          <a:xfrm flipH="1">
            <a:off x="1295400" y="19812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30726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90600" y="18288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727" name="Line 7"/>
          <p:cNvSpPr>
            <a:spLocks noChangeShapeType="1"/>
          </p:cNvSpPr>
          <p:nvPr/>
        </p:nvSpPr>
        <p:spPr bwMode="auto">
          <a:xfrm>
            <a:off x="1143000" y="1524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0728" name="Freeform 8"/>
          <p:cNvSpPr>
            <a:spLocks/>
          </p:cNvSpPr>
          <p:nvPr/>
        </p:nvSpPr>
        <p:spPr bwMode="auto">
          <a:xfrm>
            <a:off x="1143000" y="13716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9" name="Rectangle 9"/>
              <p:cNvSpPr>
                <a:spLocks noChangeArrowheads="1"/>
              </p:cNvSpPr>
              <p:nvPr/>
            </p:nvSpPr>
            <p:spPr bwMode="auto">
              <a:xfrm>
                <a:off x="2514600" y="1143000"/>
                <a:ext cx="16002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29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4600" y="1143000"/>
                <a:ext cx="1600200" cy="38100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30" name="Freeform 10"/>
          <p:cNvSpPr>
            <a:spLocks/>
          </p:cNvSpPr>
          <p:nvPr/>
        </p:nvSpPr>
        <p:spPr bwMode="auto">
          <a:xfrm flipH="1">
            <a:off x="1143000" y="13716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31" name="Rectangle 11"/>
              <p:cNvSpPr>
                <a:spLocks noChangeArrowheads="1"/>
              </p:cNvSpPr>
              <p:nvPr/>
            </p:nvSpPr>
            <p:spPr bwMode="auto">
              <a:xfrm>
                <a:off x="914400" y="1143000"/>
                <a:ext cx="16002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31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1143000"/>
                <a:ext cx="1600200" cy="38100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32" name="Line 12"/>
          <p:cNvSpPr>
            <a:spLocks noChangeShapeType="1"/>
          </p:cNvSpPr>
          <p:nvPr/>
        </p:nvSpPr>
        <p:spPr bwMode="auto">
          <a:xfrm flipH="1">
            <a:off x="3200400" y="36576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0733" name="Line 13"/>
          <p:cNvSpPr>
            <a:spLocks noChangeShapeType="1"/>
          </p:cNvSpPr>
          <p:nvPr/>
        </p:nvSpPr>
        <p:spPr bwMode="auto">
          <a:xfrm flipH="1">
            <a:off x="1295400" y="36576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30734" name="Picture 1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90600" y="3505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735" name="Line 15"/>
          <p:cNvSpPr>
            <a:spLocks noChangeShapeType="1"/>
          </p:cNvSpPr>
          <p:nvPr/>
        </p:nvSpPr>
        <p:spPr bwMode="auto">
          <a:xfrm>
            <a:off x="1143000" y="32004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0736" name="Freeform 16"/>
          <p:cNvSpPr>
            <a:spLocks/>
          </p:cNvSpPr>
          <p:nvPr/>
        </p:nvSpPr>
        <p:spPr bwMode="auto">
          <a:xfrm>
            <a:off x="1143000" y="30480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37" name="Rectangle 17"/>
              <p:cNvSpPr>
                <a:spLocks noChangeArrowheads="1"/>
              </p:cNvSpPr>
              <p:nvPr/>
            </p:nvSpPr>
            <p:spPr bwMode="auto">
              <a:xfrm>
                <a:off x="2514600" y="2819400"/>
                <a:ext cx="1600200" cy="381000"/>
              </a:xfrm>
              <a:prstGeom prst="rect">
                <a:avLst/>
              </a:prstGeom>
              <a:solidFill>
                <a:srgbClr val="F6FFB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37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4600" y="2819400"/>
                <a:ext cx="1600200" cy="38100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38" name="Freeform 18"/>
          <p:cNvSpPr>
            <a:spLocks/>
          </p:cNvSpPr>
          <p:nvPr/>
        </p:nvSpPr>
        <p:spPr bwMode="auto">
          <a:xfrm flipH="1">
            <a:off x="1143000" y="30480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39" name="Rectangle 19"/>
              <p:cNvSpPr>
                <a:spLocks noChangeArrowheads="1"/>
              </p:cNvSpPr>
              <p:nvPr/>
            </p:nvSpPr>
            <p:spPr bwMode="auto">
              <a:xfrm>
                <a:off x="914400" y="2819400"/>
                <a:ext cx="1600200" cy="381000"/>
              </a:xfrm>
              <a:prstGeom prst="rect">
                <a:avLst/>
              </a:prstGeom>
              <a:solidFill>
                <a:srgbClr val="F6FFB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39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2819400"/>
                <a:ext cx="1600200" cy="38100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40" name="Line 20"/>
          <p:cNvSpPr>
            <a:spLocks noChangeShapeType="1"/>
          </p:cNvSpPr>
          <p:nvPr/>
        </p:nvSpPr>
        <p:spPr bwMode="auto">
          <a:xfrm flipH="1">
            <a:off x="3200400" y="54102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41" name="Rectangle 21"/>
              <p:cNvSpPr>
                <a:spLocks noChangeArrowheads="1"/>
              </p:cNvSpPr>
              <p:nvPr/>
            </p:nvSpPr>
            <p:spPr bwMode="auto">
              <a:xfrm>
                <a:off x="1981200" y="51816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41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5181600"/>
                <a:ext cx="1219200" cy="381000"/>
              </a:xfrm>
              <a:prstGeom prst="rect">
                <a:avLst/>
              </a:prstGeom>
              <a:blipFill rotWithShape="0">
                <a:blip r:embed="rId16"/>
                <a:stretch>
                  <a:fillRect b="-1076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42" name="Line 22"/>
          <p:cNvSpPr>
            <a:spLocks noChangeShapeType="1"/>
          </p:cNvSpPr>
          <p:nvPr/>
        </p:nvSpPr>
        <p:spPr bwMode="auto">
          <a:xfrm flipH="1">
            <a:off x="1295400" y="54102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30743" name="Picture 23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90600" y="52578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744" name="Line 24"/>
          <p:cNvSpPr>
            <a:spLocks noChangeShapeType="1"/>
          </p:cNvSpPr>
          <p:nvPr/>
        </p:nvSpPr>
        <p:spPr bwMode="auto">
          <a:xfrm>
            <a:off x="1143000" y="4953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0745" name="Freeform 25"/>
          <p:cNvSpPr>
            <a:spLocks/>
          </p:cNvSpPr>
          <p:nvPr/>
        </p:nvSpPr>
        <p:spPr bwMode="auto">
          <a:xfrm>
            <a:off x="1143000" y="48006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0746" name="Freeform 26"/>
          <p:cNvSpPr>
            <a:spLocks/>
          </p:cNvSpPr>
          <p:nvPr/>
        </p:nvSpPr>
        <p:spPr bwMode="auto">
          <a:xfrm flipH="1">
            <a:off x="1143000" y="48006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47" name="Rectangle 27"/>
              <p:cNvSpPr>
                <a:spLocks noChangeArrowheads="1"/>
              </p:cNvSpPr>
              <p:nvPr/>
            </p:nvSpPr>
            <p:spPr bwMode="auto">
              <a:xfrm>
                <a:off x="2514600" y="6172200"/>
                <a:ext cx="1600200" cy="381000"/>
              </a:xfrm>
              <a:prstGeom prst="rect">
                <a:avLst/>
              </a:prstGeom>
              <a:solidFill>
                <a:srgbClr val="A2B8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47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4600" y="6172200"/>
                <a:ext cx="1600200" cy="38100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48" name="Rectangle 28"/>
              <p:cNvSpPr>
                <a:spLocks noChangeArrowheads="1"/>
              </p:cNvSpPr>
              <p:nvPr/>
            </p:nvSpPr>
            <p:spPr bwMode="auto">
              <a:xfrm>
                <a:off x="914400" y="6172200"/>
                <a:ext cx="1600200" cy="381000"/>
              </a:xfrm>
              <a:prstGeom prst="rect">
                <a:avLst/>
              </a:prstGeom>
              <a:solidFill>
                <a:srgbClr val="A2B8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48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6172200"/>
                <a:ext cx="1600200" cy="38100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49" name="Rectangle 29"/>
              <p:cNvSpPr>
                <a:spLocks noChangeArrowheads="1"/>
              </p:cNvSpPr>
              <p:nvPr/>
            </p:nvSpPr>
            <p:spPr bwMode="auto">
              <a:xfrm>
                <a:off x="2514600" y="4495800"/>
                <a:ext cx="1600200" cy="381000"/>
              </a:xfrm>
              <a:prstGeom prst="rect">
                <a:avLst/>
              </a:prstGeom>
              <a:solidFill>
                <a:srgbClr val="EBFF5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49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4600" y="4495800"/>
                <a:ext cx="1600200" cy="38100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50" name="Rectangle 30"/>
              <p:cNvSpPr>
                <a:spLocks noChangeArrowheads="1"/>
              </p:cNvSpPr>
              <p:nvPr/>
            </p:nvSpPr>
            <p:spPr bwMode="auto">
              <a:xfrm>
                <a:off x="914400" y="4495800"/>
                <a:ext cx="1600200" cy="381000"/>
              </a:xfrm>
              <a:prstGeom prst="rect">
                <a:avLst/>
              </a:prstGeom>
              <a:solidFill>
                <a:srgbClr val="EBFF5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50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4495800"/>
                <a:ext cx="1600200" cy="38100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51" name="Line 31"/>
          <p:cNvSpPr>
            <a:spLocks noChangeShapeType="1"/>
          </p:cNvSpPr>
          <p:nvPr/>
        </p:nvSpPr>
        <p:spPr bwMode="auto">
          <a:xfrm flipH="1">
            <a:off x="7543800" y="19812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52" name="Rectangle 32"/>
              <p:cNvSpPr>
                <a:spLocks noChangeArrowheads="1"/>
              </p:cNvSpPr>
              <p:nvPr/>
            </p:nvSpPr>
            <p:spPr bwMode="auto">
              <a:xfrm>
                <a:off x="6324600" y="17526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52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4600" y="1752600"/>
                <a:ext cx="1219200" cy="381000"/>
              </a:xfrm>
              <a:prstGeom prst="rect">
                <a:avLst/>
              </a:prstGeom>
              <a:blipFill rotWithShape="0">
                <a:blip r:embed="rId21"/>
                <a:stretch>
                  <a:fillRect b="-1250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53" name="Line 33"/>
          <p:cNvSpPr>
            <a:spLocks noChangeShapeType="1"/>
          </p:cNvSpPr>
          <p:nvPr/>
        </p:nvSpPr>
        <p:spPr bwMode="auto">
          <a:xfrm flipH="1">
            <a:off x="5486400" y="19812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30754" name="Picture 34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77200" y="18288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755" name="Line 35"/>
          <p:cNvSpPr>
            <a:spLocks noChangeShapeType="1"/>
          </p:cNvSpPr>
          <p:nvPr/>
        </p:nvSpPr>
        <p:spPr bwMode="auto">
          <a:xfrm>
            <a:off x="5486400" y="1524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0756" name="Freeform 36"/>
          <p:cNvSpPr>
            <a:spLocks/>
          </p:cNvSpPr>
          <p:nvPr/>
        </p:nvSpPr>
        <p:spPr bwMode="auto">
          <a:xfrm>
            <a:off x="5486400" y="13716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0757" name="Freeform 37"/>
          <p:cNvSpPr>
            <a:spLocks/>
          </p:cNvSpPr>
          <p:nvPr/>
        </p:nvSpPr>
        <p:spPr bwMode="auto">
          <a:xfrm flipH="1">
            <a:off x="5486400" y="13716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58" name="Rectangle 38"/>
              <p:cNvSpPr>
                <a:spLocks noChangeArrowheads="1"/>
              </p:cNvSpPr>
              <p:nvPr/>
            </p:nvSpPr>
            <p:spPr bwMode="auto">
              <a:xfrm>
                <a:off x="6858000" y="1143000"/>
                <a:ext cx="1676400" cy="381000"/>
              </a:xfrm>
              <a:prstGeom prst="rect">
                <a:avLst/>
              </a:prstGeom>
              <a:solidFill>
                <a:srgbClr val="A2B8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58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0" y="1143000"/>
                <a:ext cx="1676400" cy="38100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59" name="Rectangle 39"/>
              <p:cNvSpPr>
                <a:spLocks noChangeArrowheads="1"/>
              </p:cNvSpPr>
              <p:nvPr/>
            </p:nvSpPr>
            <p:spPr bwMode="auto">
              <a:xfrm>
                <a:off x="5257800" y="1143000"/>
                <a:ext cx="1600200" cy="381000"/>
              </a:xfrm>
              <a:prstGeom prst="rect">
                <a:avLst/>
              </a:prstGeom>
              <a:solidFill>
                <a:srgbClr val="A2B8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59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57800" y="1143000"/>
                <a:ext cx="1600200" cy="38100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60" name="Line 40"/>
          <p:cNvSpPr>
            <a:spLocks noChangeShapeType="1"/>
          </p:cNvSpPr>
          <p:nvPr/>
        </p:nvSpPr>
        <p:spPr bwMode="auto">
          <a:xfrm flipH="1">
            <a:off x="7543800" y="36576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61" name="Rectangle 41"/>
              <p:cNvSpPr>
                <a:spLocks noChangeArrowheads="1"/>
              </p:cNvSpPr>
              <p:nvPr/>
            </p:nvSpPr>
            <p:spPr bwMode="auto">
              <a:xfrm>
                <a:off x="6324600" y="34290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61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4600" y="3429000"/>
                <a:ext cx="1219200" cy="381000"/>
              </a:xfrm>
              <a:prstGeom prst="rect">
                <a:avLst/>
              </a:prstGeom>
              <a:blipFill rotWithShape="0">
                <a:blip r:embed="rId24"/>
                <a:stretch>
                  <a:fillRect b="-1250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62" name="Line 42"/>
          <p:cNvSpPr>
            <a:spLocks noChangeShapeType="1"/>
          </p:cNvSpPr>
          <p:nvPr/>
        </p:nvSpPr>
        <p:spPr bwMode="auto">
          <a:xfrm flipH="1">
            <a:off x="5486400" y="3657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30763" name="Picture 43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77200" y="3505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764" name="Line 44"/>
          <p:cNvSpPr>
            <a:spLocks noChangeShapeType="1"/>
          </p:cNvSpPr>
          <p:nvPr/>
        </p:nvSpPr>
        <p:spPr bwMode="auto">
          <a:xfrm>
            <a:off x="5486400" y="32004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0765" name="Freeform 45"/>
          <p:cNvSpPr>
            <a:spLocks/>
          </p:cNvSpPr>
          <p:nvPr/>
        </p:nvSpPr>
        <p:spPr bwMode="auto">
          <a:xfrm>
            <a:off x="5486400" y="30480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0766" name="Freeform 46"/>
          <p:cNvSpPr>
            <a:spLocks/>
          </p:cNvSpPr>
          <p:nvPr/>
        </p:nvSpPr>
        <p:spPr bwMode="auto">
          <a:xfrm flipH="1">
            <a:off x="5486400" y="30480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0767" name="Line 47"/>
          <p:cNvSpPr>
            <a:spLocks noChangeShapeType="1"/>
          </p:cNvSpPr>
          <p:nvPr/>
        </p:nvSpPr>
        <p:spPr bwMode="auto">
          <a:xfrm flipH="1">
            <a:off x="7543800" y="53340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68" name="Rectangle 48"/>
              <p:cNvSpPr>
                <a:spLocks noChangeArrowheads="1"/>
              </p:cNvSpPr>
              <p:nvPr/>
            </p:nvSpPr>
            <p:spPr bwMode="auto">
              <a:xfrm>
                <a:off x="6324600" y="51054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68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4600" y="5105400"/>
                <a:ext cx="1219200" cy="381000"/>
              </a:xfrm>
              <a:prstGeom prst="rect">
                <a:avLst/>
              </a:prstGeom>
              <a:blipFill rotWithShape="0">
                <a:blip r:embed="rId25"/>
                <a:stretch>
                  <a:fillRect b="-1250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69" name="Line 49"/>
          <p:cNvSpPr>
            <a:spLocks noChangeShapeType="1"/>
          </p:cNvSpPr>
          <p:nvPr/>
        </p:nvSpPr>
        <p:spPr bwMode="auto">
          <a:xfrm flipH="1">
            <a:off x="5486400" y="53340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30770" name="Picture 50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77200" y="5181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771" name="Line 51"/>
          <p:cNvSpPr>
            <a:spLocks noChangeShapeType="1"/>
          </p:cNvSpPr>
          <p:nvPr/>
        </p:nvSpPr>
        <p:spPr bwMode="auto">
          <a:xfrm>
            <a:off x="5486400" y="4876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0772" name="Freeform 52"/>
          <p:cNvSpPr>
            <a:spLocks/>
          </p:cNvSpPr>
          <p:nvPr/>
        </p:nvSpPr>
        <p:spPr bwMode="auto">
          <a:xfrm>
            <a:off x="5486400" y="47244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0773" name="Freeform 53"/>
          <p:cNvSpPr>
            <a:spLocks/>
          </p:cNvSpPr>
          <p:nvPr/>
        </p:nvSpPr>
        <p:spPr bwMode="auto">
          <a:xfrm flipH="1">
            <a:off x="5486400" y="47244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74" name="Rectangle 54"/>
              <p:cNvSpPr>
                <a:spLocks noChangeArrowheads="1"/>
              </p:cNvSpPr>
              <p:nvPr/>
            </p:nvSpPr>
            <p:spPr bwMode="auto">
              <a:xfrm>
                <a:off x="6858000" y="6172200"/>
                <a:ext cx="17526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74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0" y="6172200"/>
                <a:ext cx="1752600" cy="381000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75" name="Rectangle 55"/>
              <p:cNvSpPr>
                <a:spLocks noChangeArrowheads="1"/>
              </p:cNvSpPr>
              <p:nvPr/>
            </p:nvSpPr>
            <p:spPr bwMode="auto">
              <a:xfrm>
                <a:off x="5181600" y="6172200"/>
                <a:ext cx="16764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75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81600" y="6172200"/>
                <a:ext cx="1676400" cy="381000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77" name="Rectangle 57"/>
              <p:cNvSpPr>
                <a:spLocks noChangeArrowheads="1"/>
              </p:cNvSpPr>
              <p:nvPr/>
            </p:nvSpPr>
            <p:spPr bwMode="auto">
              <a:xfrm>
                <a:off x="6858000" y="2819400"/>
                <a:ext cx="1752600" cy="381000"/>
              </a:xfrm>
              <a:prstGeom prst="rect">
                <a:avLst/>
              </a:prstGeom>
              <a:solidFill>
                <a:srgbClr val="EBFF5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77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0" y="2819400"/>
                <a:ext cx="1752600" cy="381000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78" name="Rectangle 58"/>
              <p:cNvSpPr>
                <a:spLocks noChangeArrowheads="1"/>
              </p:cNvSpPr>
              <p:nvPr/>
            </p:nvSpPr>
            <p:spPr bwMode="auto">
              <a:xfrm>
                <a:off x="5181600" y="2819400"/>
                <a:ext cx="1676400" cy="381000"/>
              </a:xfrm>
              <a:prstGeom prst="rect">
                <a:avLst/>
              </a:prstGeom>
              <a:solidFill>
                <a:srgbClr val="EBFF5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78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81600" y="2819400"/>
                <a:ext cx="1676400" cy="381000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79" name="Rectangle 59"/>
              <p:cNvSpPr>
                <a:spLocks noChangeArrowheads="1"/>
              </p:cNvSpPr>
              <p:nvPr/>
            </p:nvSpPr>
            <p:spPr bwMode="auto">
              <a:xfrm>
                <a:off x="6858000" y="4495800"/>
                <a:ext cx="1752600" cy="381000"/>
              </a:xfrm>
              <a:prstGeom prst="rect">
                <a:avLst/>
              </a:prstGeom>
              <a:solidFill>
                <a:srgbClr val="F6FFB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79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0" y="4495800"/>
                <a:ext cx="1752600" cy="381000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80" name="Rectangle 60"/>
              <p:cNvSpPr>
                <a:spLocks noChangeArrowheads="1"/>
              </p:cNvSpPr>
              <p:nvPr/>
            </p:nvSpPr>
            <p:spPr bwMode="auto">
              <a:xfrm>
                <a:off x="5181600" y="4495800"/>
                <a:ext cx="1676400" cy="381000"/>
              </a:xfrm>
              <a:prstGeom prst="rect">
                <a:avLst/>
              </a:prstGeom>
              <a:solidFill>
                <a:srgbClr val="F6FFB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80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81600" y="4495800"/>
                <a:ext cx="1676400" cy="381000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81" name="Text Box 61"/>
          <p:cNvSpPr txBox="1">
            <a:spLocks noChangeArrowheads="1"/>
          </p:cNvSpPr>
          <p:nvPr/>
        </p:nvSpPr>
        <p:spPr bwMode="auto">
          <a:xfrm>
            <a:off x="304800" y="228600"/>
            <a:ext cx="4756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pl-PL" b="1"/>
              <a:t>Hence</a:t>
            </a:r>
            <a:r>
              <a:rPr lang="pl-PL"/>
              <a:t>: the Feistel network can be </a:t>
            </a:r>
            <a:r>
              <a:rPr lang="en-US"/>
              <a:t>“</a:t>
            </a:r>
            <a:r>
              <a:rPr lang="pl-PL"/>
              <a:t>inverted</a:t>
            </a:r>
            <a:r>
              <a:rPr lang="en-US"/>
              <a:t>”</a:t>
            </a:r>
            <a:r>
              <a:rPr lang="pl-PL"/>
              <a:t>!</a:t>
            </a:r>
          </a:p>
          <a:p>
            <a:pPr algn="l"/>
            <a:r>
              <a:rPr lang="pl-PL" b="1"/>
              <a:t>Example</a:t>
            </a:r>
            <a:r>
              <a:rPr lang="pl-PL"/>
              <a:t>: 3 round Feistel network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3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1" grpId="0" animBg="1"/>
      <p:bldP spid="30752" grpId="0" animBg="1"/>
      <p:bldP spid="30753" grpId="0" animBg="1"/>
      <p:bldP spid="30755" grpId="0" animBg="1"/>
      <p:bldP spid="30756" grpId="0" animBg="1"/>
      <p:bldP spid="30757" grpId="0" animBg="1"/>
      <p:bldP spid="30758" grpId="0" animBg="1"/>
      <p:bldP spid="30759" grpId="0" animBg="1"/>
      <p:bldP spid="30760" grpId="0" animBg="1"/>
      <p:bldP spid="30761" grpId="0" animBg="1"/>
      <p:bldP spid="30762" grpId="0" animBg="1"/>
      <p:bldP spid="30764" grpId="0" animBg="1"/>
      <p:bldP spid="30765" grpId="0" animBg="1"/>
      <p:bldP spid="30766" grpId="0" animBg="1"/>
      <p:bldP spid="30767" grpId="0" animBg="1"/>
      <p:bldP spid="30768" grpId="0" animBg="1"/>
      <p:bldP spid="30769" grpId="0" animBg="1"/>
      <p:bldP spid="30771" grpId="0" animBg="1"/>
      <p:bldP spid="30772" grpId="0" animBg="1"/>
      <p:bldP spid="30773" grpId="0" animBg="1"/>
      <p:bldP spid="30774" grpId="0" animBg="1"/>
      <p:bldP spid="30775" grpId="0" animBg="1"/>
      <p:bldP spid="30777" grpId="0" animBg="1"/>
      <p:bldP spid="30778" grpId="0" animBg="1"/>
      <p:bldP spid="30779" grpId="0" animBg="1"/>
      <p:bldP spid="30780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9" name="Line 67"/>
          <p:cNvSpPr>
            <a:spLocks noChangeShapeType="1"/>
          </p:cNvSpPr>
          <p:nvPr/>
        </p:nvSpPr>
        <p:spPr bwMode="auto">
          <a:xfrm flipH="1">
            <a:off x="7543800" y="19812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60" name="Rectangle 68"/>
              <p:cNvSpPr>
                <a:spLocks noChangeArrowheads="1"/>
              </p:cNvSpPr>
              <p:nvPr/>
            </p:nvSpPr>
            <p:spPr bwMode="auto">
              <a:xfrm>
                <a:off x="6324600" y="17526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60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4600" y="1752600"/>
                <a:ext cx="1219200" cy="381000"/>
              </a:xfrm>
              <a:prstGeom prst="rect">
                <a:avLst/>
              </a:prstGeom>
              <a:blipFill rotWithShape="0">
                <a:blip r:embed="rId9"/>
                <a:stretch>
                  <a:fillRect b="-10938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61" name="Line 69"/>
          <p:cNvSpPr>
            <a:spLocks noChangeShapeType="1"/>
          </p:cNvSpPr>
          <p:nvPr/>
        </p:nvSpPr>
        <p:spPr bwMode="auto">
          <a:xfrm flipH="1">
            <a:off x="5638800" y="19812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8262" name="Picture 7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34000" y="18288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263" name="Line 71"/>
          <p:cNvSpPr>
            <a:spLocks noChangeShapeType="1"/>
          </p:cNvSpPr>
          <p:nvPr/>
        </p:nvSpPr>
        <p:spPr bwMode="auto">
          <a:xfrm>
            <a:off x="5486400" y="1524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264" name="Freeform 72"/>
          <p:cNvSpPr>
            <a:spLocks/>
          </p:cNvSpPr>
          <p:nvPr/>
        </p:nvSpPr>
        <p:spPr bwMode="auto">
          <a:xfrm>
            <a:off x="5486400" y="13716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265" name="Freeform 73"/>
          <p:cNvSpPr>
            <a:spLocks/>
          </p:cNvSpPr>
          <p:nvPr/>
        </p:nvSpPr>
        <p:spPr bwMode="auto">
          <a:xfrm flipH="1">
            <a:off x="5486400" y="13716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6" name="Rectangle 4"/>
              <p:cNvSpPr>
                <a:spLocks noChangeArrowheads="1"/>
              </p:cNvSpPr>
              <p:nvPr/>
            </p:nvSpPr>
            <p:spPr bwMode="auto">
              <a:xfrm>
                <a:off x="1981200" y="34290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196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3429000"/>
                <a:ext cx="1219200" cy="381000"/>
              </a:xfrm>
              <a:prstGeom prst="rect">
                <a:avLst/>
              </a:prstGeom>
              <a:blipFill rotWithShape="0">
                <a:blip r:embed="rId11"/>
                <a:stretch>
                  <a:fillRect b="-10938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97" name="Line 5"/>
          <p:cNvSpPr>
            <a:spLocks noChangeShapeType="1"/>
          </p:cNvSpPr>
          <p:nvPr/>
        </p:nvSpPr>
        <p:spPr bwMode="auto">
          <a:xfrm flipH="1">
            <a:off x="3200400" y="19812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8" name="Rectangle 6"/>
              <p:cNvSpPr>
                <a:spLocks noChangeArrowheads="1"/>
              </p:cNvSpPr>
              <p:nvPr/>
            </p:nvSpPr>
            <p:spPr bwMode="auto">
              <a:xfrm>
                <a:off x="1981200" y="17526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l-PL" b="1" i="1" baseline="-25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198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1752600"/>
                <a:ext cx="1219200" cy="381000"/>
              </a:xfrm>
              <a:prstGeom prst="rect">
                <a:avLst/>
              </a:prstGeom>
              <a:blipFill rotWithShape="0">
                <a:blip r:embed="rId12"/>
                <a:stretch>
                  <a:fillRect b="-10938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99" name="Line 7"/>
          <p:cNvSpPr>
            <a:spLocks noChangeShapeType="1"/>
          </p:cNvSpPr>
          <p:nvPr/>
        </p:nvSpPr>
        <p:spPr bwMode="auto">
          <a:xfrm flipH="1">
            <a:off x="1295400" y="19812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8200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90600" y="18288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201" name="Line 9"/>
          <p:cNvSpPr>
            <a:spLocks noChangeShapeType="1"/>
          </p:cNvSpPr>
          <p:nvPr/>
        </p:nvSpPr>
        <p:spPr bwMode="auto">
          <a:xfrm>
            <a:off x="1143000" y="1524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202" name="Freeform 10"/>
          <p:cNvSpPr>
            <a:spLocks/>
          </p:cNvSpPr>
          <p:nvPr/>
        </p:nvSpPr>
        <p:spPr bwMode="auto">
          <a:xfrm>
            <a:off x="1143000" y="13716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03" name="Rectangle 11"/>
              <p:cNvSpPr>
                <a:spLocks noChangeArrowheads="1"/>
              </p:cNvSpPr>
              <p:nvPr/>
            </p:nvSpPr>
            <p:spPr bwMode="auto">
              <a:xfrm>
                <a:off x="2514600" y="1143000"/>
                <a:ext cx="16002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03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4600" y="1143000"/>
                <a:ext cx="1600200" cy="38100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04" name="Freeform 12"/>
          <p:cNvSpPr>
            <a:spLocks/>
          </p:cNvSpPr>
          <p:nvPr/>
        </p:nvSpPr>
        <p:spPr bwMode="auto">
          <a:xfrm flipH="1">
            <a:off x="1143000" y="13716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05" name="Rectangle 13"/>
              <p:cNvSpPr>
                <a:spLocks noChangeArrowheads="1"/>
              </p:cNvSpPr>
              <p:nvPr/>
            </p:nvSpPr>
            <p:spPr bwMode="auto">
              <a:xfrm>
                <a:off x="914400" y="1143000"/>
                <a:ext cx="16002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05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1143000"/>
                <a:ext cx="1600200" cy="38100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06" name="Line 14"/>
          <p:cNvSpPr>
            <a:spLocks noChangeShapeType="1"/>
          </p:cNvSpPr>
          <p:nvPr/>
        </p:nvSpPr>
        <p:spPr bwMode="auto">
          <a:xfrm flipH="1">
            <a:off x="3200400" y="36576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207" name="Line 15"/>
          <p:cNvSpPr>
            <a:spLocks noChangeShapeType="1"/>
          </p:cNvSpPr>
          <p:nvPr/>
        </p:nvSpPr>
        <p:spPr bwMode="auto">
          <a:xfrm flipH="1">
            <a:off x="1295400" y="36576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8208" name="Picture 1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90600" y="3505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209" name="Line 17"/>
          <p:cNvSpPr>
            <a:spLocks noChangeShapeType="1"/>
          </p:cNvSpPr>
          <p:nvPr/>
        </p:nvSpPr>
        <p:spPr bwMode="auto">
          <a:xfrm>
            <a:off x="1143000" y="32004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210" name="Freeform 18"/>
          <p:cNvSpPr>
            <a:spLocks/>
          </p:cNvSpPr>
          <p:nvPr/>
        </p:nvSpPr>
        <p:spPr bwMode="auto">
          <a:xfrm>
            <a:off x="1143000" y="30480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11" name="Rectangle 19"/>
              <p:cNvSpPr>
                <a:spLocks noChangeArrowheads="1"/>
              </p:cNvSpPr>
              <p:nvPr/>
            </p:nvSpPr>
            <p:spPr bwMode="auto">
              <a:xfrm>
                <a:off x="2514600" y="2819400"/>
                <a:ext cx="1600200" cy="381000"/>
              </a:xfrm>
              <a:prstGeom prst="rect">
                <a:avLst/>
              </a:prstGeom>
              <a:solidFill>
                <a:srgbClr val="F6FFB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11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4600" y="2819400"/>
                <a:ext cx="1600200" cy="38100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12" name="Freeform 20"/>
          <p:cNvSpPr>
            <a:spLocks/>
          </p:cNvSpPr>
          <p:nvPr/>
        </p:nvSpPr>
        <p:spPr bwMode="auto">
          <a:xfrm flipH="1">
            <a:off x="1143000" y="30480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13" name="Rectangle 21"/>
              <p:cNvSpPr>
                <a:spLocks noChangeArrowheads="1"/>
              </p:cNvSpPr>
              <p:nvPr/>
            </p:nvSpPr>
            <p:spPr bwMode="auto">
              <a:xfrm>
                <a:off x="914400" y="2819400"/>
                <a:ext cx="1600200" cy="381000"/>
              </a:xfrm>
              <a:prstGeom prst="rect">
                <a:avLst/>
              </a:prstGeom>
              <a:solidFill>
                <a:srgbClr val="F6FFB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13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2819400"/>
                <a:ext cx="1600200" cy="38100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14" name="Line 22"/>
          <p:cNvSpPr>
            <a:spLocks noChangeShapeType="1"/>
          </p:cNvSpPr>
          <p:nvPr/>
        </p:nvSpPr>
        <p:spPr bwMode="auto">
          <a:xfrm flipH="1">
            <a:off x="3200400" y="54102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15" name="Rectangle 23"/>
              <p:cNvSpPr>
                <a:spLocks noChangeArrowheads="1"/>
              </p:cNvSpPr>
              <p:nvPr/>
            </p:nvSpPr>
            <p:spPr bwMode="auto">
              <a:xfrm>
                <a:off x="1981200" y="51816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15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5181600"/>
                <a:ext cx="1219200" cy="381000"/>
              </a:xfrm>
              <a:prstGeom prst="rect">
                <a:avLst/>
              </a:prstGeom>
              <a:blipFill rotWithShape="0">
                <a:blip r:embed="rId17"/>
                <a:stretch>
                  <a:fillRect b="-1076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16" name="Line 24"/>
          <p:cNvSpPr>
            <a:spLocks noChangeShapeType="1"/>
          </p:cNvSpPr>
          <p:nvPr/>
        </p:nvSpPr>
        <p:spPr bwMode="auto">
          <a:xfrm flipH="1">
            <a:off x="1295400" y="54102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8217" name="Picture 25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90600" y="52578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218" name="Line 26"/>
          <p:cNvSpPr>
            <a:spLocks noChangeShapeType="1"/>
          </p:cNvSpPr>
          <p:nvPr/>
        </p:nvSpPr>
        <p:spPr bwMode="auto">
          <a:xfrm>
            <a:off x="1143000" y="48768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21" name="Rectangle 29"/>
              <p:cNvSpPr>
                <a:spLocks noChangeArrowheads="1"/>
              </p:cNvSpPr>
              <p:nvPr/>
            </p:nvSpPr>
            <p:spPr bwMode="auto">
              <a:xfrm>
                <a:off x="2514600" y="6172200"/>
                <a:ext cx="1600200" cy="381000"/>
              </a:xfrm>
              <a:prstGeom prst="rect">
                <a:avLst/>
              </a:prstGeom>
              <a:solidFill>
                <a:srgbClr val="A2B8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21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4600" y="6172200"/>
                <a:ext cx="1600200" cy="38100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22" name="Rectangle 30"/>
              <p:cNvSpPr>
                <a:spLocks noChangeArrowheads="1"/>
              </p:cNvSpPr>
              <p:nvPr/>
            </p:nvSpPr>
            <p:spPr bwMode="auto">
              <a:xfrm>
                <a:off x="914400" y="6172200"/>
                <a:ext cx="1600200" cy="381000"/>
              </a:xfrm>
              <a:prstGeom prst="rect">
                <a:avLst/>
              </a:prstGeom>
              <a:solidFill>
                <a:srgbClr val="A2B8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22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6172200"/>
                <a:ext cx="1600200" cy="38100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24" name="Rectangle 32"/>
              <p:cNvSpPr>
                <a:spLocks noChangeArrowheads="1"/>
              </p:cNvSpPr>
              <p:nvPr/>
            </p:nvSpPr>
            <p:spPr bwMode="auto">
              <a:xfrm>
                <a:off x="2514600" y="4495800"/>
                <a:ext cx="1600200" cy="381000"/>
              </a:xfrm>
              <a:prstGeom prst="rect">
                <a:avLst/>
              </a:prstGeom>
              <a:solidFill>
                <a:srgbClr val="EBFF5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24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4600" y="4495800"/>
                <a:ext cx="1600200" cy="38100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25" name="Rectangle 33"/>
              <p:cNvSpPr>
                <a:spLocks noChangeArrowheads="1"/>
              </p:cNvSpPr>
              <p:nvPr/>
            </p:nvSpPr>
            <p:spPr bwMode="auto">
              <a:xfrm>
                <a:off x="914400" y="4495800"/>
                <a:ext cx="1600200" cy="381000"/>
              </a:xfrm>
              <a:prstGeom prst="rect">
                <a:avLst/>
              </a:prstGeom>
              <a:solidFill>
                <a:srgbClr val="EBFF5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25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4495800"/>
                <a:ext cx="1600200" cy="38100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26" name="Rectangle 34"/>
              <p:cNvSpPr>
                <a:spLocks noChangeArrowheads="1"/>
              </p:cNvSpPr>
              <p:nvPr/>
            </p:nvSpPr>
            <p:spPr bwMode="auto">
              <a:xfrm>
                <a:off x="6858000" y="1143000"/>
                <a:ext cx="1676400" cy="381000"/>
              </a:xfrm>
              <a:prstGeom prst="rect">
                <a:avLst/>
              </a:prstGeom>
              <a:solidFill>
                <a:srgbClr val="A2B8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26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0" y="1143000"/>
                <a:ext cx="1676400" cy="38100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27" name="Rectangle 35"/>
              <p:cNvSpPr>
                <a:spLocks noChangeArrowheads="1"/>
              </p:cNvSpPr>
              <p:nvPr/>
            </p:nvSpPr>
            <p:spPr bwMode="auto">
              <a:xfrm>
                <a:off x="5257800" y="1143000"/>
                <a:ext cx="1600200" cy="381000"/>
              </a:xfrm>
              <a:prstGeom prst="rect">
                <a:avLst/>
              </a:prstGeom>
              <a:solidFill>
                <a:srgbClr val="A2B8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27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57800" y="1143000"/>
                <a:ext cx="1600200" cy="38100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53" name="Rectangle 61"/>
              <p:cNvSpPr>
                <a:spLocks noChangeArrowheads="1"/>
              </p:cNvSpPr>
              <p:nvPr/>
            </p:nvSpPr>
            <p:spPr bwMode="auto">
              <a:xfrm>
                <a:off x="6858000" y="6172200"/>
                <a:ext cx="17526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53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0" y="6172200"/>
                <a:ext cx="1752600" cy="38100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54" name="Rectangle 62"/>
              <p:cNvSpPr>
                <a:spLocks noChangeArrowheads="1"/>
              </p:cNvSpPr>
              <p:nvPr/>
            </p:nvSpPr>
            <p:spPr bwMode="auto">
              <a:xfrm>
                <a:off x="5181600" y="6172200"/>
                <a:ext cx="16764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54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81600" y="6172200"/>
                <a:ext cx="1676400" cy="38100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55" name="Text Box 63"/>
          <p:cNvSpPr txBox="1">
            <a:spLocks noChangeArrowheads="1"/>
          </p:cNvSpPr>
          <p:nvPr/>
        </p:nvSpPr>
        <p:spPr bwMode="auto">
          <a:xfrm>
            <a:off x="304800" y="304800"/>
            <a:ext cx="3575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pl-PL"/>
              <a:t>Without a </a:t>
            </a:r>
            <a:r>
              <a:rPr lang="en-US"/>
              <a:t>“twist” in the last round: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44" name="Rectangle 52"/>
              <p:cNvSpPr>
                <a:spLocks noChangeArrowheads="1"/>
              </p:cNvSpPr>
              <p:nvPr/>
            </p:nvSpPr>
            <p:spPr bwMode="auto">
              <a:xfrm>
                <a:off x="6858000" y="4495800"/>
                <a:ext cx="1752600" cy="381000"/>
              </a:xfrm>
              <a:prstGeom prst="rect">
                <a:avLst/>
              </a:prstGeom>
              <a:solidFill>
                <a:srgbClr val="F6FFB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44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0" y="4495800"/>
                <a:ext cx="1752600" cy="381000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45" name="Rectangle 53"/>
              <p:cNvSpPr>
                <a:spLocks noChangeArrowheads="1"/>
              </p:cNvSpPr>
              <p:nvPr/>
            </p:nvSpPr>
            <p:spPr bwMode="auto">
              <a:xfrm>
                <a:off x="5181600" y="4495800"/>
                <a:ext cx="1676400" cy="381000"/>
              </a:xfrm>
              <a:prstGeom prst="rect">
                <a:avLst/>
              </a:prstGeom>
              <a:solidFill>
                <a:srgbClr val="F6FFB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45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81600" y="4495800"/>
                <a:ext cx="1676400" cy="381000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57" name="Line 65"/>
          <p:cNvSpPr>
            <a:spLocks noChangeShapeType="1"/>
          </p:cNvSpPr>
          <p:nvPr/>
        </p:nvSpPr>
        <p:spPr bwMode="auto">
          <a:xfrm>
            <a:off x="1143000" y="5562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258" name="Line 66"/>
          <p:cNvSpPr>
            <a:spLocks noChangeShapeType="1"/>
          </p:cNvSpPr>
          <p:nvPr/>
        </p:nvSpPr>
        <p:spPr bwMode="auto">
          <a:xfrm>
            <a:off x="3886200" y="4876800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67" name="Rectangle 75"/>
              <p:cNvSpPr>
                <a:spLocks noChangeArrowheads="1"/>
              </p:cNvSpPr>
              <p:nvPr/>
            </p:nvSpPr>
            <p:spPr bwMode="auto">
              <a:xfrm>
                <a:off x="6324600" y="34290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67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4600" y="3429000"/>
                <a:ext cx="1219200" cy="381000"/>
              </a:xfrm>
              <a:prstGeom prst="rect">
                <a:avLst/>
              </a:prstGeom>
              <a:blipFill rotWithShape="0">
                <a:blip r:embed="rId28"/>
                <a:stretch>
                  <a:fillRect b="-10938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68" name="Line 76"/>
          <p:cNvSpPr>
            <a:spLocks noChangeShapeType="1"/>
          </p:cNvSpPr>
          <p:nvPr/>
        </p:nvSpPr>
        <p:spPr bwMode="auto">
          <a:xfrm flipH="1">
            <a:off x="7543800" y="36576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269" name="Line 77"/>
          <p:cNvSpPr>
            <a:spLocks noChangeShapeType="1"/>
          </p:cNvSpPr>
          <p:nvPr/>
        </p:nvSpPr>
        <p:spPr bwMode="auto">
          <a:xfrm flipH="1">
            <a:off x="5638800" y="36576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8270" name="Picture 78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34000" y="3505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271" name="Line 79"/>
          <p:cNvSpPr>
            <a:spLocks noChangeShapeType="1"/>
          </p:cNvSpPr>
          <p:nvPr/>
        </p:nvSpPr>
        <p:spPr bwMode="auto">
          <a:xfrm>
            <a:off x="5486400" y="32004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272" name="Freeform 80"/>
          <p:cNvSpPr>
            <a:spLocks/>
          </p:cNvSpPr>
          <p:nvPr/>
        </p:nvSpPr>
        <p:spPr bwMode="auto">
          <a:xfrm>
            <a:off x="5486400" y="30480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273" name="Freeform 81"/>
          <p:cNvSpPr>
            <a:spLocks/>
          </p:cNvSpPr>
          <p:nvPr/>
        </p:nvSpPr>
        <p:spPr bwMode="auto">
          <a:xfrm flipH="1">
            <a:off x="5486400" y="30480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274" name="Line 82"/>
          <p:cNvSpPr>
            <a:spLocks noChangeShapeType="1"/>
          </p:cNvSpPr>
          <p:nvPr/>
        </p:nvSpPr>
        <p:spPr bwMode="auto">
          <a:xfrm flipH="1">
            <a:off x="7543800" y="54102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75" name="Rectangle 83"/>
              <p:cNvSpPr>
                <a:spLocks noChangeArrowheads="1"/>
              </p:cNvSpPr>
              <p:nvPr/>
            </p:nvSpPr>
            <p:spPr bwMode="auto">
              <a:xfrm>
                <a:off x="6324600" y="51816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75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4600" y="5181600"/>
                <a:ext cx="1219200" cy="381000"/>
              </a:xfrm>
              <a:prstGeom prst="rect">
                <a:avLst/>
              </a:prstGeom>
              <a:blipFill rotWithShape="0">
                <a:blip r:embed="rId29"/>
                <a:stretch>
                  <a:fillRect b="-1076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76" name="Line 84"/>
          <p:cNvSpPr>
            <a:spLocks noChangeShapeType="1"/>
          </p:cNvSpPr>
          <p:nvPr/>
        </p:nvSpPr>
        <p:spPr bwMode="auto">
          <a:xfrm flipH="1">
            <a:off x="5638800" y="54102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8277" name="Picture 85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34000" y="52578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278" name="Line 86"/>
          <p:cNvSpPr>
            <a:spLocks noChangeShapeType="1"/>
          </p:cNvSpPr>
          <p:nvPr/>
        </p:nvSpPr>
        <p:spPr bwMode="auto">
          <a:xfrm>
            <a:off x="5486400" y="48768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279" name="Line 87"/>
          <p:cNvSpPr>
            <a:spLocks noChangeShapeType="1"/>
          </p:cNvSpPr>
          <p:nvPr/>
        </p:nvSpPr>
        <p:spPr bwMode="auto">
          <a:xfrm>
            <a:off x="5486400" y="5562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280" name="Line 88"/>
          <p:cNvSpPr>
            <a:spLocks noChangeShapeType="1"/>
          </p:cNvSpPr>
          <p:nvPr/>
        </p:nvSpPr>
        <p:spPr bwMode="auto">
          <a:xfrm>
            <a:off x="8229600" y="4876800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35" name="Rectangle 43"/>
              <p:cNvSpPr>
                <a:spLocks noChangeArrowheads="1"/>
              </p:cNvSpPr>
              <p:nvPr/>
            </p:nvSpPr>
            <p:spPr bwMode="auto">
              <a:xfrm>
                <a:off x="6858000" y="2819400"/>
                <a:ext cx="1752600" cy="381000"/>
              </a:xfrm>
              <a:prstGeom prst="rect">
                <a:avLst/>
              </a:prstGeom>
              <a:solidFill>
                <a:srgbClr val="EBFF5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35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0" y="2819400"/>
                <a:ext cx="1752600" cy="381000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36" name="Rectangle 44"/>
              <p:cNvSpPr>
                <a:spLocks noChangeArrowheads="1"/>
              </p:cNvSpPr>
              <p:nvPr/>
            </p:nvSpPr>
            <p:spPr bwMode="auto">
              <a:xfrm>
                <a:off x="5181600" y="2819400"/>
                <a:ext cx="1676400" cy="381000"/>
              </a:xfrm>
              <a:prstGeom prst="rect">
                <a:avLst/>
              </a:prstGeom>
              <a:solidFill>
                <a:srgbClr val="EBFF5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36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81600" y="2819400"/>
                <a:ext cx="1676400" cy="381000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343518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1728811" y="1058004"/>
            <a:ext cx="1143000" cy="5638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49" name="Rectangle 5"/>
              <p:cNvSpPr>
                <a:spLocks noChangeArrowheads="1"/>
              </p:cNvSpPr>
              <p:nvPr/>
            </p:nvSpPr>
            <p:spPr bwMode="auto">
              <a:xfrm>
                <a:off x="5105400" y="34290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49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05400" y="3429000"/>
                <a:ext cx="1219200" cy="381000"/>
              </a:xfrm>
              <a:prstGeom prst="rect">
                <a:avLst/>
              </a:prstGeom>
              <a:blipFill rotWithShape="0">
                <a:blip r:embed="rId6"/>
                <a:stretch>
                  <a:fillRect b="-10938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750" name="Line 6"/>
          <p:cNvSpPr>
            <a:spLocks noChangeShapeType="1"/>
          </p:cNvSpPr>
          <p:nvPr/>
        </p:nvSpPr>
        <p:spPr bwMode="auto">
          <a:xfrm flipH="1">
            <a:off x="6324600" y="19812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51" name="Rectangle 7"/>
              <p:cNvSpPr>
                <a:spLocks noChangeArrowheads="1"/>
              </p:cNvSpPr>
              <p:nvPr/>
            </p:nvSpPr>
            <p:spPr bwMode="auto">
              <a:xfrm>
                <a:off x="5105400" y="17526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51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05400" y="1752600"/>
                <a:ext cx="1219200" cy="381000"/>
              </a:xfrm>
              <a:prstGeom prst="rect">
                <a:avLst/>
              </a:prstGeom>
              <a:blipFill rotWithShape="0">
                <a:blip r:embed="rId6"/>
                <a:stretch>
                  <a:fillRect b="-10938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752" name="Line 8"/>
          <p:cNvSpPr>
            <a:spLocks noChangeShapeType="1"/>
          </p:cNvSpPr>
          <p:nvPr/>
        </p:nvSpPr>
        <p:spPr bwMode="auto">
          <a:xfrm flipH="1">
            <a:off x="4419600" y="19812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31753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14800" y="18288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754" name="Line 10"/>
          <p:cNvSpPr>
            <a:spLocks noChangeShapeType="1"/>
          </p:cNvSpPr>
          <p:nvPr/>
        </p:nvSpPr>
        <p:spPr bwMode="auto">
          <a:xfrm>
            <a:off x="4267200" y="1524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1755" name="Freeform 11"/>
          <p:cNvSpPr>
            <a:spLocks/>
          </p:cNvSpPr>
          <p:nvPr/>
        </p:nvSpPr>
        <p:spPr bwMode="auto">
          <a:xfrm>
            <a:off x="4267200" y="13716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56" name="Rectangle 12"/>
              <p:cNvSpPr>
                <a:spLocks noChangeArrowheads="1"/>
              </p:cNvSpPr>
              <p:nvPr/>
            </p:nvSpPr>
            <p:spPr bwMode="auto">
              <a:xfrm>
                <a:off x="5638800" y="1143000"/>
                <a:ext cx="2286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56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8800" y="1143000"/>
                <a:ext cx="2286000" cy="38100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757" name="Freeform 13"/>
          <p:cNvSpPr>
            <a:spLocks/>
          </p:cNvSpPr>
          <p:nvPr/>
        </p:nvSpPr>
        <p:spPr bwMode="auto">
          <a:xfrm flipH="1">
            <a:off x="4267200" y="13716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58" name="Rectangle 14"/>
              <p:cNvSpPr>
                <a:spLocks noChangeArrowheads="1"/>
              </p:cNvSpPr>
              <p:nvPr/>
            </p:nvSpPr>
            <p:spPr bwMode="auto">
              <a:xfrm>
                <a:off x="3352800" y="1143000"/>
                <a:ext cx="2286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58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2800" y="1143000"/>
                <a:ext cx="2286000" cy="38100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759" name="Line 15"/>
          <p:cNvSpPr>
            <a:spLocks noChangeShapeType="1"/>
          </p:cNvSpPr>
          <p:nvPr/>
        </p:nvSpPr>
        <p:spPr bwMode="auto">
          <a:xfrm flipH="1">
            <a:off x="6324600" y="36576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1760" name="Line 16"/>
          <p:cNvSpPr>
            <a:spLocks noChangeShapeType="1"/>
          </p:cNvSpPr>
          <p:nvPr/>
        </p:nvSpPr>
        <p:spPr bwMode="auto">
          <a:xfrm flipH="1">
            <a:off x="4419600" y="36576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31761" name="Picture 1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14800" y="3505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762" name="Line 18"/>
          <p:cNvSpPr>
            <a:spLocks noChangeShapeType="1"/>
          </p:cNvSpPr>
          <p:nvPr/>
        </p:nvSpPr>
        <p:spPr bwMode="auto">
          <a:xfrm>
            <a:off x="4267200" y="32004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1763" name="Freeform 19"/>
          <p:cNvSpPr>
            <a:spLocks/>
          </p:cNvSpPr>
          <p:nvPr/>
        </p:nvSpPr>
        <p:spPr bwMode="auto">
          <a:xfrm>
            <a:off x="4267200" y="30480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64" name="Rectangle 20"/>
              <p:cNvSpPr>
                <a:spLocks noChangeArrowheads="1"/>
              </p:cNvSpPr>
              <p:nvPr/>
            </p:nvSpPr>
            <p:spPr bwMode="auto">
              <a:xfrm>
                <a:off x="5638800" y="2819400"/>
                <a:ext cx="2286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64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8800" y="2819400"/>
                <a:ext cx="2286000" cy="38100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765" name="Freeform 21"/>
          <p:cNvSpPr>
            <a:spLocks/>
          </p:cNvSpPr>
          <p:nvPr/>
        </p:nvSpPr>
        <p:spPr bwMode="auto">
          <a:xfrm flipH="1">
            <a:off x="4267200" y="30480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66" name="Rectangle 22"/>
              <p:cNvSpPr>
                <a:spLocks noChangeArrowheads="1"/>
              </p:cNvSpPr>
              <p:nvPr/>
            </p:nvSpPr>
            <p:spPr bwMode="auto">
              <a:xfrm>
                <a:off x="3352800" y="2819400"/>
                <a:ext cx="2286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66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2800" y="2819400"/>
                <a:ext cx="2286000" cy="38100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767" name="Line 23"/>
          <p:cNvSpPr>
            <a:spLocks noChangeShapeType="1"/>
          </p:cNvSpPr>
          <p:nvPr/>
        </p:nvSpPr>
        <p:spPr bwMode="auto">
          <a:xfrm flipH="1">
            <a:off x="6324600" y="55626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68" name="Rectangle 24"/>
              <p:cNvSpPr>
                <a:spLocks noChangeArrowheads="1"/>
              </p:cNvSpPr>
              <p:nvPr/>
            </p:nvSpPr>
            <p:spPr bwMode="auto">
              <a:xfrm>
                <a:off x="5105400" y="53340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68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05400" y="5334000"/>
                <a:ext cx="1219200" cy="381000"/>
              </a:xfrm>
              <a:prstGeom prst="rect">
                <a:avLst/>
              </a:prstGeom>
              <a:blipFill rotWithShape="0">
                <a:blip r:embed="rId12"/>
                <a:stretch>
                  <a:fillRect b="-1076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769" name="Line 25"/>
          <p:cNvSpPr>
            <a:spLocks noChangeShapeType="1"/>
          </p:cNvSpPr>
          <p:nvPr/>
        </p:nvSpPr>
        <p:spPr bwMode="auto">
          <a:xfrm flipH="1">
            <a:off x="4419600" y="55626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31770" name="Picture 2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14800" y="5410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771" name="Line 27"/>
          <p:cNvSpPr>
            <a:spLocks noChangeShapeType="1"/>
          </p:cNvSpPr>
          <p:nvPr/>
        </p:nvSpPr>
        <p:spPr bwMode="auto">
          <a:xfrm>
            <a:off x="4267200" y="51054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72" name="Rectangle 28"/>
              <p:cNvSpPr>
                <a:spLocks noChangeArrowheads="1"/>
              </p:cNvSpPr>
              <p:nvPr/>
            </p:nvSpPr>
            <p:spPr bwMode="auto">
              <a:xfrm>
                <a:off x="5638800" y="6324600"/>
                <a:ext cx="2286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72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8800" y="6324600"/>
                <a:ext cx="2286000" cy="38100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73" name="Rectangle 29"/>
              <p:cNvSpPr>
                <a:spLocks noChangeArrowheads="1"/>
              </p:cNvSpPr>
              <p:nvPr/>
            </p:nvSpPr>
            <p:spPr bwMode="auto">
              <a:xfrm>
                <a:off x="3352800" y="6324600"/>
                <a:ext cx="2286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b="1" i="1" baseline="-25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73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2800" y="6324600"/>
                <a:ext cx="2286000" cy="38100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74" name="Text Box 30"/>
              <p:cNvSpPr txBox="1">
                <a:spLocks noChangeArrowheads="1"/>
              </p:cNvSpPr>
              <p:nvPr/>
            </p:nvSpPr>
            <p:spPr bwMode="auto">
              <a:xfrm rot="5400000">
                <a:off x="5452745" y="4403741"/>
                <a:ext cx="666143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 . .</m:t>
                      </m:r>
                    </m:oMath>
                  </m:oMathPara>
                </a14:m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74" name="Text 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5400000">
                <a:off x="5452745" y="4403741"/>
                <a:ext cx="666143" cy="58477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77" name="Text Box 33"/>
              <p:cNvSpPr txBox="1">
                <a:spLocks noChangeArrowheads="1"/>
              </p:cNvSpPr>
              <p:nvPr/>
            </p:nvSpPr>
            <p:spPr bwMode="auto">
              <a:xfrm>
                <a:off x="650992" y="2809845"/>
                <a:ext cx="838200" cy="40011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l-PL" sz="2000" dirty="0"/>
                  <a:t>k</a:t>
                </a:r>
                <a:r>
                  <a:rPr lang="en-US" sz="2000" dirty="0" err="1"/>
                  <a:t>ey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77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0992" y="2809845"/>
                <a:ext cx="838200" cy="400110"/>
              </a:xfrm>
              <a:prstGeom prst="rect">
                <a:avLst/>
              </a:prstGeom>
              <a:blipFill rotWithShape="0">
                <a:blip r:embed="rId16"/>
                <a:stretch>
                  <a:fillRect l="-4348" t="-8955" b="-23881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78" name="Text Box 34"/>
              <p:cNvSpPr txBox="1">
                <a:spLocks noChangeArrowheads="1"/>
              </p:cNvSpPr>
              <p:nvPr/>
            </p:nvSpPr>
            <p:spPr bwMode="auto">
              <a:xfrm>
                <a:off x="2209800" y="3352800"/>
                <a:ext cx="609600" cy="36298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pl-PL" b="1" baseline="-25000" dirty="0">
                    <a:solidFill>
                      <a:srgbClr val="FF0000"/>
                    </a:solidFill>
                  </a:rPr>
                  <a:t> </a:t>
                </a:r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78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09800" y="3352800"/>
                <a:ext cx="609600" cy="362984"/>
              </a:xfrm>
              <a:prstGeom prst="rect">
                <a:avLst/>
              </a:prstGeom>
              <a:blipFill>
                <a:blip r:embed="rId17"/>
                <a:stretch>
                  <a:fillRect r="-990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79" name="Text Box 35"/>
              <p:cNvSpPr txBox="1">
                <a:spLocks noChangeArrowheads="1"/>
              </p:cNvSpPr>
              <p:nvPr/>
            </p:nvSpPr>
            <p:spPr bwMode="auto">
              <a:xfrm rot="5400000">
                <a:off x="2226048" y="4399826"/>
                <a:ext cx="666143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3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 . .</m:t>
                      </m:r>
                    </m:oMath>
                  </m:oMathPara>
                </a14:m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79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5400000">
                <a:off x="2226048" y="4399826"/>
                <a:ext cx="666143" cy="584775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80" name="Text Box 36"/>
              <p:cNvSpPr txBox="1">
                <a:spLocks noChangeArrowheads="1"/>
              </p:cNvSpPr>
              <p:nvPr/>
            </p:nvSpPr>
            <p:spPr bwMode="auto">
              <a:xfrm>
                <a:off x="2286000" y="5334000"/>
                <a:ext cx="473075" cy="37306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80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0" y="5334000"/>
                <a:ext cx="473075" cy="373063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781" name="AutoShape 37"/>
          <p:cNvSpPr>
            <a:spLocks noChangeArrowheads="1"/>
          </p:cNvSpPr>
          <p:nvPr/>
        </p:nvSpPr>
        <p:spPr bwMode="auto">
          <a:xfrm rot="5400000">
            <a:off x="762000" y="3475687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1782" name="AutoShape 38"/>
          <p:cNvSpPr>
            <a:spLocks noChangeArrowheads="1"/>
          </p:cNvSpPr>
          <p:nvPr/>
        </p:nvSpPr>
        <p:spPr bwMode="auto">
          <a:xfrm rot="-3944157">
            <a:off x="895350" y="2900363"/>
            <a:ext cx="2073275" cy="228600"/>
          </a:xfrm>
          <a:prstGeom prst="rightArrow">
            <a:avLst>
              <a:gd name="adj1" fmla="val 50000"/>
              <a:gd name="adj2" fmla="val 226736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1783" name="AutoShape 39"/>
          <p:cNvSpPr>
            <a:spLocks noChangeArrowheads="1"/>
          </p:cNvSpPr>
          <p:nvPr/>
        </p:nvSpPr>
        <p:spPr bwMode="auto">
          <a:xfrm rot="-24414141">
            <a:off x="1257300" y="3695700"/>
            <a:ext cx="1219200" cy="228600"/>
          </a:xfrm>
          <a:prstGeom prst="rightArrow">
            <a:avLst>
              <a:gd name="adj1" fmla="val 50000"/>
              <a:gd name="adj2" fmla="val 133333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1784" name="AutoShape 40"/>
          <p:cNvSpPr>
            <a:spLocks noChangeArrowheads="1"/>
          </p:cNvSpPr>
          <p:nvPr/>
        </p:nvSpPr>
        <p:spPr bwMode="auto">
          <a:xfrm rot="-19456842">
            <a:off x="990600" y="4876800"/>
            <a:ext cx="1524000" cy="228600"/>
          </a:xfrm>
          <a:prstGeom prst="rightArrow">
            <a:avLst>
              <a:gd name="adj1" fmla="val 50000"/>
              <a:gd name="adj2" fmla="val 166667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1785" name="Text Box 41"/>
          <p:cNvSpPr txBox="1">
            <a:spLocks noChangeArrowheads="1"/>
          </p:cNvSpPr>
          <p:nvPr/>
        </p:nvSpPr>
        <p:spPr bwMode="auto">
          <a:xfrm>
            <a:off x="586246" y="3946416"/>
            <a:ext cx="1021433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pPr algn="ctr"/>
            <a:r>
              <a:rPr lang="pl-PL" dirty="0"/>
              <a:t>key</a:t>
            </a:r>
            <a:br>
              <a:rPr lang="pl-PL" dirty="0"/>
            </a:br>
            <a:r>
              <a:rPr lang="pl-PL" dirty="0" err="1"/>
              <a:t>schedule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86" name="Text Box 42"/>
              <p:cNvSpPr txBox="1">
                <a:spLocks noChangeArrowheads="1"/>
              </p:cNvSpPr>
              <p:nvPr/>
            </p:nvSpPr>
            <p:spPr bwMode="auto">
              <a:xfrm>
                <a:off x="2209800" y="1676400"/>
                <a:ext cx="533400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86" name="Text 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09800" y="1676400"/>
                <a:ext cx="533400" cy="369888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787" name="AutoShape 43"/>
          <p:cNvSpPr>
            <a:spLocks noChangeArrowheads="1"/>
          </p:cNvSpPr>
          <p:nvPr/>
        </p:nvSpPr>
        <p:spPr bwMode="auto">
          <a:xfrm>
            <a:off x="2667000" y="1676400"/>
            <a:ext cx="2514600" cy="228600"/>
          </a:xfrm>
          <a:prstGeom prst="rightArrow">
            <a:avLst>
              <a:gd name="adj1" fmla="val 50000"/>
              <a:gd name="adj2" fmla="val 2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1788" name="AutoShape 44"/>
          <p:cNvSpPr>
            <a:spLocks noChangeArrowheads="1"/>
          </p:cNvSpPr>
          <p:nvPr/>
        </p:nvSpPr>
        <p:spPr bwMode="auto">
          <a:xfrm>
            <a:off x="2667000" y="3352800"/>
            <a:ext cx="2514600" cy="228600"/>
          </a:xfrm>
          <a:prstGeom prst="rightArrow">
            <a:avLst>
              <a:gd name="adj1" fmla="val 50000"/>
              <a:gd name="adj2" fmla="val 2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1789" name="AutoShape 45"/>
          <p:cNvSpPr>
            <a:spLocks noChangeArrowheads="1"/>
          </p:cNvSpPr>
          <p:nvPr/>
        </p:nvSpPr>
        <p:spPr bwMode="auto">
          <a:xfrm>
            <a:off x="2743200" y="5257800"/>
            <a:ext cx="2514600" cy="228600"/>
          </a:xfrm>
          <a:prstGeom prst="rightArrow">
            <a:avLst>
              <a:gd name="adj1" fmla="val 50000"/>
              <a:gd name="adj2" fmla="val 2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1800" name="Line 56"/>
          <p:cNvSpPr>
            <a:spLocks noChangeShapeType="1"/>
          </p:cNvSpPr>
          <p:nvPr/>
        </p:nvSpPr>
        <p:spPr bwMode="auto">
          <a:xfrm>
            <a:off x="4267200" y="5715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1801" name="Line 57"/>
          <p:cNvSpPr>
            <a:spLocks noChangeShapeType="1"/>
          </p:cNvSpPr>
          <p:nvPr/>
        </p:nvSpPr>
        <p:spPr bwMode="auto">
          <a:xfrm>
            <a:off x="7010400" y="51054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-228600"/>
            <a:ext cx="8229600" cy="1143000"/>
          </a:xfrm>
        </p:spPr>
        <p:txBody>
          <a:bodyPr/>
          <a:lstStyle/>
          <a:p>
            <a:r>
              <a:rPr lang="en-US" sz="3600"/>
              <a:t>How to decrypt?</a:t>
            </a:r>
          </a:p>
        </p:txBody>
      </p:sp>
      <p:sp>
        <p:nvSpPr>
          <p:cNvPr id="31803" name="Text Box 59"/>
          <p:cNvSpPr txBox="1">
            <a:spLocks noChangeArrowheads="1"/>
          </p:cNvSpPr>
          <p:nvPr/>
        </p:nvSpPr>
        <p:spPr bwMode="auto">
          <a:xfrm>
            <a:off x="152400" y="587981"/>
            <a:ext cx="478419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Reverse the key schedule (</a:t>
            </a:r>
            <a:r>
              <a:rPr lang="en-US" sz="2000" b="1" dirty="0">
                <a:solidFill>
                  <a:srgbClr val="0070C0"/>
                </a:solidFill>
              </a:rPr>
              <a:t>note</a:t>
            </a:r>
            <a:r>
              <a:rPr lang="en-US" sz="2000" dirty="0"/>
              <a:t>: </a:t>
            </a:r>
            <a:r>
              <a:rPr lang="en-US" sz="2000" b="1" dirty="0">
                <a:solidFill>
                  <a:srgbClr val="FF0000"/>
                </a:solidFill>
              </a:rPr>
              <a:t>symmetry</a:t>
            </a:r>
            <a:r>
              <a:rPr lang="en-US" sz="2000" dirty="0"/>
              <a:t>)!</a:t>
            </a:r>
          </a:p>
        </p:txBody>
      </p:sp>
    </p:spTree>
    <p:extLst>
      <p:ext uri="{BB962C8B-B14F-4D97-AF65-F5344CB8AC3E}">
        <p14:creationId xmlns:p14="http://schemas.microsoft.com/office/powerpoint/2010/main" val="381024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8" grpId="0" animBg="1"/>
      <p:bldP spid="31749" grpId="0" animBg="1"/>
      <p:bldP spid="31750" grpId="0" animBg="1"/>
      <p:bldP spid="31751" grpId="0" animBg="1"/>
      <p:bldP spid="31752" grpId="0" animBg="1"/>
      <p:bldP spid="31754" grpId="0" animBg="1"/>
      <p:bldP spid="31755" grpId="0" animBg="1"/>
      <p:bldP spid="31756" grpId="0" animBg="1"/>
      <p:bldP spid="31757" grpId="0" animBg="1"/>
      <p:bldP spid="31758" grpId="0" animBg="1"/>
      <p:bldP spid="31759" grpId="0" animBg="1"/>
      <p:bldP spid="31760" grpId="0" animBg="1"/>
      <p:bldP spid="31762" grpId="0" animBg="1"/>
      <p:bldP spid="31763" grpId="0" animBg="1"/>
      <p:bldP spid="31764" grpId="0" animBg="1"/>
      <p:bldP spid="31765" grpId="0" animBg="1"/>
      <p:bldP spid="31766" grpId="0" animBg="1"/>
      <p:bldP spid="31767" grpId="0" animBg="1"/>
      <p:bldP spid="31768" grpId="0" animBg="1"/>
      <p:bldP spid="31769" grpId="0" animBg="1"/>
      <p:bldP spid="31771" grpId="0" animBg="1"/>
      <p:bldP spid="31772" grpId="0" animBg="1"/>
      <p:bldP spid="31773" grpId="0" animBg="1"/>
      <p:bldP spid="31774" grpId="0"/>
      <p:bldP spid="31777" grpId="0" animBg="1"/>
      <p:bldP spid="31778" grpId="0" animBg="1"/>
      <p:bldP spid="31779" grpId="0"/>
      <p:bldP spid="31780" grpId="0" animBg="1"/>
      <p:bldP spid="31781" grpId="0" animBg="1"/>
      <p:bldP spid="31782" grpId="0" animBg="1"/>
      <p:bldP spid="31783" grpId="0" animBg="1"/>
      <p:bldP spid="31784" grpId="0" animBg="1"/>
      <p:bldP spid="31785" grpId="0" animBg="1"/>
      <p:bldP spid="31786" grpId="0" animBg="1"/>
      <p:bldP spid="31787" grpId="0" animBg="1"/>
      <p:bldP spid="31788" grpId="0" animBg="1"/>
      <p:bldP spid="31789" grpId="0" animBg="1"/>
      <p:bldP spid="31800" grpId="0" animBg="1"/>
      <p:bldP spid="31801" grpId="0" animBg="1"/>
      <p:bldP spid="31803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91" y="365127"/>
            <a:ext cx="8238259" cy="98707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Feistel</a:t>
            </a:r>
            <a:r>
              <a:rPr lang="en-US" dirty="0"/>
              <a:t> networks are also studied by the theoreticians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472518" cy="4900634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buNone/>
                </a:pPr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pseudorandom </a:t>
                </a:r>
                <a:r>
                  <a:rPr lang="en-US" b="1" dirty="0">
                    <a:solidFill>
                      <a:srgbClr val="FF0000"/>
                    </a:solidFill>
                  </a:rPr>
                  <a:t>function</a:t>
                </a:r>
                <a:r>
                  <a:rPr lang="en-US" dirty="0"/>
                  <a:t>, and we use it to construct a </a:t>
                </a:r>
                <a:r>
                  <a:rPr lang="en-US" dirty="0" err="1"/>
                  <a:t>Feistel</a:t>
                </a:r>
                <a:r>
                  <a:rPr lang="en-US" dirty="0"/>
                  <a:t> network.</a:t>
                </a: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Then: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dirty="0"/>
                  <a:t>-round </a:t>
                </a:r>
                <a:r>
                  <a:rPr lang="en-US" dirty="0" err="1"/>
                  <a:t>Feistel</a:t>
                </a:r>
                <a:r>
                  <a:rPr lang="en-US" dirty="0"/>
                  <a:t> network is a </a:t>
                </a:r>
                <a:r>
                  <a:rPr lang="en-US" b="1" dirty="0"/>
                  <a:t>pseudorandom </a:t>
                </a:r>
                <a:r>
                  <a:rPr lang="en-US" b="1" dirty="0">
                    <a:solidFill>
                      <a:srgbClr val="FF0000"/>
                    </a:solidFill>
                  </a:rPr>
                  <a:t>permutation</a:t>
                </a:r>
                <a:r>
                  <a:rPr lang="en-US" dirty="0"/>
                  <a:t>,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dirty="0"/>
                  <a:t>-round </a:t>
                </a:r>
                <a:r>
                  <a:rPr lang="en-US" dirty="0" err="1"/>
                  <a:t>Feistel</a:t>
                </a:r>
                <a:r>
                  <a:rPr lang="en-US" dirty="0"/>
                  <a:t> network is a </a:t>
                </a:r>
                <a:r>
                  <a:rPr lang="en-US" b="1" dirty="0">
                    <a:solidFill>
                      <a:srgbClr val="C00000"/>
                    </a:solidFill>
                  </a:rPr>
                  <a:t>strong</a:t>
                </a:r>
                <a:r>
                  <a:rPr lang="en-US" b="1" dirty="0"/>
                  <a:t> pseudorandom </a:t>
                </a:r>
                <a:r>
                  <a:rPr lang="en-US" b="1" dirty="0">
                    <a:solidFill>
                      <a:srgbClr val="FF0000"/>
                    </a:solidFill>
                  </a:rPr>
                  <a:t>permutation</a:t>
                </a:r>
                <a:r>
                  <a:rPr lang="en-US" dirty="0"/>
                  <a:t>.</a:t>
                </a:r>
                <a:br>
                  <a:rPr lang="en-US" dirty="0"/>
                </a:br>
                <a:br>
                  <a:rPr lang="en-US" dirty="0"/>
                </a:br>
                <a:endParaRPr lang="en-US" sz="2800" dirty="0"/>
              </a:p>
              <a:p>
                <a:pPr>
                  <a:buNone/>
                </a:pPr>
                <a:r>
                  <a:rPr lang="en-US" sz="2800" dirty="0"/>
                  <a:t>see </a:t>
                </a:r>
                <a:r>
                  <a:rPr lang="en-US" sz="2800" b="1" dirty="0">
                    <a:solidFill>
                      <a:srgbClr val="00B050"/>
                    </a:solidFill>
                  </a:rPr>
                  <a:t>M. </a:t>
                </a:r>
                <a:r>
                  <a:rPr lang="en-US" sz="2800" b="1" dirty="0" err="1">
                    <a:solidFill>
                      <a:srgbClr val="00B050"/>
                    </a:solidFill>
                  </a:rPr>
                  <a:t>Luby</a:t>
                </a:r>
                <a:r>
                  <a:rPr lang="en-US" sz="2800" b="1" dirty="0">
                    <a:solidFill>
                      <a:srgbClr val="00B050"/>
                    </a:solidFill>
                  </a:rPr>
                  <a:t> and C. </a:t>
                </a:r>
                <a:r>
                  <a:rPr lang="en-US" sz="2800" b="1" dirty="0" err="1">
                    <a:solidFill>
                      <a:srgbClr val="00B050"/>
                    </a:solidFill>
                  </a:rPr>
                  <a:t>Rackoff</a:t>
                </a:r>
                <a:r>
                  <a:rPr lang="en-US" sz="2800" b="1" dirty="0">
                    <a:solidFill>
                      <a:srgbClr val="00B050"/>
                    </a:solidFill>
                  </a:rPr>
                  <a:t>. "How to Construct Pseudorandom Permutations and Pseudorandom Functions." In </a:t>
                </a:r>
                <a:r>
                  <a:rPr lang="en-US" sz="2800" b="1" i="1" dirty="0">
                    <a:solidFill>
                      <a:srgbClr val="00B050"/>
                    </a:solidFill>
                  </a:rPr>
                  <a:t>SIAM J. </a:t>
                </a:r>
                <a:r>
                  <a:rPr lang="en-US" sz="2800" b="1" i="1" dirty="0" err="1">
                    <a:solidFill>
                      <a:srgbClr val="00B050"/>
                    </a:solidFill>
                  </a:rPr>
                  <a:t>Comput</a:t>
                </a:r>
                <a:r>
                  <a:rPr lang="en-US" sz="2800" b="1" i="1" dirty="0">
                    <a:solidFill>
                      <a:srgbClr val="00B050"/>
                    </a:solidFill>
                  </a:rPr>
                  <a:t>.,</a:t>
                </a:r>
                <a:r>
                  <a:rPr lang="en-US" sz="2800" b="1" dirty="0">
                    <a:solidFill>
                      <a:srgbClr val="00B050"/>
                    </a:solidFill>
                  </a:rPr>
                  <a:t> vol. 17, 1988, pp. 373-386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472518" cy="4900634"/>
              </a:xfrm>
              <a:blipFill rotWithShape="0">
                <a:blip r:embed="rId3"/>
                <a:stretch>
                  <a:fillRect l="-1295" t="-3611" r="-36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899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206773" y="-39232"/>
            <a:ext cx="884073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How is the </a:t>
            </a:r>
            <a:r>
              <a:rPr lang="en-US" sz="4000" dirty="0" err="1"/>
              <a:t>Feistel</a:t>
            </a:r>
            <a:r>
              <a:rPr lang="en-US" sz="4000" dirty="0"/>
              <a:t> network used in DES?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2060848"/>
                <a:ext cx="8229600" cy="30781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following needs to be described:</a:t>
                </a:r>
              </a:p>
              <a:p>
                <a:pPr marL="609600" indent="-609600">
                  <a:buFontTx/>
                  <a:buAutoNum type="arabicPeriod"/>
                </a:pPr>
                <a:endParaRPr lang="en-US" dirty="0"/>
              </a:p>
              <a:p>
                <a:pPr marL="609600" indent="-609600">
                  <a:buFontTx/>
                  <a:buAutoNum type="arabicPeriod"/>
                </a:pPr>
                <a:r>
                  <a:rPr lang="en-US" dirty="0"/>
                  <a:t>The concrete parameters</a:t>
                </a:r>
              </a:p>
              <a:p>
                <a:pPr marL="609600" indent="-609600">
                  <a:buFontTx/>
                  <a:buAutoNum type="arabicPeriod"/>
                </a:pPr>
                <a:r>
                  <a:rPr lang="en-US" dirty="0"/>
                  <a:t>The key </a:t>
                </a:r>
                <a:r>
                  <a:rPr lang="en-US" dirty="0" err="1"/>
                  <a:t>schedul</a:t>
                </a:r>
                <a:r>
                  <a:rPr lang="pl-PL" dirty="0"/>
                  <a:t>e</a:t>
                </a:r>
                <a:r>
                  <a:rPr lang="en-US" dirty="0"/>
                  <a:t> algorithm.</a:t>
                </a:r>
              </a:p>
              <a:p>
                <a:pPr marL="609600" indent="-609600">
                  <a:buFontTx/>
                  <a:buAutoNum type="arabicPeriod"/>
                </a:pPr>
                <a:r>
                  <a:rPr lang="en-US" dirty="0"/>
                  <a:t>The functions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921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2060848"/>
                <a:ext cx="8229600" cy="3078163"/>
              </a:xfrm>
              <a:blipFill rotWithShape="0">
                <a:blip r:embed="rId3"/>
                <a:stretch>
                  <a:fillRect l="-1481" t="-336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1050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3276600" y="1828800"/>
            <a:ext cx="3733800" cy="36988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/>
            <a:r>
              <a:rPr lang="pl-PL"/>
              <a:t>initial permutation (</a:t>
            </a:r>
            <a:r>
              <a:rPr lang="pl-PL" b="1"/>
              <a:t>IP</a:t>
            </a:r>
            <a:r>
              <a:rPr lang="pl-PL"/>
              <a:t>)</a:t>
            </a:r>
            <a:endParaRPr lang="en-US"/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3214678" y="2786058"/>
            <a:ext cx="3733800" cy="193899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anchor="ctr" anchorCtr="1">
            <a:spAutoFit/>
          </a:bodyPr>
          <a:lstStyle/>
          <a:p>
            <a:pPr algn="ctr"/>
            <a:endParaRPr lang="pl-PL" dirty="0"/>
          </a:p>
          <a:p>
            <a:pPr algn="ctr"/>
            <a:endParaRPr lang="pl-PL" sz="2800" dirty="0"/>
          </a:p>
          <a:p>
            <a:pPr algn="ctr"/>
            <a:r>
              <a:rPr lang="it-IT" sz="2800" b="1" dirty="0"/>
              <a:t>“</a:t>
            </a:r>
            <a:r>
              <a:rPr lang="pl-PL" sz="2800" b="1" dirty="0"/>
              <a:t>Feistel network</a:t>
            </a:r>
            <a:r>
              <a:rPr lang="it-IT" sz="2800" b="1" dirty="0"/>
              <a:t>”</a:t>
            </a:r>
            <a:endParaRPr lang="pl-PL" sz="2800" dirty="0"/>
          </a:p>
          <a:p>
            <a:pPr algn="ctr"/>
            <a:r>
              <a:rPr lang="it-IT" sz="2800" dirty="0"/>
              <a:t> </a:t>
            </a:r>
            <a:endParaRPr lang="pl-PL" sz="2800" dirty="0"/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3200400" y="5334000"/>
            <a:ext cx="3733800" cy="36988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/>
            <a:r>
              <a:rPr lang="pl-PL"/>
              <a:t>final permutation (</a:t>
            </a:r>
            <a:r>
              <a:rPr lang="pl-PL" b="1"/>
              <a:t>IP</a:t>
            </a:r>
            <a:r>
              <a:rPr lang="pl-PL" b="1" baseline="30000"/>
              <a:t>-1</a:t>
            </a:r>
            <a:r>
              <a:rPr lang="pl-PL"/>
              <a:t>)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8" name="Text Box 8"/>
              <p:cNvSpPr txBox="1">
                <a:spLocks noChangeArrowheads="1"/>
              </p:cNvSpPr>
              <p:nvPr/>
            </p:nvSpPr>
            <p:spPr bwMode="auto">
              <a:xfrm>
                <a:off x="1447800" y="2714620"/>
                <a:ext cx="838200" cy="206210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endParaRPr lang="pl-PL" dirty="0"/>
              </a:p>
              <a:p>
                <a:pPr algn="ctr"/>
                <a:endParaRPr lang="pl-PL" dirty="0"/>
              </a:p>
              <a:p>
                <a:pPr algn="ctr"/>
                <a:endParaRPr lang="pl-PL" dirty="0"/>
              </a:p>
              <a:p>
                <a:pPr algn="ctr"/>
                <a:r>
                  <a:rPr lang="pl-PL" sz="2000" dirty="0"/>
                  <a:t>key</a:t>
                </a:r>
                <a:r>
                  <a:rPr lang="pl-PL" sz="2000" b="1" dirty="0"/>
                  <a:t> </a:t>
                </a:r>
                <a14:m>
                  <m:oMath xmlns:m="http://schemas.openxmlformats.org/officeDocument/2006/math">
                    <m:r>
                      <a:rPr lang="pl-PL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it-IT" sz="2000" b="1" dirty="0">
                  <a:solidFill>
                    <a:srgbClr val="FF0000"/>
                  </a:solidFill>
                </a:endParaRPr>
              </a:p>
              <a:p>
                <a:pPr algn="ctr"/>
                <a:endParaRPr lang="pl-PL" dirty="0"/>
              </a:p>
              <a:p>
                <a:pPr algn="ctr"/>
                <a:endParaRPr lang="pl-PL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5128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47800" y="2714620"/>
                <a:ext cx="838200" cy="2062103"/>
              </a:xfrm>
              <a:prstGeom prst="rect">
                <a:avLst/>
              </a:prstGeom>
              <a:blipFill rotWithShape="0">
                <a:blip r:embed="rId3"/>
                <a:stretch>
                  <a:fillRect l="-3597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31" name="Text Box 11"/>
          <p:cNvSpPr txBox="1">
            <a:spLocks noChangeArrowheads="1"/>
          </p:cNvSpPr>
          <p:nvPr/>
        </p:nvSpPr>
        <p:spPr bwMode="auto">
          <a:xfrm>
            <a:off x="3200400" y="914400"/>
            <a:ext cx="3733800" cy="36988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/>
            <a:r>
              <a:rPr lang="pl-PL" b="1"/>
              <a:t>input</a:t>
            </a:r>
            <a:endParaRPr lang="en-US" b="1"/>
          </a:p>
        </p:txBody>
      </p:sp>
      <p:sp>
        <p:nvSpPr>
          <p:cNvPr id="5132" name="Text Box 12"/>
          <p:cNvSpPr txBox="1">
            <a:spLocks noChangeArrowheads="1"/>
          </p:cNvSpPr>
          <p:nvPr/>
        </p:nvSpPr>
        <p:spPr bwMode="auto">
          <a:xfrm>
            <a:off x="3200400" y="6248400"/>
            <a:ext cx="3733800" cy="36988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/>
            <a:r>
              <a:rPr lang="pl-PL" b="1"/>
              <a:t>output</a:t>
            </a:r>
            <a:endParaRPr lang="en-US" b="1"/>
          </a:p>
        </p:txBody>
      </p:sp>
      <p:sp>
        <p:nvSpPr>
          <p:cNvPr id="5134" name="AutoShape 14"/>
          <p:cNvSpPr>
            <a:spLocks noChangeArrowheads="1"/>
          </p:cNvSpPr>
          <p:nvPr/>
        </p:nvSpPr>
        <p:spPr bwMode="auto">
          <a:xfrm>
            <a:off x="4114800" y="1371600"/>
            <a:ext cx="1981200" cy="381000"/>
          </a:xfrm>
          <a:prstGeom prst="downArrow">
            <a:avLst>
              <a:gd name="adj1" fmla="val 50000"/>
              <a:gd name="adj2" fmla="val 55060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5135" name="AutoShape 15"/>
          <p:cNvSpPr>
            <a:spLocks noChangeArrowheads="1"/>
          </p:cNvSpPr>
          <p:nvPr/>
        </p:nvSpPr>
        <p:spPr bwMode="auto">
          <a:xfrm>
            <a:off x="4267200" y="2286000"/>
            <a:ext cx="1752600" cy="381000"/>
          </a:xfrm>
          <a:prstGeom prst="downArrow">
            <a:avLst>
              <a:gd name="adj1" fmla="val 50000"/>
              <a:gd name="adj2" fmla="val 55060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5136" name="AutoShape 16"/>
          <p:cNvSpPr>
            <a:spLocks noChangeArrowheads="1"/>
          </p:cNvSpPr>
          <p:nvPr/>
        </p:nvSpPr>
        <p:spPr bwMode="auto">
          <a:xfrm>
            <a:off x="4191000" y="4876800"/>
            <a:ext cx="1905000" cy="381000"/>
          </a:xfrm>
          <a:prstGeom prst="downArrow">
            <a:avLst>
              <a:gd name="adj1" fmla="val 50000"/>
              <a:gd name="adj2" fmla="val 55060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5137" name="AutoShape 17"/>
          <p:cNvSpPr>
            <a:spLocks noChangeArrowheads="1"/>
          </p:cNvSpPr>
          <p:nvPr/>
        </p:nvSpPr>
        <p:spPr bwMode="auto">
          <a:xfrm>
            <a:off x="4191000" y="5791200"/>
            <a:ext cx="1981200" cy="381000"/>
          </a:xfrm>
          <a:prstGeom prst="downArrow">
            <a:avLst>
              <a:gd name="adj1" fmla="val 50000"/>
              <a:gd name="adj2" fmla="val 55060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5138" name="AutoShape 18"/>
          <p:cNvSpPr>
            <a:spLocks noChangeArrowheads="1"/>
          </p:cNvSpPr>
          <p:nvPr/>
        </p:nvSpPr>
        <p:spPr bwMode="auto">
          <a:xfrm rot="16200000">
            <a:off x="1790700" y="3314700"/>
            <a:ext cx="1905000" cy="762000"/>
          </a:xfrm>
          <a:prstGeom prst="downArrow">
            <a:avLst>
              <a:gd name="adj1" fmla="val 50000"/>
              <a:gd name="adj2" fmla="val 55060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5140" name="Line 20"/>
          <p:cNvSpPr>
            <a:spLocks noChangeShapeType="1"/>
          </p:cNvSpPr>
          <p:nvPr/>
        </p:nvSpPr>
        <p:spPr bwMode="auto">
          <a:xfrm>
            <a:off x="5486400" y="533400"/>
            <a:ext cx="1447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41" name="Line 21"/>
          <p:cNvSpPr>
            <a:spLocks noChangeShapeType="1"/>
          </p:cNvSpPr>
          <p:nvPr/>
        </p:nvSpPr>
        <p:spPr bwMode="auto">
          <a:xfrm flipH="1">
            <a:off x="3200400" y="533400"/>
            <a:ext cx="1447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42" name="Line 22"/>
          <p:cNvSpPr>
            <a:spLocks noChangeShapeType="1"/>
          </p:cNvSpPr>
          <p:nvPr/>
        </p:nvSpPr>
        <p:spPr bwMode="auto">
          <a:xfrm>
            <a:off x="3200400" y="381000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43" name="Line 23"/>
          <p:cNvSpPr>
            <a:spLocks noChangeShapeType="1"/>
          </p:cNvSpPr>
          <p:nvPr/>
        </p:nvSpPr>
        <p:spPr bwMode="auto">
          <a:xfrm>
            <a:off x="6934200" y="381000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39" name="Text Box 19"/>
              <p:cNvSpPr txBox="1">
                <a:spLocks noChangeArrowheads="1"/>
              </p:cNvSpPr>
              <p:nvPr/>
            </p:nvSpPr>
            <p:spPr bwMode="auto">
              <a:xfrm>
                <a:off x="4648200" y="381000"/>
                <a:ext cx="877163" cy="369332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pl-PL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𝟔𝟒</m:t>
                    </m:r>
                  </m:oMath>
                </a14:m>
                <a:r>
                  <a:rPr lang="pl-PL" dirty="0"/>
                  <a:t> bits</a:t>
                </a:r>
                <a:endParaRPr lang="en-US" dirty="0"/>
              </a:p>
            </p:txBody>
          </p:sp>
        </mc:Choice>
        <mc:Fallback xmlns="">
          <p:sp>
            <p:nvSpPr>
              <p:cNvPr id="5139" name="Text 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48200" y="381000"/>
                <a:ext cx="877163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1667" r="-6294" b="-23333"/>
                </a:stretch>
              </a:blip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323528" y="381000"/>
            <a:ext cx="12130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DES:</a:t>
            </a:r>
          </a:p>
        </p:txBody>
      </p:sp>
      <p:grpSp>
        <p:nvGrpSpPr>
          <p:cNvPr id="3" name="Group 2"/>
          <p:cNvGrpSpPr/>
          <p:nvPr/>
        </p:nvGrpSpPr>
        <p:grpSpPr>
          <a:xfrm rot="5400000">
            <a:off x="-64980" y="3607184"/>
            <a:ext cx="2089928" cy="304800"/>
            <a:chOff x="-780959" y="1830977"/>
            <a:chExt cx="3733800" cy="304800"/>
          </a:xfrm>
        </p:grpSpPr>
        <p:sp>
          <p:nvSpPr>
            <p:cNvPr id="19" name="Line 20"/>
            <p:cNvSpPr>
              <a:spLocks noChangeShapeType="1"/>
            </p:cNvSpPr>
            <p:nvPr/>
          </p:nvSpPr>
          <p:spPr bwMode="auto">
            <a:xfrm>
              <a:off x="1505041" y="1983377"/>
              <a:ext cx="14478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21"/>
            <p:cNvSpPr>
              <a:spLocks noChangeShapeType="1"/>
            </p:cNvSpPr>
            <p:nvPr/>
          </p:nvSpPr>
          <p:spPr bwMode="auto">
            <a:xfrm flipH="1">
              <a:off x="-780959" y="1983377"/>
              <a:ext cx="14478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22"/>
            <p:cNvSpPr>
              <a:spLocks noChangeShapeType="1"/>
            </p:cNvSpPr>
            <p:nvPr/>
          </p:nvSpPr>
          <p:spPr bwMode="auto">
            <a:xfrm>
              <a:off x="-780959" y="1830977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23"/>
            <p:cNvSpPr>
              <a:spLocks noChangeShapeType="1"/>
            </p:cNvSpPr>
            <p:nvPr/>
          </p:nvSpPr>
          <p:spPr bwMode="auto">
            <a:xfrm>
              <a:off x="2952841" y="1830977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Text Box 19"/>
          <p:cNvSpPr txBox="1">
            <a:spLocks noChangeArrowheads="1"/>
          </p:cNvSpPr>
          <p:nvPr/>
        </p:nvSpPr>
        <p:spPr bwMode="auto">
          <a:xfrm>
            <a:off x="510905" y="3574918"/>
            <a:ext cx="867545" cy="369332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b="1" i="1" dirty="0">
                <a:solidFill>
                  <a:srgbClr val="FF0000"/>
                </a:solidFill>
              </a:rPr>
              <a:t>56</a:t>
            </a:r>
            <a:r>
              <a:rPr lang="pl-PL" dirty="0"/>
              <a:t> bits</a:t>
            </a:r>
            <a:endParaRPr lang="en-US" dirty="0"/>
          </a:p>
        </p:txBody>
      </p:sp>
      <p:sp>
        <p:nvSpPr>
          <p:cNvPr id="4" name="Left Brace 3"/>
          <p:cNvSpPr/>
          <p:nvPr/>
        </p:nvSpPr>
        <p:spPr>
          <a:xfrm flipH="1">
            <a:off x="7092280" y="2644402"/>
            <a:ext cx="504056" cy="2160146"/>
          </a:xfrm>
          <a:prstGeom prst="leftBrace">
            <a:avLst>
              <a:gd name="adj1" fmla="val 38212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740138" y="3378633"/>
            <a:ext cx="9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16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rounds</a:t>
            </a:r>
          </a:p>
        </p:txBody>
      </p:sp>
    </p:spTree>
    <p:extLst>
      <p:ext uri="{BB962C8B-B14F-4D97-AF65-F5344CB8AC3E}">
        <p14:creationId xmlns:p14="http://schemas.microsoft.com/office/powerpoint/2010/main" val="413970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1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0" dur="500"/>
                                        <p:tgtEl>
                                          <p:spTgt spid="5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7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2" dur="5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61" dur="500"/>
                                        <p:tgtEl>
                                          <p:spTgt spid="5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animBg="1"/>
      <p:bldP spid="5126" grpId="0" animBg="1"/>
      <p:bldP spid="5127" grpId="0" animBg="1"/>
      <p:bldP spid="5128" grpId="0" animBg="1"/>
      <p:bldP spid="5131" grpId="0" animBg="1"/>
      <p:bldP spid="5132" grpId="0" animBg="1"/>
      <p:bldP spid="5134" grpId="0" animBg="1"/>
      <p:bldP spid="5135" grpId="0" animBg="1"/>
      <p:bldP spid="5136" grpId="0" animBg="1"/>
      <p:bldP spid="5137" grpId="0" animBg="1"/>
      <p:bldP spid="5138" grpId="0" animBg="1"/>
      <p:bldP spid="5140" grpId="0" animBg="1"/>
      <p:bldP spid="5141" grpId="0" animBg="1"/>
      <p:bldP spid="5142" grpId="0" animBg="1"/>
      <p:bldP spid="5143" grpId="0" animBg="1"/>
      <p:bldP spid="5139" grpId="0" animBg="1"/>
      <p:bldP spid="4" grpId="0" animBg="1"/>
      <p:bldP spid="5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DES key schedule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89" name="Text Box 5"/>
              <p:cNvSpPr txBox="1">
                <a:spLocks noChangeArrowheads="1"/>
              </p:cNvSpPr>
              <p:nvPr/>
            </p:nvSpPr>
            <p:spPr bwMode="auto">
              <a:xfrm>
                <a:off x="762000" y="2819400"/>
                <a:ext cx="2819400" cy="40005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389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2819400"/>
                <a:ext cx="2819400" cy="40005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90" name="Text Box 6"/>
              <p:cNvSpPr txBox="1">
                <a:spLocks noChangeArrowheads="1"/>
              </p:cNvSpPr>
              <p:nvPr/>
            </p:nvSpPr>
            <p:spPr bwMode="auto">
              <a:xfrm>
                <a:off x="4646576" y="3006962"/>
                <a:ext cx="2362200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390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46576" y="3006962"/>
                <a:ext cx="2362200" cy="3698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91" name="Text Box 7"/>
              <p:cNvSpPr txBox="1">
                <a:spLocks noChangeArrowheads="1"/>
              </p:cNvSpPr>
              <p:nvPr/>
            </p:nvSpPr>
            <p:spPr bwMode="auto">
              <a:xfrm rot="5400000">
                <a:off x="5671647" y="3733801"/>
                <a:ext cx="666143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 . .</m:t>
                      </m:r>
                    </m:oMath>
                  </m:oMathPara>
                </a14:m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391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5400000">
                <a:off x="5671647" y="3733801"/>
                <a:ext cx="666143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92" name="Text Box 8"/>
              <p:cNvSpPr txBox="1">
                <a:spLocks noChangeArrowheads="1"/>
              </p:cNvSpPr>
              <p:nvPr/>
            </p:nvSpPr>
            <p:spPr bwMode="auto">
              <a:xfrm>
                <a:off x="4724400" y="5410200"/>
                <a:ext cx="2286000" cy="37306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𝟏𝟔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392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4400" y="5410200"/>
                <a:ext cx="2286000" cy="37306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93" name="AutoShape 9"/>
          <p:cNvSpPr>
            <a:spLocks noChangeArrowheads="1"/>
          </p:cNvSpPr>
          <p:nvPr/>
        </p:nvSpPr>
        <p:spPr bwMode="auto">
          <a:xfrm rot="5400000">
            <a:off x="1828800" y="350520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6394" name="AutoShape 10"/>
          <p:cNvSpPr>
            <a:spLocks noChangeArrowheads="1"/>
          </p:cNvSpPr>
          <p:nvPr/>
        </p:nvSpPr>
        <p:spPr bwMode="auto">
          <a:xfrm rot="-24587433">
            <a:off x="2166938" y="3155950"/>
            <a:ext cx="2971800" cy="228600"/>
          </a:xfrm>
          <a:prstGeom prst="rightArrow">
            <a:avLst>
              <a:gd name="adj1" fmla="val 50000"/>
              <a:gd name="adj2" fmla="val 32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6395" name="AutoShape 11"/>
          <p:cNvSpPr>
            <a:spLocks noChangeArrowheads="1"/>
          </p:cNvSpPr>
          <p:nvPr/>
        </p:nvSpPr>
        <p:spPr bwMode="auto">
          <a:xfrm rot="19430794">
            <a:off x="2445132" y="3673739"/>
            <a:ext cx="2402549" cy="281505"/>
          </a:xfrm>
          <a:prstGeom prst="rightArrow">
            <a:avLst>
              <a:gd name="adj1" fmla="val 50000"/>
              <a:gd name="adj2" fmla="val 218445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6396" name="AutoShape 12"/>
          <p:cNvSpPr>
            <a:spLocks noChangeArrowheads="1"/>
          </p:cNvSpPr>
          <p:nvPr/>
        </p:nvSpPr>
        <p:spPr bwMode="auto">
          <a:xfrm rot="-19978022">
            <a:off x="2378075" y="4959350"/>
            <a:ext cx="2438400" cy="228600"/>
          </a:xfrm>
          <a:prstGeom prst="rightArrow">
            <a:avLst>
              <a:gd name="adj1" fmla="val 50000"/>
              <a:gd name="adj2" fmla="val 266667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6397" name="Text Box 13"/>
          <p:cNvSpPr txBox="1">
            <a:spLocks noChangeArrowheads="1"/>
          </p:cNvSpPr>
          <p:nvPr/>
        </p:nvSpPr>
        <p:spPr bwMode="auto">
          <a:xfrm>
            <a:off x="1571604" y="4071942"/>
            <a:ext cx="1101725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l-PL" dirty="0"/>
              <a:t>key</a:t>
            </a:r>
            <a:br>
              <a:rPr lang="pl-PL" dirty="0"/>
            </a:br>
            <a:r>
              <a:rPr lang="pl-PL" dirty="0"/>
              <a:t>schedul</a:t>
            </a:r>
            <a:r>
              <a:rPr lang="en-US" dirty="0"/>
              <a:t>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98" name="Text Box 14"/>
              <p:cNvSpPr txBox="1">
                <a:spLocks noChangeArrowheads="1"/>
              </p:cNvSpPr>
              <p:nvPr/>
            </p:nvSpPr>
            <p:spPr bwMode="auto">
              <a:xfrm>
                <a:off x="4648200" y="1905000"/>
                <a:ext cx="2362200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398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48200" y="1905000"/>
                <a:ext cx="2362200" cy="36988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99" name="Text Box 15"/>
              <p:cNvSpPr txBox="1">
                <a:spLocks noChangeArrowheads="1"/>
              </p:cNvSpPr>
              <p:nvPr/>
            </p:nvSpPr>
            <p:spPr bwMode="auto">
              <a:xfrm>
                <a:off x="595839" y="6150403"/>
                <a:ext cx="8179483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400" dirty="0"/>
                  <a:t>each </a:t>
                </a:r>
                <a:r>
                  <a:rPr lang="en-US" sz="2400" dirty="0" err="1"/>
                  <a:t>subkey</a:t>
                </a:r>
                <a:r>
                  <a:rPr lang="en-US" sz="2400" b="1" dirty="0">
                    <a:solidFill>
                      <a:srgbClr val="8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baseline="-25000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400" baseline="-25000" dirty="0"/>
                  <a:t> </a:t>
                </a:r>
                <a:r>
                  <a:rPr lang="en-US" sz="2400" dirty="0"/>
                  <a:t>consists of some bits of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2400" b="1" dirty="0">
                    <a:solidFill>
                      <a:srgbClr val="800000"/>
                    </a:solidFill>
                  </a:rPr>
                  <a:t> </a:t>
                </a:r>
                <a:r>
                  <a:rPr lang="en-US" sz="2400" dirty="0"/>
                  <a:t>(we skip the details)</a:t>
                </a:r>
                <a:endParaRPr lang="en-US" sz="2400" baseline="-25000" dirty="0"/>
              </a:p>
            </p:txBody>
          </p:sp>
        </mc:Choice>
        <mc:Fallback xmlns="">
          <p:sp>
            <p:nvSpPr>
              <p:cNvPr id="16399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5839" y="6150403"/>
                <a:ext cx="8179483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1192" t="-10526" r="-298" b="-2894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00" name="Line 16"/>
          <p:cNvSpPr>
            <a:spLocks noChangeShapeType="1"/>
          </p:cNvSpPr>
          <p:nvPr/>
        </p:nvSpPr>
        <p:spPr bwMode="auto">
          <a:xfrm>
            <a:off x="2209800" y="2514600"/>
            <a:ext cx="1371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401" name="Line 17"/>
          <p:cNvSpPr>
            <a:spLocks noChangeShapeType="1"/>
          </p:cNvSpPr>
          <p:nvPr/>
        </p:nvSpPr>
        <p:spPr bwMode="auto">
          <a:xfrm flipH="1">
            <a:off x="762000" y="2514600"/>
            <a:ext cx="1447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402" name="Line 18"/>
          <p:cNvSpPr>
            <a:spLocks noChangeShapeType="1"/>
          </p:cNvSpPr>
          <p:nvPr/>
        </p:nvSpPr>
        <p:spPr bwMode="auto">
          <a:xfrm>
            <a:off x="762000" y="24384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403" name="Line 19"/>
          <p:cNvSpPr>
            <a:spLocks noChangeShapeType="1"/>
          </p:cNvSpPr>
          <p:nvPr/>
        </p:nvSpPr>
        <p:spPr bwMode="auto">
          <a:xfrm>
            <a:off x="3581400" y="24384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04" name="Text Box 20"/>
              <p:cNvSpPr txBox="1">
                <a:spLocks noChangeArrowheads="1"/>
              </p:cNvSpPr>
              <p:nvPr/>
            </p:nvSpPr>
            <p:spPr bwMode="auto">
              <a:xfrm>
                <a:off x="1752600" y="2362200"/>
                <a:ext cx="880369" cy="369332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𝟓𝟔</m:t>
                    </m:r>
                  </m:oMath>
                </a14:m>
                <a:r>
                  <a:rPr lang="pl-PL" dirty="0"/>
                  <a:t> </a:t>
                </a:r>
                <a:r>
                  <a:rPr lang="pl-PL" dirty="0" err="1"/>
                  <a:t>bits</a:t>
                </a:r>
                <a:endParaRPr lang="en-US" dirty="0"/>
              </a:p>
            </p:txBody>
          </p:sp>
        </mc:Choice>
        <mc:Fallback xmlns="">
          <p:sp>
            <p:nvSpPr>
              <p:cNvPr id="16404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52600" y="2362200"/>
                <a:ext cx="880369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11667" r="-5556" b="-23333"/>
                </a:stretch>
              </a:blip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10" name="Line 26"/>
          <p:cNvSpPr>
            <a:spLocks noChangeShapeType="1"/>
          </p:cNvSpPr>
          <p:nvPr/>
        </p:nvSpPr>
        <p:spPr bwMode="auto">
          <a:xfrm>
            <a:off x="5943600" y="152400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411" name="Line 27"/>
          <p:cNvSpPr>
            <a:spLocks noChangeShapeType="1"/>
          </p:cNvSpPr>
          <p:nvPr/>
        </p:nvSpPr>
        <p:spPr bwMode="auto">
          <a:xfrm flipH="1">
            <a:off x="4648200" y="1524000"/>
            <a:ext cx="1295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412" name="Line 28"/>
          <p:cNvSpPr>
            <a:spLocks noChangeShapeType="1"/>
          </p:cNvSpPr>
          <p:nvPr/>
        </p:nvSpPr>
        <p:spPr bwMode="auto">
          <a:xfrm>
            <a:off x="4648200" y="14478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413" name="Line 29"/>
          <p:cNvSpPr>
            <a:spLocks noChangeShapeType="1"/>
          </p:cNvSpPr>
          <p:nvPr/>
        </p:nvSpPr>
        <p:spPr bwMode="auto">
          <a:xfrm>
            <a:off x="7010400" y="14478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14" name="Text Box 30"/>
              <p:cNvSpPr txBox="1">
                <a:spLocks noChangeArrowheads="1"/>
              </p:cNvSpPr>
              <p:nvPr/>
            </p:nvSpPr>
            <p:spPr bwMode="auto">
              <a:xfrm>
                <a:off x="5476875" y="1350464"/>
                <a:ext cx="880369" cy="369332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𝟒𝟖</m:t>
                    </m:r>
                  </m:oMath>
                </a14:m>
                <a:r>
                  <a:rPr lang="pl-PL" b="1" dirty="0"/>
                  <a:t> </a:t>
                </a:r>
                <a:r>
                  <a:rPr lang="pl-PL" dirty="0" err="1"/>
                  <a:t>bits</a:t>
                </a:r>
                <a:endParaRPr lang="en-US" dirty="0"/>
              </a:p>
            </p:txBody>
          </p:sp>
        </mc:Choice>
        <mc:Fallback xmlns="">
          <p:sp>
            <p:nvSpPr>
              <p:cNvPr id="16414" name="Text 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76875" y="1350464"/>
                <a:ext cx="880369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11667" r="-5517" b="-25000"/>
                </a:stretch>
              </a:blip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281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 animBg="1"/>
      <p:bldP spid="16390" grpId="0" animBg="1"/>
      <p:bldP spid="16391" grpId="0"/>
      <p:bldP spid="16392" grpId="0" animBg="1"/>
      <p:bldP spid="16393" grpId="0" animBg="1"/>
      <p:bldP spid="16394" grpId="0" animBg="1"/>
      <p:bldP spid="16395" grpId="0" animBg="1"/>
      <p:bldP spid="16396" grpId="0" animBg="1"/>
      <p:bldP spid="16397" grpId="0" animBg="1"/>
      <p:bldP spid="16398" grpId="0" animBg="1"/>
      <p:bldP spid="16400" grpId="0" animBg="1"/>
      <p:bldP spid="16401" grpId="0" animBg="1"/>
      <p:bldP spid="16402" grpId="0" animBg="1"/>
      <p:bldP spid="16403" grpId="0" animBg="1"/>
      <p:bldP spid="16404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9" name="Rectangle 69"/>
          <p:cNvSpPr>
            <a:spLocks noChangeArrowheads="1"/>
          </p:cNvSpPr>
          <p:nvPr/>
        </p:nvSpPr>
        <p:spPr bwMode="auto">
          <a:xfrm>
            <a:off x="0" y="4953000"/>
            <a:ext cx="9144000" cy="990600"/>
          </a:xfrm>
          <a:prstGeom prst="rect">
            <a:avLst/>
          </a:prstGeom>
          <a:solidFill>
            <a:srgbClr val="E8E8E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0308" name="Rectangle 68"/>
          <p:cNvSpPr>
            <a:spLocks noChangeArrowheads="1"/>
          </p:cNvSpPr>
          <p:nvPr/>
        </p:nvSpPr>
        <p:spPr bwMode="auto">
          <a:xfrm>
            <a:off x="0" y="3352800"/>
            <a:ext cx="9144000" cy="1371600"/>
          </a:xfrm>
          <a:prstGeom prst="rect">
            <a:avLst/>
          </a:prstGeom>
          <a:solidFill>
            <a:srgbClr val="E8E8E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44" name="Rectangle 4"/>
              <p:cNvSpPr>
                <a:spLocks noChangeArrowheads="1"/>
              </p:cNvSpPr>
              <p:nvPr/>
            </p:nvSpPr>
            <p:spPr bwMode="auto">
              <a:xfrm>
                <a:off x="1066800" y="1219200"/>
                <a:ext cx="2667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dirty="0"/>
                  <a:t>half-block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244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6800" y="1219200"/>
                <a:ext cx="2667000" cy="381000"/>
              </a:xfrm>
              <a:prstGeom prst="rect">
                <a:avLst/>
              </a:prstGeom>
              <a:blipFill rotWithShape="0">
                <a:blip r:embed="rId4"/>
                <a:stretch>
                  <a:fillRect t="-6154" b="-18462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45" name="Line 5"/>
          <p:cNvSpPr>
            <a:spLocks noChangeShapeType="1"/>
          </p:cNvSpPr>
          <p:nvPr/>
        </p:nvSpPr>
        <p:spPr bwMode="auto">
          <a:xfrm>
            <a:off x="2514600" y="990600"/>
            <a:ext cx="1219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46" name="Line 6"/>
          <p:cNvSpPr>
            <a:spLocks noChangeShapeType="1"/>
          </p:cNvSpPr>
          <p:nvPr/>
        </p:nvSpPr>
        <p:spPr bwMode="auto">
          <a:xfrm flipH="1">
            <a:off x="1066800" y="990600"/>
            <a:ext cx="1447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47" name="Line 7"/>
          <p:cNvSpPr>
            <a:spLocks noChangeShapeType="1"/>
          </p:cNvSpPr>
          <p:nvPr/>
        </p:nvSpPr>
        <p:spPr bwMode="auto">
          <a:xfrm>
            <a:off x="1066800" y="9144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48" name="Line 8"/>
          <p:cNvSpPr>
            <a:spLocks noChangeShapeType="1"/>
          </p:cNvSpPr>
          <p:nvPr/>
        </p:nvSpPr>
        <p:spPr bwMode="auto">
          <a:xfrm>
            <a:off x="3733800" y="9144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49" name="Text Box 9"/>
              <p:cNvSpPr txBox="1">
                <a:spLocks noChangeArrowheads="1"/>
              </p:cNvSpPr>
              <p:nvPr/>
            </p:nvSpPr>
            <p:spPr bwMode="auto">
              <a:xfrm>
                <a:off x="1981200" y="762000"/>
                <a:ext cx="880369" cy="369332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pl-PL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𝟑𝟐</m:t>
                    </m:r>
                    <m:r>
                      <a:rPr lang="pl-PL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l-PL" dirty="0" err="1"/>
                  <a:t>bits</a:t>
                </a:r>
                <a:endParaRPr lang="en-US" dirty="0"/>
              </a:p>
            </p:txBody>
          </p:sp>
        </mc:Choice>
        <mc:Fallback xmlns="">
          <p:sp>
            <p:nvSpPr>
              <p:cNvPr id="10249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762000"/>
                <a:ext cx="880369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9836" r="-5556" b="-22951"/>
                </a:stretch>
              </a:blip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50" name="AutoShape 10"/>
          <p:cNvSpPr>
            <a:spLocks noChangeArrowheads="1"/>
          </p:cNvSpPr>
          <p:nvPr/>
        </p:nvSpPr>
        <p:spPr bwMode="auto">
          <a:xfrm rot="10800000">
            <a:off x="381000" y="1676400"/>
            <a:ext cx="4114800" cy="381000"/>
          </a:xfrm>
          <a:custGeom>
            <a:avLst/>
            <a:gdLst>
              <a:gd name="G0" fmla="+- 3727 0 0"/>
              <a:gd name="G1" fmla="+- 21600 0 3727"/>
              <a:gd name="G2" fmla="*/ 3727 1 2"/>
              <a:gd name="G3" fmla="+- 21600 0 G2"/>
              <a:gd name="G4" fmla="+/ 3727 21600 2"/>
              <a:gd name="G5" fmla="+/ G1 0 2"/>
              <a:gd name="G6" fmla="*/ 21600 21600 3727"/>
              <a:gd name="G7" fmla="*/ G6 1 2"/>
              <a:gd name="G8" fmla="+- 21600 0 G7"/>
              <a:gd name="G9" fmla="*/ 21600 1 2"/>
              <a:gd name="G10" fmla="+- 3727 0 G9"/>
              <a:gd name="G11" fmla="?: G10 G8 0"/>
              <a:gd name="G12" fmla="?: G10 G7 21600"/>
              <a:gd name="T0" fmla="*/ 19736 w 21600"/>
              <a:gd name="T1" fmla="*/ 10800 h 21600"/>
              <a:gd name="T2" fmla="*/ 10800 w 21600"/>
              <a:gd name="T3" fmla="*/ 21600 h 21600"/>
              <a:gd name="T4" fmla="*/ 1864 w 21600"/>
              <a:gd name="T5" fmla="*/ 10800 h 21600"/>
              <a:gd name="T6" fmla="*/ 10800 w 21600"/>
              <a:gd name="T7" fmla="*/ 0 h 21600"/>
              <a:gd name="T8" fmla="*/ 3664 w 21600"/>
              <a:gd name="T9" fmla="*/ 3664 h 21600"/>
              <a:gd name="T10" fmla="*/ 17936 w 21600"/>
              <a:gd name="T11" fmla="*/ 1793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3727" y="21600"/>
                </a:lnTo>
                <a:lnTo>
                  <a:pt x="17873" y="21600"/>
                </a:lnTo>
                <a:lnTo>
                  <a:pt x="2160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10800000" wrap="none" anchor="ctr"/>
          <a:lstStyle/>
          <a:p>
            <a:pPr algn="ctr"/>
            <a:r>
              <a:rPr lang="en-US" b="1" dirty="0"/>
              <a:t>expansion </a:t>
            </a:r>
          </a:p>
        </p:txBody>
      </p:sp>
      <p:sp>
        <p:nvSpPr>
          <p:cNvPr id="10252" name="Line 12"/>
          <p:cNvSpPr>
            <a:spLocks noChangeShapeType="1"/>
          </p:cNvSpPr>
          <p:nvPr/>
        </p:nvSpPr>
        <p:spPr bwMode="auto">
          <a:xfrm>
            <a:off x="2438400" y="2667000"/>
            <a:ext cx="2057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53" name="Line 13"/>
          <p:cNvSpPr>
            <a:spLocks noChangeShapeType="1"/>
          </p:cNvSpPr>
          <p:nvPr/>
        </p:nvSpPr>
        <p:spPr bwMode="auto">
          <a:xfrm flipH="1">
            <a:off x="304800" y="2667000"/>
            <a:ext cx="2133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54" name="Line 14"/>
          <p:cNvSpPr>
            <a:spLocks noChangeShapeType="1"/>
          </p:cNvSpPr>
          <p:nvPr/>
        </p:nvSpPr>
        <p:spPr bwMode="auto">
          <a:xfrm>
            <a:off x="304800" y="25908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55" name="Line 15"/>
          <p:cNvSpPr>
            <a:spLocks noChangeShapeType="1"/>
          </p:cNvSpPr>
          <p:nvPr/>
        </p:nvSpPr>
        <p:spPr bwMode="auto">
          <a:xfrm>
            <a:off x="4495800" y="25908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56" name="Text Box 16"/>
          <p:cNvSpPr txBox="1">
            <a:spLocks noChangeArrowheads="1"/>
          </p:cNvSpPr>
          <p:nvPr/>
        </p:nvSpPr>
        <p:spPr bwMode="auto">
          <a:xfrm>
            <a:off x="1905000" y="2514600"/>
            <a:ext cx="877163" cy="369332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48</a:t>
            </a:r>
            <a:r>
              <a:rPr lang="pl-PL" dirty="0"/>
              <a:t> </a:t>
            </a:r>
            <a:r>
              <a:rPr lang="pl-PL" dirty="0" err="1"/>
              <a:t>bits</a:t>
            </a:r>
            <a:endParaRPr lang="en-US" dirty="0"/>
          </a:p>
        </p:txBody>
      </p:sp>
      <p:pic>
        <p:nvPicPr>
          <p:cNvPr id="10257" name="Picture 1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77000" y="22098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259" name="Line 19"/>
          <p:cNvSpPr>
            <a:spLocks noChangeShapeType="1"/>
          </p:cNvSpPr>
          <p:nvPr/>
        </p:nvSpPr>
        <p:spPr bwMode="auto">
          <a:xfrm>
            <a:off x="4343400" y="2362200"/>
            <a:ext cx="213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60" name="Line 20"/>
          <p:cNvSpPr>
            <a:spLocks noChangeShapeType="1"/>
          </p:cNvSpPr>
          <p:nvPr/>
        </p:nvSpPr>
        <p:spPr bwMode="auto">
          <a:xfrm>
            <a:off x="6629400" y="14478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61" name="Rectangle 21"/>
              <p:cNvSpPr>
                <a:spLocks noChangeArrowheads="1"/>
              </p:cNvSpPr>
              <p:nvPr/>
            </p:nvSpPr>
            <p:spPr bwMode="auto">
              <a:xfrm>
                <a:off x="4343400" y="1143000"/>
                <a:ext cx="42672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dirty="0" err="1"/>
                  <a:t>subkey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b="1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261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43400" y="1143000"/>
                <a:ext cx="4267200" cy="381000"/>
              </a:xfrm>
              <a:prstGeom prst="rect">
                <a:avLst/>
              </a:prstGeom>
              <a:blipFill rotWithShape="0">
                <a:blip r:embed="rId7"/>
                <a:stretch>
                  <a:fillRect t="-7813" b="-20313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62" name="Line 22"/>
          <p:cNvSpPr>
            <a:spLocks noChangeShapeType="1"/>
          </p:cNvSpPr>
          <p:nvPr/>
        </p:nvSpPr>
        <p:spPr bwMode="auto">
          <a:xfrm>
            <a:off x="6705600" y="990600"/>
            <a:ext cx="1905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63" name="Line 23"/>
          <p:cNvSpPr>
            <a:spLocks noChangeShapeType="1"/>
          </p:cNvSpPr>
          <p:nvPr/>
        </p:nvSpPr>
        <p:spPr bwMode="auto">
          <a:xfrm flipH="1">
            <a:off x="4343400" y="990600"/>
            <a:ext cx="2362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64" name="Line 24"/>
          <p:cNvSpPr>
            <a:spLocks noChangeShapeType="1"/>
          </p:cNvSpPr>
          <p:nvPr/>
        </p:nvSpPr>
        <p:spPr bwMode="auto">
          <a:xfrm>
            <a:off x="4343400" y="9144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65" name="Line 25"/>
          <p:cNvSpPr>
            <a:spLocks noChangeShapeType="1"/>
          </p:cNvSpPr>
          <p:nvPr/>
        </p:nvSpPr>
        <p:spPr bwMode="auto">
          <a:xfrm>
            <a:off x="8610600" y="9144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66" name="Text Box 26"/>
          <p:cNvSpPr txBox="1">
            <a:spLocks noChangeArrowheads="1"/>
          </p:cNvSpPr>
          <p:nvPr/>
        </p:nvSpPr>
        <p:spPr bwMode="auto">
          <a:xfrm>
            <a:off x="6157259" y="762000"/>
            <a:ext cx="877163" cy="369332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just"/>
            <a:r>
              <a:rPr lang="en-US" b="1" dirty="0">
                <a:solidFill>
                  <a:srgbClr val="FF0000"/>
                </a:solidFill>
              </a:rPr>
              <a:t>48</a:t>
            </a:r>
            <a:r>
              <a:rPr lang="pl-PL" dirty="0">
                <a:solidFill>
                  <a:srgbClr val="FF0000"/>
                </a:solidFill>
              </a:rPr>
              <a:t> </a:t>
            </a:r>
            <a:r>
              <a:rPr lang="pl-PL" dirty="0" err="1"/>
              <a:t>bits</a:t>
            </a:r>
            <a:endParaRPr lang="en-US" dirty="0"/>
          </a:p>
        </p:txBody>
      </p:sp>
      <p:sp>
        <p:nvSpPr>
          <p:cNvPr id="10267" name="Line 27"/>
          <p:cNvSpPr>
            <a:spLocks noChangeShapeType="1"/>
          </p:cNvSpPr>
          <p:nvPr/>
        </p:nvSpPr>
        <p:spPr bwMode="auto">
          <a:xfrm>
            <a:off x="6629400" y="2514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69" name="Rectangle 29"/>
              <p:cNvSpPr>
                <a:spLocks noChangeArrowheads="1"/>
              </p:cNvSpPr>
              <p:nvPr/>
            </p:nvSpPr>
            <p:spPr bwMode="auto">
              <a:xfrm>
                <a:off x="4419600" y="3048000"/>
                <a:ext cx="42672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𝐱𝐨𝐫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269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19600" y="3048000"/>
                <a:ext cx="4267200" cy="38100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71" name="Rectangle 31"/>
          <p:cNvSpPr>
            <a:spLocks noChangeArrowheads="1"/>
          </p:cNvSpPr>
          <p:nvPr/>
        </p:nvSpPr>
        <p:spPr bwMode="auto">
          <a:xfrm>
            <a:off x="4419600" y="3733800"/>
            <a:ext cx="533400" cy="381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S</a:t>
            </a:r>
            <a:r>
              <a:rPr lang="en-US" b="1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272" name="Rectangle 32"/>
          <p:cNvSpPr>
            <a:spLocks noChangeArrowheads="1"/>
          </p:cNvSpPr>
          <p:nvPr/>
        </p:nvSpPr>
        <p:spPr bwMode="auto">
          <a:xfrm>
            <a:off x="4953000" y="3733800"/>
            <a:ext cx="533400" cy="381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S</a:t>
            </a:r>
            <a:r>
              <a:rPr lang="en-US" b="1" baseline="-25000" dirty="0">
                <a:solidFill>
                  <a:srgbClr val="FF0000"/>
                </a:solidFill>
              </a:rPr>
              <a:t>2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273" name="Rectangle 33"/>
          <p:cNvSpPr>
            <a:spLocks noChangeArrowheads="1"/>
          </p:cNvSpPr>
          <p:nvPr/>
        </p:nvSpPr>
        <p:spPr bwMode="auto">
          <a:xfrm>
            <a:off x="5486400" y="3733800"/>
            <a:ext cx="533400" cy="381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S</a:t>
            </a:r>
            <a:r>
              <a:rPr lang="en-US" b="1" baseline="-25000" dirty="0">
                <a:solidFill>
                  <a:srgbClr val="FF0000"/>
                </a:solidFill>
              </a:rPr>
              <a:t>3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274" name="Rectangle 34"/>
          <p:cNvSpPr>
            <a:spLocks noChangeArrowheads="1"/>
          </p:cNvSpPr>
          <p:nvPr/>
        </p:nvSpPr>
        <p:spPr bwMode="auto">
          <a:xfrm>
            <a:off x="6019800" y="3733800"/>
            <a:ext cx="533400" cy="381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S</a:t>
            </a:r>
            <a:r>
              <a:rPr lang="en-US" b="1" baseline="-25000" dirty="0">
                <a:solidFill>
                  <a:srgbClr val="FF0000"/>
                </a:solidFill>
              </a:rPr>
              <a:t>4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275" name="Rectangle 35"/>
          <p:cNvSpPr>
            <a:spLocks noChangeArrowheads="1"/>
          </p:cNvSpPr>
          <p:nvPr/>
        </p:nvSpPr>
        <p:spPr bwMode="auto">
          <a:xfrm>
            <a:off x="6553200" y="3733800"/>
            <a:ext cx="533400" cy="381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S</a:t>
            </a:r>
            <a:r>
              <a:rPr lang="en-US" b="1" baseline="-25000" dirty="0">
                <a:solidFill>
                  <a:srgbClr val="FF0000"/>
                </a:solidFill>
              </a:rPr>
              <a:t>5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276" name="Rectangle 36"/>
          <p:cNvSpPr>
            <a:spLocks noChangeArrowheads="1"/>
          </p:cNvSpPr>
          <p:nvPr/>
        </p:nvSpPr>
        <p:spPr bwMode="auto">
          <a:xfrm>
            <a:off x="7086600" y="3733800"/>
            <a:ext cx="533400" cy="381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S</a:t>
            </a:r>
            <a:r>
              <a:rPr lang="en-US" b="1" baseline="-25000" dirty="0">
                <a:solidFill>
                  <a:srgbClr val="FF0000"/>
                </a:solidFill>
              </a:rPr>
              <a:t>6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277" name="Rectangle 37"/>
          <p:cNvSpPr>
            <a:spLocks noChangeArrowheads="1"/>
          </p:cNvSpPr>
          <p:nvPr/>
        </p:nvSpPr>
        <p:spPr bwMode="auto">
          <a:xfrm>
            <a:off x="7620000" y="3733800"/>
            <a:ext cx="533400" cy="381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S</a:t>
            </a:r>
            <a:r>
              <a:rPr lang="en-US" b="1" baseline="-25000" dirty="0">
                <a:solidFill>
                  <a:srgbClr val="FF0000"/>
                </a:solidFill>
              </a:rPr>
              <a:t>7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278" name="Rectangle 38"/>
          <p:cNvSpPr>
            <a:spLocks noChangeArrowheads="1"/>
          </p:cNvSpPr>
          <p:nvPr/>
        </p:nvSpPr>
        <p:spPr bwMode="auto">
          <a:xfrm>
            <a:off x="8153400" y="3733800"/>
            <a:ext cx="533400" cy="381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S</a:t>
            </a:r>
            <a:r>
              <a:rPr lang="en-US" b="1" baseline="-25000" dirty="0">
                <a:solidFill>
                  <a:srgbClr val="FF0000"/>
                </a:solidFill>
              </a:rPr>
              <a:t>8</a:t>
            </a:r>
            <a:endParaRPr 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51" name="Rectangle 11"/>
              <p:cNvSpPr>
                <a:spLocks noChangeArrowheads="1"/>
              </p:cNvSpPr>
              <p:nvPr/>
            </p:nvSpPr>
            <p:spPr bwMode="auto">
              <a:xfrm>
                <a:off x="304800" y="2133600"/>
                <a:ext cx="4191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dirty="0"/>
                  <a:t>half-block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251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2133600"/>
                <a:ext cx="4191000" cy="381000"/>
              </a:xfrm>
              <a:prstGeom prst="rect">
                <a:avLst/>
              </a:prstGeom>
              <a:blipFill rotWithShape="0">
                <a:blip r:embed="rId9"/>
                <a:stretch>
                  <a:fillRect t="-6154" b="-18462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79" name="Rectangle 39"/>
          <p:cNvSpPr>
            <a:spLocks noChangeArrowheads="1"/>
          </p:cNvSpPr>
          <p:nvPr/>
        </p:nvSpPr>
        <p:spPr bwMode="auto">
          <a:xfrm>
            <a:off x="5334000" y="4648200"/>
            <a:ext cx="2667000" cy="381000"/>
          </a:xfrm>
          <a:prstGeom prst="rect">
            <a:avLst/>
          </a:prstGeom>
          <a:solidFill>
            <a:srgbClr val="FCFFE7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baseline="-25000"/>
          </a:p>
        </p:txBody>
      </p:sp>
      <p:sp>
        <p:nvSpPr>
          <p:cNvPr id="10280" name="Line 40"/>
          <p:cNvSpPr>
            <a:spLocks noChangeShapeType="1"/>
          </p:cNvSpPr>
          <p:nvPr/>
        </p:nvSpPr>
        <p:spPr bwMode="auto">
          <a:xfrm>
            <a:off x="4648200" y="4114800"/>
            <a:ext cx="990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81" name="Line 41"/>
          <p:cNvSpPr>
            <a:spLocks noChangeShapeType="1"/>
          </p:cNvSpPr>
          <p:nvPr/>
        </p:nvSpPr>
        <p:spPr bwMode="auto">
          <a:xfrm flipH="1">
            <a:off x="7696200" y="4114800"/>
            <a:ext cx="762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82" name="Line 42"/>
          <p:cNvSpPr>
            <a:spLocks noChangeShapeType="1"/>
          </p:cNvSpPr>
          <p:nvPr/>
        </p:nvSpPr>
        <p:spPr bwMode="auto">
          <a:xfrm>
            <a:off x="5181600" y="4114800"/>
            <a:ext cx="762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83" name="Line 43"/>
          <p:cNvSpPr>
            <a:spLocks noChangeShapeType="1"/>
          </p:cNvSpPr>
          <p:nvPr/>
        </p:nvSpPr>
        <p:spPr bwMode="auto">
          <a:xfrm flipH="1">
            <a:off x="7315200" y="4114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84" name="Line 44"/>
          <p:cNvSpPr>
            <a:spLocks noChangeShapeType="1"/>
          </p:cNvSpPr>
          <p:nvPr/>
        </p:nvSpPr>
        <p:spPr bwMode="auto">
          <a:xfrm flipH="1">
            <a:off x="7010400" y="4114800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85" name="Line 45"/>
          <p:cNvSpPr>
            <a:spLocks noChangeShapeType="1"/>
          </p:cNvSpPr>
          <p:nvPr/>
        </p:nvSpPr>
        <p:spPr bwMode="auto">
          <a:xfrm>
            <a:off x="5791200" y="4114800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86" name="Line 46"/>
          <p:cNvSpPr>
            <a:spLocks noChangeShapeType="1"/>
          </p:cNvSpPr>
          <p:nvPr/>
        </p:nvSpPr>
        <p:spPr bwMode="auto">
          <a:xfrm>
            <a:off x="6248400" y="4114800"/>
            <a:ext cx="152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87" name="Line 47"/>
          <p:cNvSpPr>
            <a:spLocks noChangeShapeType="1"/>
          </p:cNvSpPr>
          <p:nvPr/>
        </p:nvSpPr>
        <p:spPr bwMode="auto">
          <a:xfrm flipH="1">
            <a:off x="6705600" y="4114800"/>
            <a:ext cx="152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88" name="Line 48"/>
          <p:cNvSpPr>
            <a:spLocks noChangeShapeType="1"/>
          </p:cNvSpPr>
          <p:nvPr/>
        </p:nvSpPr>
        <p:spPr bwMode="auto">
          <a:xfrm flipH="1">
            <a:off x="4724400" y="3429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89" name="Line 49"/>
          <p:cNvSpPr>
            <a:spLocks noChangeShapeType="1"/>
          </p:cNvSpPr>
          <p:nvPr/>
        </p:nvSpPr>
        <p:spPr bwMode="auto">
          <a:xfrm flipH="1">
            <a:off x="5181600" y="3429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90" name="Line 50"/>
          <p:cNvSpPr>
            <a:spLocks noChangeShapeType="1"/>
          </p:cNvSpPr>
          <p:nvPr/>
        </p:nvSpPr>
        <p:spPr bwMode="auto">
          <a:xfrm flipH="1">
            <a:off x="5715000" y="3429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91" name="Line 51"/>
          <p:cNvSpPr>
            <a:spLocks noChangeShapeType="1"/>
          </p:cNvSpPr>
          <p:nvPr/>
        </p:nvSpPr>
        <p:spPr bwMode="auto">
          <a:xfrm flipH="1">
            <a:off x="6248400" y="3429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92" name="Line 52"/>
          <p:cNvSpPr>
            <a:spLocks noChangeShapeType="1"/>
          </p:cNvSpPr>
          <p:nvPr/>
        </p:nvSpPr>
        <p:spPr bwMode="auto">
          <a:xfrm flipH="1">
            <a:off x="6781800" y="3429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93" name="Line 53"/>
          <p:cNvSpPr>
            <a:spLocks noChangeShapeType="1"/>
          </p:cNvSpPr>
          <p:nvPr/>
        </p:nvSpPr>
        <p:spPr bwMode="auto">
          <a:xfrm flipH="1">
            <a:off x="7315200" y="3429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94" name="Line 54"/>
          <p:cNvSpPr>
            <a:spLocks noChangeShapeType="1"/>
          </p:cNvSpPr>
          <p:nvPr/>
        </p:nvSpPr>
        <p:spPr bwMode="auto">
          <a:xfrm flipH="1">
            <a:off x="7848600" y="3429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95" name="Line 55"/>
          <p:cNvSpPr>
            <a:spLocks noChangeShapeType="1"/>
          </p:cNvSpPr>
          <p:nvPr/>
        </p:nvSpPr>
        <p:spPr bwMode="auto">
          <a:xfrm flipH="1">
            <a:off x="8382000" y="3429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96" name="Rectangle 56"/>
              <p:cNvSpPr>
                <a:spLocks noChangeArrowheads="1"/>
              </p:cNvSpPr>
              <p:nvPr/>
            </p:nvSpPr>
            <p:spPr bwMode="auto">
              <a:xfrm>
                <a:off x="5334000" y="5257800"/>
                <a:ext cx="2667000" cy="3810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:r>
                  <a:rPr lang="en-US" b="1" dirty="0"/>
                  <a:t>permutation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296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0" y="5257800"/>
                <a:ext cx="2667000" cy="381000"/>
              </a:xfrm>
              <a:prstGeom prst="rect">
                <a:avLst/>
              </a:prstGeom>
              <a:blipFill rotWithShape="0">
                <a:blip r:embed="rId10"/>
                <a:stretch>
                  <a:fillRect t="-7813" b="-20313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97" name="Line 57"/>
          <p:cNvSpPr>
            <a:spLocks noChangeShapeType="1"/>
          </p:cNvSpPr>
          <p:nvPr/>
        </p:nvSpPr>
        <p:spPr bwMode="auto">
          <a:xfrm>
            <a:off x="6629400" y="50292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98" name="Line 58"/>
          <p:cNvSpPr>
            <a:spLocks noChangeShapeType="1"/>
          </p:cNvSpPr>
          <p:nvPr/>
        </p:nvSpPr>
        <p:spPr bwMode="auto">
          <a:xfrm>
            <a:off x="6629400" y="56388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99" name="Rectangle 59"/>
          <p:cNvSpPr>
            <a:spLocks noChangeArrowheads="1"/>
          </p:cNvSpPr>
          <p:nvPr/>
        </p:nvSpPr>
        <p:spPr bwMode="auto">
          <a:xfrm>
            <a:off x="5334000" y="5867400"/>
            <a:ext cx="2667000" cy="381000"/>
          </a:xfrm>
          <a:prstGeom prst="rect">
            <a:avLst/>
          </a:prstGeom>
          <a:solidFill>
            <a:srgbClr val="FCFFE7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baseline="-25000"/>
          </a:p>
        </p:txBody>
      </p:sp>
      <p:sp>
        <p:nvSpPr>
          <p:cNvPr id="10300" name="Line 60"/>
          <p:cNvSpPr>
            <a:spLocks noChangeShapeType="1"/>
          </p:cNvSpPr>
          <p:nvPr/>
        </p:nvSpPr>
        <p:spPr bwMode="auto">
          <a:xfrm>
            <a:off x="6781800" y="6553200"/>
            <a:ext cx="1219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301" name="Line 61"/>
          <p:cNvSpPr>
            <a:spLocks noChangeShapeType="1"/>
          </p:cNvSpPr>
          <p:nvPr/>
        </p:nvSpPr>
        <p:spPr bwMode="auto">
          <a:xfrm flipH="1">
            <a:off x="5334000" y="6553200"/>
            <a:ext cx="1447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302" name="Line 62"/>
          <p:cNvSpPr>
            <a:spLocks noChangeShapeType="1"/>
          </p:cNvSpPr>
          <p:nvPr/>
        </p:nvSpPr>
        <p:spPr bwMode="auto">
          <a:xfrm>
            <a:off x="5334000" y="64770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303" name="Line 63"/>
          <p:cNvSpPr>
            <a:spLocks noChangeShapeType="1"/>
          </p:cNvSpPr>
          <p:nvPr/>
        </p:nvSpPr>
        <p:spPr bwMode="auto">
          <a:xfrm>
            <a:off x="8001000" y="64770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04" name="Text Box 64"/>
              <p:cNvSpPr txBox="1">
                <a:spLocks noChangeArrowheads="1"/>
              </p:cNvSpPr>
              <p:nvPr/>
            </p:nvSpPr>
            <p:spPr bwMode="auto">
              <a:xfrm>
                <a:off x="6248400" y="6324600"/>
                <a:ext cx="1016924" cy="369332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pl-PL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𝟑𝟐</m:t>
                    </m:r>
                  </m:oMath>
                </a14:m>
                <a:r>
                  <a:rPr lang="pl-PL" dirty="0"/>
                  <a:t> </a:t>
                </a:r>
                <a:r>
                  <a:rPr lang="pl-PL" dirty="0" err="1"/>
                  <a:t>bits</a:t>
                </a:r>
                <a:endParaRPr lang="en-US" dirty="0"/>
              </a:p>
            </p:txBody>
          </p:sp>
        </mc:Choice>
        <mc:Fallback xmlns="">
          <p:sp>
            <p:nvSpPr>
              <p:cNvPr id="10304" name="Text 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48400" y="6324600"/>
                <a:ext cx="1016924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11667" b="-23333"/>
                </a:stretch>
              </a:blip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07" name="AutoShape 67"/>
              <p:cNvSpPr>
                <a:spLocks noChangeArrowheads="1"/>
              </p:cNvSpPr>
              <p:nvPr/>
            </p:nvSpPr>
            <p:spPr bwMode="auto">
              <a:xfrm>
                <a:off x="1489086" y="3390900"/>
                <a:ext cx="2892414" cy="1066800"/>
              </a:xfrm>
              <a:prstGeom prst="rightArrow">
                <a:avLst>
                  <a:gd name="adj1" fmla="val 82444"/>
                  <a:gd name="adj2" fmla="val 41672"/>
                </a:avLst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 anchorCtr="1"/>
              <a:lstStyle/>
              <a:p>
                <a:pPr algn="ctr"/>
                <a:r>
                  <a:rPr lang="en-US" sz="2000" dirty="0"/>
                  <a:t>“</a:t>
                </a:r>
                <a:r>
                  <a:rPr lang="en-US" sz="2000" b="1" dirty="0"/>
                  <a:t>S – boxes</a:t>
                </a:r>
                <a:r>
                  <a:rPr lang="en-US" sz="2000" dirty="0"/>
                  <a:t>”</a:t>
                </a:r>
                <a:br>
                  <a:rPr lang="en-US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2000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 {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sz="2000" b="1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→ {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𝟎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,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𝟏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}</m:t>
                      </m:r>
                      <m:r>
                        <a:rPr lang="en-US" sz="2000" b="1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𝟒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307" name="AutoShap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89086" y="3390900"/>
                <a:ext cx="2892414" cy="1066800"/>
              </a:xfrm>
              <a:prstGeom prst="rightArrow">
                <a:avLst>
                  <a:gd name="adj1" fmla="val 82444"/>
                  <a:gd name="adj2" fmla="val 41672"/>
                </a:avLst>
              </a:prstGeom>
              <a:blipFill rotWithShape="0">
                <a:blip r:embed="rId12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10" name="Text Box 70"/>
          <p:cNvSpPr txBox="1">
            <a:spLocks noChangeArrowheads="1"/>
          </p:cNvSpPr>
          <p:nvPr/>
        </p:nvSpPr>
        <p:spPr bwMode="auto">
          <a:xfrm>
            <a:off x="152400" y="3429000"/>
            <a:ext cx="1309268" cy="36933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“confusion”</a:t>
            </a:r>
          </a:p>
        </p:txBody>
      </p:sp>
      <p:sp>
        <p:nvSpPr>
          <p:cNvPr id="10311" name="Text Box 71"/>
          <p:cNvSpPr txBox="1">
            <a:spLocks noChangeArrowheads="1"/>
          </p:cNvSpPr>
          <p:nvPr/>
        </p:nvSpPr>
        <p:spPr bwMode="auto">
          <a:xfrm>
            <a:off x="152400" y="5029200"/>
            <a:ext cx="1222386" cy="36933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“diffusion”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12" name="Text Box 72"/>
              <p:cNvSpPr txBox="1">
                <a:spLocks noChangeArrowheads="1"/>
              </p:cNvSpPr>
              <p:nvPr/>
            </p:nvSpPr>
            <p:spPr bwMode="auto">
              <a:xfrm>
                <a:off x="152400" y="152400"/>
                <a:ext cx="1601721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400" u="sng" dirty="0"/>
                  <a:t>function </a:t>
                </a:r>
                <a14:m>
                  <m:oMath xmlns:m="http://schemas.openxmlformats.org/officeDocument/2006/math">
                    <m:r>
                      <a:rPr lang="en-US" sz="2400" b="1" i="1" u="sng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2400" u="sng" dirty="0"/>
                  <a:t>:</a:t>
                </a:r>
                <a:endParaRPr lang="en-US" sz="2400" b="1" u="sng" dirty="0"/>
              </a:p>
            </p:txBody>
          </p:sp>
        </mc:Choice>
        <mc:Fallback xmlns="">
          <p:sp>
            <p:nvSpPr>
              <p:cNvPr id="10312" name="Text 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" y="152400"/>
                <a:ext cx="1601721" cy="461665"/>
              </a:xfrm>
              <a:prstGeom prst="rect">
                <a:avLst/>
              </a:prstGeom>
              <a:blipFill rotWithShape="0">
                <a:blip r:embed="rId13"/>
                <a:stretch>
                  <a:fillRect l="-5703" t="-10526" r="-4563" b="-2894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262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09" grpId="0" animBg="1"/>
      <p:bldP spid="10308" grpId="0" animBg="1"/>
      <p:bldP spid="10244" grpId="0" animBg="1"/>
      <p:bldP spid="10245" grpId="0" animBg="1"/>
      <p:bldP spid="10246" grpId="0" animBg="1"/>
      <p:bldP spid="10247" grpId="0" animBg="1"/>
      <p:bldP spid="10248" grpId="0" animBg="1"/>
      <p:bldP spid="10249" grpId="0" animBg="1"/>
      <p:bldP spid="10250" grpId="0" animBg="1"/>
      <p:bldP spid="10252" grpId="0" animBg="1"/>
      <p:bldP spid="10253" grpId="0" animBg="1"/>
      <p:bldP spid="10254" grpId="0" animBg="1"/>
      <p:bldP spid="10255" grpId="0" animBg="1"/>
      <p:bldP spid="10255" grpId="1" animBg="1"/>
      <p:bldP spid="10256" grpId="0" animBg="1"/>
      <p:bldP spid="10259" grpId="0" animBg="1"/>
      <p:bldP spid="10260" grpId="0" animBg="1"/>
      <p:bldP spid="10261" grpId="0" animBg="1"/>
      <p:bldP spid="10262" grpId="0" animBg="1"/>
      <p:bldP spid="10263" grpId="0" animBg="1"/>
      <p:bldP spid="10264" grpId="0" animBg="1"/>
      <p:bldP spid="10265" grpId="0" animBg="1"/>
      <p:bldP spid="10266" grpId="0" animBg="1"/>
      <p:bldP spid="10267" grpId="0" animBg="1"/>
      <p:bldP spid="10269" grpId="0" animBg="1"/>
      <p:bldP spid="10271" grpId="0" animBg="1"/>
      <p:bldP spid="10272" grpId="0" animBg="1"/>
      <p:bldP spid="10273" grpId="0" animBg="1"/>
      <p:bldP spid="10274" grpId="0" animBg="1"/>
      <p:bldP spid="10275" grpId="0" animBg="1"/>
      <p:bldP spid="10276" grpId="0" animBg="1"/>
      <p:bldP spid="10277" grpId="0" animBg="1"/>
      <p:bldP spid="10278" grpId="0" animBg="1"/>
      <p:bldP spid="10251" grpId="0" animBg="1"/>
      <p:bldP spid="10279" grpId="0" animBg="1"/>
      <p:bldP spid="10280" grpId="0" animBg="1"/>
      <p:bldP spid="10281" grpId="0" animBg="1"/>
      <p:bldP spid="10282" grpId="0" animBg="1"/>
      <p:bldP spid="10283" grpId="0" animBg="1"/>
      <p:bldP spid="10284" grpId="0" animBg="1"/>
      <p:bldP spid="10285" grpId="0" animBg="1"/>
      <p:bldP spid="10286" grpId="0" animBg="1"/>
      <p:bldP spid="10287" grpId="0" animBg="1"/>
      <p:bldP spid="10288" grpId="0" animBg="1"/>
      <p:bldP spid="10289" grpId="0" animBg="1"/>
      <p:bldP spid="10290" grpId="0" animBg="1"/>
      <p:bldP spid="10291" grpId="0" animBg="1"/>
      <p:bldP spid="10292" grpId="0" animBg="1"/>
      <p:bldP spid="10293" grpId="0" animBg="1"/>
      <p:bldP spid="10294" grpId="0" animBg="1"/>
      <p:bldP spid="10295" grpId="0" animBg="1"/>
      <p:bldP spid="10296" grpId="0" animBg="1"/>
      <p:bldP spid="10297" grpId="0" animBg="1"/>
      <p:bldP spid="10298" grpId="0" animBg="1"/>
      <p:bldP spid="10299" grpId="0" animBg="1"/>
      <p:bldP spid="10300" grpId="0" animBg="1"/>
      <p:bldP spid="10301" grpId="0" animBg="1"/>
      <p:bldP spid="10302" grpId="0" animBg="1"/>
      <p:bldP spid="10303" grpId="0" animBg="1"/>
      <p:bldP spid="10304" grpId="0" animBg="1"/>
      <p:bldP spid="10307" grpId="0" animBg="1"/>
      <p:bldP spid="10310" grpId="0" animBg="1"/>
      <p:bldP spid="103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458200" cy="1333488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solidFill>
                  <a:schemeClr val="tx1"/>
                </a:solidFill>
              </a:rPr>
              <a:t>Moral</a:t>
            </a:r>
            <a:r>
              <a:rPr lang="en-US" sz="3200" dirty="0">
                <a:solidFill>
                  <a:schemeClr val="tx1"/>
                </a:solidFill>
              </a:rPr>
              <a:t>: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“If </a:t>
            </a:r>
            <a:r>
              <a:rPr lang="en-US" sz="3200" b="1" dirty="0">
                <a:solidFill>
                  <a:srgbClr val="FF0000"/>
                </a:solidFill>
              </a:rPr>
              <a:t>P=NP</a:t>
            </a:r>
            <a:r>
              <a:rPr lang="en-US" sz="3200" dirty="0">
                <a:solidFill>
                  <a:schemeClr val="tx1"/>
                </a:solidFill>
              </a:rPr>
              <a:t>, then the semantically-secure encryption is broken”</a:t>
            </a:r>
            <a:br>
              <a:rPr lang="en-US" sz="4000" dirty="0">
                <a:solidFill>
                  <a:schemeClr val="tx1"/>
                </a:solidFill>
              </a:rPr>
            </a:b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28728" y="3214686"/>
            <a:ext cx="7498080" cy="48006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endParaRPr lang="en-US" dirty="0"/>
          </a:p>
          <a:p>
            <a:pPr>
              <a:lnSpc>
                <a:spcPct val="90000"/>
              </a:lnSpc>
              <a:buFontTx/>
              <a:buNone/>
            </a:pPr>
            <a:endParaRPr lang="en-US" dirty="0"/>
          </a:p>
          <a:p>
            <a:pPr>
              <a:lnSpc>
                <a:spcPct val="90000"/>
              </a:lnSpc>
              <a:buFontTx/>
              <a:buNone/>
            </a:pPr>
            <a:endParaRPr lang="en-US" dirty="0"/>
          </a:p>
          <a:p>
            <a:pPr>
              <a:lnSpc>
                <a:spcPct val="90000"/>
              </a:lnSpc>
              <a:buFontTx/>
              <a:buNone/>
            </a:pPr>
            <a:endParaRPr lang="en-US" dirty="0"/>
          </a:p>
          <a:p>
            <a:pPr>
              <a:lnSpc>
                <a:spcPct val="90000"/>
              </a:lnSpc>
              <a:buFontTx/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1472" y="1928802"/>
            <a:ext cx="7858180" cy="4801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800" dirty="0"/>
              <a:t>Is it 100% true?</a:t>
            </a:r>
          </a:p>
        </p:txBody>
      </p:sp>
      <p:sp>
        <p:nvSpPr>
          <p:cNvPr id="7" name="Rectangle 6"/>
          <p:cNvSpPr/>
          <p:nvPr/>
        </p:nvSpPr>
        <p:spPr>
          <a:xfrm>
            <a:off x="3857620" y="2643182"/>
            <a:ext cx="1862048" cy="4801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>
              <a:lnSpc>
                <a:spcPct val="90000"/>
              </a:lnSpc>
              <a:buFontTx/>
              <a:buNone/>
            </a:pPr>
            <a:r>
              <a:rPr lang="en-US" sz="2800" dirty="0"/>
              <a:t>Not really...</a:t>
            </a:r>
          </a:p>
        </p:txBody>
      </p:sp>
      <p:sp>
        <p:nvSpPr>
          <p:cNvPr id="8" name="Rectangle 7"/>
          <p:cNvSpPr/>
          <p:nvPr/>
        </p:nvSpPr>
        <p:spPr>
          <a:xfrm>
            <a:off x="428596" y="4143380"/>
            <a:ext cx="7929618" cy="8679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800" dirty="0"/>
              <a:t>This is because even if </a:t>
            </a:r>
            <a:r>
              <a:rPr lang="en-US" sz="2800" b="1" dirty="0">
                <a:solidFill>
                  <a:srgbClr val="FF0000"/>
                </a:solidFill>
              </a:rPr>
              <a:t>P=NP</a:t>
            </a:r>
            <a:r>
              <a:rPr lang="en-US" sz="2800" dirty="0"/>
              <a:t> we do not know what are the constants.</a:t>
            </a:r>
          </a:p>
        </p:txBody>
      </p:sp>
      <p:sp>
        <p:nvSpPr>
          <p:cNvPr id="9" name="Rectangle 8"/>
          <p:cNvSpPr/>
          <p:nvPr/>
        </p:nvSpPr>
        <p:spPr>
          <a:xfrm>
            <a:off x="1643042" y="5357826"/>
            <a:ext cx="6340518" cy="4801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800" dirty="0"/>
              <a:t>Maybe </a:t>
            </a:r>
            <a:r>
              <a:rPr lang="en-US" sz="2800" b="1" dirty="0">
                <a:solidFill>
                  <a:srgbClr val="FF0000"/>
                </a:solidFill>
              </a:rPr>
              <a:t>P=NP</a:t>
            </a:r>
            <a:r>
              <a:rPr lang="en-US" sz="2800" dirty="0"/>
              <a:t> in a very “inefficient way”...</a:t>
            </a:r>
          </a:p>
        </p:txBody>
      </p:sp>
    </p:spTree>
    <p:extLst>
      <p:ext uri="{BB962C8B-B14F-4D97-AF65-F5344CB8AC3E}">
        <p14:creationId xmlns:p14="http://schemas.microsoft.com/office/powerpoint/2010/main" val="138186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The expansion function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3200400"/>
            <a:ext cx="6934200" cy="317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2293" name="Group 5"/>
          <p:cNvGraphicFramePr>
            <a:graphicFrameLocks noGrp="1"/>
          </p:cNvGraphicFramePr>
          <p:nvPr/>
        </p:nvGraphicFramePr>
        <p:xfrm>
          <a:off x="6172200" y="1524000"/>
          <a:ext cx="2628900" cy="2933704"/>
        </p:xfrm>
        <a:graphic>
          <a:graphicData uri="http://schemas.openxmlformats.org/drawingml/2006/table">
            <a:tbl>
              <a:tblPr/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117762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314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Permutation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31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523" name="Group 211"/>
          <p:cNvGraphicFramePr>
            <a:graphicFrameLocks noGrp="1"/>
          </p:cNvGraphicFramePr>
          <p:nvPr/>
        </p:nvGraphicFramePr>
        <p:xfrm>
          <a:off x="228600" y="2133600"/>
          <a:ext cx="1752600" cy="2933704"/>
        </p:xfrm>
        <a:graphic>
          <a:graphicData uri="http://schemas.openxmlformats.org/drawingml/2006/table">
            <a:tbl>
              <a:tblPr/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16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21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29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28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17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15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23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26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31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24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14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27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19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13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30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22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25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3525" name="Picture 2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90800" y="1828800"/>
            <a:ext cx="59436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5508539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74638"/>
                <a:ext cx="8229600" cy="70609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Properties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74638"/>
                <a:ext cx="8229600" cy="706090"/>
              </a:xfrm>
              <a:blipFill rotWithShape="0">
                <a:blip r:embed="rId2"/>
                <a:stretch>
                  <a:fillRect l="-2963" t="-26724" b="-4051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552" y="1124744"/>
                <a:ext cx="8229600" cy="518457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200" dirty="0"/>
                  <a:t>The construction of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2200" dirty="0"/>
                  <a:t> looks a bit ad-hoc.</a:t>
                </a:r>
              </a:p>
              <a:p>
                <a:pPr marL="0" indent="0">
                  <a:buNone/>
                </a:pPr>
                <a:r>
                  <a:rPr lang="en-US" sz="2200" dirty="0"/>
                  <a:t>Still, </a:t>
                </a:r>
                <a:r>
                  <a:rPr lang="en-US" sz="2200" b="1" dirty="0">
                    <a:solidFill>
                      <a:srgbClr val="0070C0"/>
                    </a:solidFill>
                  </a:rPr>
                  <a:t>some properties </a:t>
                </a:r>
                <a:r>
                  <a:rPr lang="en-US" sz="2200" dirty="0"/>
                  <a:t>of it are known</a:t>
                </a:r>
                <a:r>
                  <a:rPr lang="pl-PL" sz="2200" dirty="0"/>
                  <a:t>:</a:t>
                </a:r>
                <a:endParaRPr lang="en-US" sz="2200" dirty="0"/>
              </a:p>
              <a:p>
                <a:r>
                  <a:rPr lang="en-US" sz="2200" dirty="0"/>
                  <a:t>The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four bits </a:t>
                </a:r>
                <a:r>
                  <a:rPr lang="en-US" sz="2200" dirty="0"/>
                  <a:t>output from an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200" dirty="0"/>
                  <a:t>are distributed so that they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affect six different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S-boxes</a:t>
                </a:r>
                <a:r>
                  <a:rPr lang="en-US" sz="2200" dirty="0"/>
                  <a:t> in the following round.</a:t>
                </a:r>
              </a:p>
              <a:p>
                <a:r>
                  <a:rPr lang="en-US" sz="2200" dirty="0"/>
                  <a:t>If an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output bit</a:t>
                </a:r>
                <a:r>
                  <a:rPr lang="en-US" sz="2200" dirty="0"/>
                  <a:t> from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200" dirty="0"/>
                  <a:t>affects one of the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 middle input bits </a:t>
                </a:r>
                <a:r>
                  <a:rPr lang="en-US" sz="2200" dirty="0"/>
                  <a:t>to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200" dirty="0"/>
                  <a:t>(in the next round), then an output bit from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200" dirty="0"/>
                  <a:t>cannot affect a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middle bit </a:t>
                </a:r>
                <a:r>
                  <a:rPr lang="en-US" sz="2200" dirty="0"/>
                  <a:t>of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200" dirty="0"/>
                  <a:t>.</a:t>
                </a:r>
              </a:p>
              <a:p>
                <a:r>
                  <a:rPr lang="en-US" sz="2200" dirty="0"/>
                  <a:t>The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middle six inputs</a:t>
                </a:r>
                <a:r>
                  <a:rPr lang="en-US" sz="2200" dirty="0"/>
                  <a:t> to two </a:t>
                </a:r>
                <a:r>
                  <a:rPr lang="en-US" sz="2200" dirty="0" err="1"/>
                  <a:t>neighbouring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S-boxes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200" dirty="0"/>
                  <a:t>(those not shared by any other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S-boxes</a:t>
                </a:r>
                <a:r>
                  <a:rPr lang="en-US" sz="2200" dirty="0"/>
                  <a:t>) are constructed from the outputs from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six different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S-boxes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200" dirty="0"/>
                  <a:t>in the previous round. </a:t>
                </a:r>
              </a:p>
              <a:p>
                <a:r>
                  <a:rPr lang="en-US" sz="2200" dirty="0"/>
                  <a:t>The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middle ten input bits to three </a:t>
                </a:r>
                <a:r>
                  <a:rPr lang="en-US" sz="2200" b="1" dirty="0" err="1">
                    <a:solidFill>
                      <a:srgbClr val="00B050"/>
                    </a:solidFill>
                  </a:rPr>
                  <a:t>neighbouring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S-boxes</a:t>
                </a:r>
                <a:r>
                  <a:rPr lang="en-US" sz="2200" dirty="0"/>
                  <a:t>,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four bits from the two outer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S-boxes</a:t>
                </a:r>
                <a:r>
                  <a:rPr lang="en-US" sz="2200" dirty="0"/>
                  <a:t> and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six from the middle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</a:t>
                </a:r>
                <a:r>
                  <a:rPr lang="en-US" sz="2200" dirty="0"/>
                  <a:t>, are constructed from the outputs from all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S-boxes</a:t>
                </a:r>
                <a:r>
                  <a:rPr lang="en-US" sz="2200" dirty="0"/>
                  <a:t> in the previous round.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552" y="1124744"/>
                <a:ext cx="8229600" cy="5184576"/>
              </a:xfrm>
              <a:blipFill rotWithShape="0">
                <a:blip r:embed="rId3"/>
                <a:stretch>
                  <a:fillRect l="-963" t="-1529" r="-125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282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The substitution boxes</a:t>
            </a:r>
            <a:br>
              <a:rPr lang="en-US" sz="4000"/>
            </a:br>
            <a:r>
              <a:rPr lang="en-US" sz="4000"/>
              <a:t>(S-boxes)</a:t>
            </a:r>
          </a:p>
        </p:txBody>
      </p:sp>
      <p:graphicFrame>
        <p:nvGraphicFramePr>
          <p:cNvPr id="14957" name="Group 621"/>
          <p:cNvGraphicFramePr>
            <a:graphicFrameLocks noGrp="1"/>
          </p:cNvGraphicFramePr>
          <p:nvPr/>
        </p:nvGraphicFramePr>
        <p:xfrm>
          <a:off x="228600" y="2971800"/>
          <a:ext cx="8610600" cy="2438400"/>
        </p:xfrm>
        <a:graphic>
          <a:graphicData uri="http://schemas.openxmlformats.org/drawingml/2006/table">
            <a:tbl>
              <a:tblPr/>
              <a:tblGrid>
                <a:gridCol w="85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51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51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513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6513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6831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</a:tblGrid>
              <a:tr h="406400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S</a:t>
                      </a:r>
                      <a:r>
                        <a:rPr kumimoji="0" lang="en-US" sz="20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5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Middle 4 bits of input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0000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0001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0010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0011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0100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0101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0110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0111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1001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1010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1011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1100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1101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1110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1111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Outer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bits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748" name="Rectangle 412"/>
          <p:cNvSpPr>
            <a:spLocks noChangeArrowheads="1"/>
          </p:cNvSpPr>
          <p:nvPr/>
        </p:nvSpPr>
        <p:spPr bwMode="auto">
          <a:xfrm>
            <a:off x="-1816100" y="5078413"/>
            <a:ext cx="361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l"/>
            <a:r>
              <a:rPr lang="en-US"/>
              <a:t>G</a:t>
            </a:r>
          </a:p>
        </p:txBody>
      </p:sp>
      <p:sp>
        <p:nvSpPr>
          <p:cNvPr id="14950" name="Text Box 614"/>
          <p:cNvSpPr txBox="1">
            <a:spLocks noChangeArrowheads="1"/>
          </p:cNvSpPr>
          <p:nvPr/>
        </p:nvSpPr>
        <p:spPr bwMode="auto">
          <a:xfrm>
            <a:off x="228600" y="1981200"/>
            <a:ext cx="3124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sz="2000" dirty="0"/>
              <a:t>Example of an </a:t>
            </a:r>
            <a:r>
              <a:rPr lang="en-US" sz="2000" b="1" dirty="0">
                <a:solidFill>
                  <a:srgbClr val="7030A0"/>
                </a:solidFill>
              </a:rPr>
              <a:t>S-box</a:t>
            </a:r>
          </a:p>
        </p:txBody>
      </p:sp>
    </p:spTree>
    <p:extLst>
      <p:ext uri="{BB962C8B-B14F-4D97-AF65-F5344CB8AC3E}">
        <p14:creationId xmlns:p14="http://schemas.microsoft.com/office/powerpoint/2010/main" val="419605488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r>
              <a:rPr lang="en-US" dirty="0"/>
              <a:t>Properties of </a:t>
            </a:r>
            <a:r>
              <a:rPr lang="en-US" b="1" dirty="0">
                <a:solidFill>
                  <a:srgbClr val="7030A0"/>
                </a:solidFill>
              </a:rPr>
              <a:t>S-boxes</a:t>
            </a:r>
            <a:r>
              <a:rPr lang="en-US" dirty="0"/>
              <a:t> [1/2]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688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design of </a:t>
            </a:r>
            <a:r>
              <a:rPr lang="en-US" b="1" dirty="0">
                <a:solidFill>
                  <a:srgbClr val="7030A0"/>
                </a:solidFill>
              </a:rPr>
              <a:t>S-boxes</a:t>
            </a:r>
            <a:r>
              <a:rPr lang="en-US" dirty="0"/>
              <a:t> was controversial from the beginning (we discussed it </a:t>
            </a:r>
            <a:r>
              <a:rPr lang="pl-PL" dirty="0" err="1"/>
              <a:t>before</a:t>
            </a:r>
            <a:r>
              <a:rPr lang="en-US" dirty="0"/>
              <a:t>).</a:t>
            </a:r>
          </a:p>
          <a:p>
            <a:pPr marL="0" indent="0">
              <a:buNone/>
            </a:pPr>
            <a:r>
              <a:rPr lang="en-US" dirty="0"/>
              <a:t>Responding to this the designers of </a:t>
            </a:r>
            <a:r>
              <a:rPr lang="en-US" b="1" dirty="0">
                <a:solidFill>
                  <a:srgbClr val="FF0000"/>
                </a:solidFill>
              </a:rPr>
              <a:t>DES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published the </a:t>
            </a:r>
            <a:r>
              <a:rPr lang="en-US" b="1" dirty="0">
                <a:solidFill>
                  <a:srgbClr val="0070C0"/>
                </a:solidFill>
              </a:rPr>
              <a:t>criteria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that they were using in this design:</a:t>
            </a:r>
          </a:p>
          <a:p>
            <a:r>
              <a:rPr lang="en-US" dirty="0"/>
              <a:t>No </a:t>
            </a:r>
            <a:r>
              <a:rPr lang="en-US" b="1" dirty="0">
                <a:solidFill>
                  <a:srgbClr val="7030A0"/>
                </a:solidFill>
              </a:rPr>
              <a:t>S-box </a:t>
            </a:r>
            <a:r>
              <a:rPr lang="en-US" dirty="0"/>
              <a:t>is a </a:t>
            </a:r>
            <a:r>
              <a:rPr lang="en-US" b="1" dirty="0"/>
              <a:t>linear</a:t>
            </a:r>
            <a:r>
              <a:rPr lang="en-US" dirty="0"/>
              <a:t> or </a:t>
            </a:r>
            <a:r>
              <a:rPr lang="en-US" b="1" dirty="0"/>
              <a:t>afﬁne</a:t>
            </a:r>
            <a:r>
              <a:rPr lang="en-US" dirty="0"/>
              <a:t> function of the input. </a:t>
            </a:r>
          </a:p>
          <a:p>
            <a:r>
              <a:rPr lang="en-US" dirty="0"/>
              <a:t>Changing </a:t>
            </a:r>
            <a:r>
              <a:rPr lang="en-US" b="1" dirty="0">
                <a:solidFill>
                  <a:srgbClr val="0070C0"/>
                </a:solidFill>
              </a:rPr>
              <a:t>one bit </a:t>
            </a:r>
            <a:r>
              <a:rPr lang="en-US" dirty="0"/>
              <a:t>in the input to an </a:t>
            </a:r>
            <a:r>
              <a:rPr lang="en-US" b="1" dirty="0">
                <a:solidFill>
                  <a:srgbClr val="7030A0"/>
                </a:solidFill>
              </a:rPr>
              <a:t>S-box</a:t>
            </a:r>
            <a:r>
              <a:rPr lang="en-US" dirty="0"/>
              <a:t> results in changing at </a:t>
            </a:r>
            <a:r>
              <a:rPr lang="en-US" b="1" dirty="0">
                <a:solidFill>
                  <a:srgbClr val="0070C0"/>
                </a:solidFill>
              </a:rPr>
              <a:t>least two output bits</a:t>
            </a:r>
            <a:r>
              <a:rPr lang="en-US" dirty="0"/>
              <a:t>. 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7030A0"/>
                </a:solidFill>
              </a:rPr>
              <a:t>S-boxes</a:t>
            </a:r>
            <a:r>
              <a:rPr lang="en-US" dirty="0"/>
              <a:t> were chosen to </a:t>
            </a:r>
            <a:r>
              <a:rPr lang="en-US" dirty="0" err="1"/>
              <a:t>minimise</a:t>
            </a:r>
            <a:r>
              <a:rPr lang="en-US" dirty="0"/>
              <a:t> the difference between the number of </a:t>
            </a:r>
            <a:r>
              <a:rPr lang="en-US" b="1" dirty="0">
                <a:solidFill>
                  <a:srgbClr val="FF0000"/>
                </a:solidFill>
              </a:rPr>
              <a:t>1</a:t>
            </a:r>
            <a:r>
              <a:rPr lang="en-US" dirty="0"/>
              <a:t>’s and </a:t>
            </a:r>
            <a:r>
              <a:rPr lang="en-US" b="1" dirty="0">
                <a:solidFill>
                  <a:srgbClr val="FF0000"/>
                </a:solidFill>
              </a:rPr>
              <a:t>0</a:t>
            </a:r>
            <a:r>
              <a:rPr lang="en-US" dirty="0"/>
              <a:t>’s when any single </a:t>
            </a:r>
            <a:r>
              <a:rPr lang="pl-PL" dirty="0"/>
              <a:t>input </a:t>
            </a:r>
            <a:r>
              <a:rPr lang="en-US" dirty="0"/>
              <a:t>bit is held constant. </a:t>
            </a:r>
          </a:p>
        </p:txBody>
      </p:sp>
    </p:spTree>
    <p:extLst>
      <p:ext uri="{BB962C8B-B14F-4D97-AF65-F5344CB8AC3E}">
        <p14:creationId xmlns:p14="http://schemas.microsoft.com/office/powerpoint/2010/main" val="420660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517" y="161683"/>
            <a:ext cx="8229600" cy="706090"/>
          </a:xfrm>
        </p:spPr>
        <p:txBody>
          <a:bodyPr>
            <a:normAutofit/>
          </a:bodyPr>
          <a:lstStyle/>
          <a:p>
            <a:r>
              <a:rPr lang="en-US" dirty="0"/>
              <a:t>Properties of </a:t>
            </a:r>
            <a:r>
              <a:rPr lang="en-US" b="1" dirty="0">
                <a:solidFill>
                  <a:srgbClr val="7030A0"/>
                </a:solidFill>
              </a:rPr>
              <a:t>S-boxes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[2/2]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2736"/>
                <a:ext cx="8229600" cy="5688632"/>
              </a:xfrm>
            </p:spPr>
            <p:txBody>
              <a:bodyPr>
                <a:noAutofit/>
              </a:bodyPr>
              <a:lstStyle/>
              <a:p>
                <a:r>
                  <a:rPr lang="en-US" sz="2200" dirty="0"/>
                  <a:t>For any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2200" dirty="0"/>
                  <a:t>, it holds that </a:t>
                </a:r>
                <a:endParaRPr lang="pl-PL" sz="2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200" dirty="0"/>
                  <a:t>and</a:t>
                </a:r>
                <a:r>
                  <a:rPr lang="pl-PL" sz="2200" dirty="0"/>
                  <a:t> </a:t>
                </a:r>
                <a14:m>
                  <m:oMath xmlns:m="http://schemas.openxmlformats.org/officeDocument/2006/math"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𝟎𝟎𝟏𝟏𝟎𝟎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endParaRPr lang="pl-PL" sz="2200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pl-PL" sz="2200" b="1" dirty="0">
                    <a:solidFill>
                      <a:srgbClr val="FF0000"/>
                    </a:solidFill>
                  </a:rPr>
                  <a:t>   </a:t>
                </a:r>
                <a:r>
                  <a:rPr lang="en-US" sz="2200" dirty="0"/>
                  <a:t>differ in at least two bits. </a:t>
                </a:r>
              </a:p>
              <a:p>
                <a:r>
                  <a:rPr lang="en-US" sz="2200" dirty="0"/>
                  <a:t>For any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2200" dirty="0"/>
                  <a:t>, it holds</a:t>
                </a:r>
                <a:r>
                  <a:rPr lang="pl-PL" sz="2200" dirty="0"/>
                  <a:t> </a:t>
                </a:r>
                <a:r>
                  <a:rPr lang="pl-PL" sz="2200" dirty="0" err="1"/>
                  <a:t>that</a:t>
                </a:r>
                <a:r>
                  <a:rPr lang="en-US" sz="2200" dirty="0"/>
                  <a:t> </a:t>
                </a:r>
                <a:endParaRPr lang="pl-PL" sz="2200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d>
                      <m:dPr>
                        <m:begChr m:val="["/>
                        <m:endChr m:val="]"/>
                        <m:ctrlPr>
                          <a:rPr lang="pl-PL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𝒓𝒔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𝟎𝟎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200" dirty="0"/>
                  <a:t> </a:t>
                </a:r>
                <a:endParaRPr lang="pl-PL" sz="2200" dirty="0"/>
              </a:p>
              <a:p>
                <a:pPr marL="0" indent="0">
                  <a:buNone/>
                </a:pPr>
                <a:r>
                  <a:rPr lang="pl-PL" sz="2200" dirty="0"/>
                  <a:t>   </a:t>
                </a:r>
                <a:r>
                  <a:rPr lang="en-US" sz="2200" dirty="0"/>
                  <a:t>for any binary values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sz="2200" dirty="0"/>
                  <a:t>. </a:t>
                </a:r>
              </a:p>
              <a:p>
                <a:r>
                  <a:rPr lang="en-US" sz="2200" dirty="0"/>
                  <a:t>If two different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𝟒𝟖</m:t>
                    </m:r>
                  </m:oMath>
                </a14:m>
                <a:r>
                  <a:rPr lang="en-US" sz="2200" dirty="0"/>
                  <a:t>-bit inputs to the ensemble of eight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S-boxes</a:t>
                </a:r>
                <a:r>
                  <a:rPr lang="en-US" sz="2200" dirty="0">
                    <a:solidFill>
                      <a:srgbClr val="7030A0"/>
                    </a:solidFill>
                  </a:rPr>
                  <a:t> </a:t>
                </a:r>
                <a:r>
                  <a:rPr lang="en-US" sz="2200" dirty="0"/>
                  <a:t>result in equal outputs, then there must be different inputs to at least three </a:t>
                </a:r>
                <a:r>
                  <a:rPr lang="en-US" sz="2200" dirty="0" err="1"/>
                  <a:t>neighbouring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S-boxes</a:t>
                </a:r>
                <a:r>
                  <a:rPr lang="en-US" sz="2200" dirty="0"/>
                  <a:t>. </a:t>
                </a:r>
              </a:p>
              <a:p>
                <a:r>
                  <a:rPr lang="en-US" sz="2200" dirty="0"/>
                  <a:t>For any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200" dirty="0"/>
                  <a:t>it holds </a:t>
                </a:r>
                <a:r>
                  <a:rPr lang="pl-PL" sz="2200" dirty="0" err="1"/>
                  <a:t>that</a:t>
                </a:r>
                <a:r>
                  <a:rPr lang="pl-PL" sz="2200" dirty="0"/>
                  <a:t> </a:t>
                </a:r>
                <a:r>
                  <a:rPr lang="en-US" sz="2200" dirty="0"/>
                  <a:t>for any nonzero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sz="2200" dirty="0"/>
                  <a:t>-bit value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α</a:t>
                </a:r>
                <a:r>
                  <a:rPr lang="en-US" sz="2200" dirty="0"/>
                  <a:t>, and for any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4</a:t>
                </a:r>
                <a:r>
                  <a:rPr lang="en-US" sz="2200" dirty="0"/>
                  <a:t>-bit value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2200" dirty="0"/>
                  <a:t>, that the number of solutions (for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200" dirty="0"/>
                  <a:t>) to the equation</a:t>
                </a:r>
                <a:endParaRPr lang="pl-PL" sz="2200" dirty="0"/>
              </a:p>
              <a:p>
                <a:pPr marL="0" indent="0" algn="ctr">
                  <a:buNone/>
                </a:pPr>
                <a:r>
                  <a:rPr lang="pl-PL" sz="2200" dirty="0"/>
                  <a:t> </a:t>
                </a:r>
                <a14:m>
                  <m:oMath xmlns:m="http://schemas.openxmlformats.org/officeDocument/2006/math"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d>
                      <m:dPr>
                        <m:begChr m:val="["/>
                        <m:endChr m:val="]"/>
                        <m:ctrlPr>
                          <a:rPr lang="pl-PL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d>
                      <m:dPr>
                        <m:begChr m:val="["/>
                        <m:endChr m:val="]"/>
                        <m:ctrlPr>
                          <a:rPr lang="pl-PL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pl-PL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pl-PL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endParaRPr lang="pl-PL" sz="2200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pl-PL" sz="2200" b="1" dirty="0">
                    <a:solidFill>
                      <a:srgbClr val="FF0000"/>
                    </a:solidFill>
                  </a:rPr>
                  <a:t>   </a:t>
                </a:r>
                <a:r>
                  <a:rPr lang="en-US" sz="2200" dirty="0"/>
                  <a:t>is at most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16</a:t>
                </a:r>
                <a:r>
                  <a:rPr lang="en-US" sz="22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2736"/>
                <a:ext cx="8229600" cy="5688632"/>
              </a:xfrm>
              <a:blipFill rotWithShape="0">
                <a:blip r:embed="rId2"/>
                <a:stretch>
                  <a:fillRect l="-815" t="-139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ular Callout 4"/>
          <p:cNvSpPr/>
          <p:nvPr/>
        </p:nvSpPr>
        <p:spPr>
          <a:xfrm>
            <a:off x="2861534" y="6170539"/>
            <a:ext cx="5564353" cy="468632"/>
          </a:xfrm>
          <a:prstGeom prst="wedgeRectCallout">
            <a:avLst>
              <a:gd name="adj1" fmla="val 18127"/>
              <a:gd name="adj2" fmla="val -15197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makes the </a:t>
            </a:r>
            <a:r>
              <a:rPr lang="en-US" sz="2000" b="1" dirty="0"/>
              <a:t>differential cryptanalysis</a:t>
            </a:r>
            <a:r>
              <a:rPr lang="en-US" sz="2000" dirty="0"/>
              <a:t> harder</a:t>
            </a:r>
          </a:p>
        </p:txBody>
      </p:sp>
    </p:spTree>
    <p:extLst>
      <p:ext uri="{BB962C8B-B14F-4D97-AF65-F5344CB8AC3E}">
        <p14:creationId xmlns:p14="http://schemas.microsoft.com/office/powerpoint/2010/main" val="248085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DES</a:t>
            </a:r>
            <a:r>
              <a:rPr lang="pl-PL" dirty="0"/>
              <a:t> – the conclusion</a:t>
            </a:r>
            <a:endParaRPr lang="en-US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8596" y="2143116"/>
            <a:ext cx="8229600" cy="311468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 anchorCtr="0">
            <a:normAutofit/>
          </a:bodyPr>
          <a:lstStyle/>
          <a:p>
            <a:r>
              <a:rPr lang="pl-PL" dirty="0"/>
              <a:t>The design of </a:t>
            </a:r>
            <a:r>
              <a:rPr lang="pl-PL" b="1" dirty="0"/>
              <a:t>DES</a:t>
            </a:r>
            <a:r>
              <a:rPr lang="pl-PL" dirty="0"/>
              <a:t> is extremally good.</a:t>
            </a:r>
          </a:p>
          <a:p>
            <a:r>
              <a:rPr lang="pl-PL" dirty="0"/>
              <a:t>The only weaknesses: </a:t>
            </a:r>
            <a:r>
              <a:rPr lang="pl-PL" b="1" dirty="0"/>
              <a:t>short key </a:t>
            </a:r>
            <a:r>
              <a:rPr lang="pl-PL" dirty="0"/>
              <a:t>and </a:t>
            </a:r>
            <a:r>
              <a:rPr lang="pl-PL" b="1" dirty="0"/>
              <a:t>block</a:t>
            </a:r>
            <a:r>
              <a:rPr lang="pl-PL" dirty="0"/>
              <a:t>.</a:t>
            </a:r>
          </a:p>
          <a:p>
            <a:r>
              <a:rPr lang="pl-PL" dirty="0"/>
              <a:t>Enormous impact on research in cr</a:t>
            </a:r>
            <a:r>
              <a:rPr lang="en-US" dirty="0"/>
              <a:t>y</a:t>
            </a:r>
            <a:r>
              <a:rPr lang="pl-PL" dirty="0"/>
              <a:t>ptography!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37060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practical weakness of </a:t>
            </a:r>
            <a:r>
              <a:rPr lang="en-US" dirty="0" err="1"/>
              <a:t>Feistel</a:t>
            </a:r>
            <a:r>
              <a:rPr lang="en-US" dirty="0"/>
              <a:t>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305633"/>
            <a:ext cx="7886700" cy="38713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Only </a:t>
            </a:r>
            <a:r>
              <a:rPr lang="en-US" b="1" dirty="0">
                <a:solidFill>
                  <a:srgbClr val="0070C0"/>
                </a:solidFill>
              </a:rPr>
              <a:t>half of the message </a:t>
            </a:r>
            <a:r>
              <a:rPr lang="en-US" dirty="0"/>
              <a:t>is processed at one time.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/>
              <a:t>Question</a:t>
            </a:r>
            <a:r>
              <a:rPr lang="en-US" dirty="0"/>
              <a:t>: Is there any alternative construction that does not have this problem?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Yes! </a:t>
            </a:r>
            <a:r>
              <a:rPr lang="en-US" dirty="0"/>
              <a:t>(</a:t>
            </a:r>
            <a:r>
              <a:rPr lang="en-US" b="1" dirty="0"/>
              <a:t>substitution-permutation networks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264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71" y="50977"/>
            <a:ext cx="7886700" cy="1325563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1840" y="912126"/>
            <a:ext cx="6572296" cy="5400442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Computational definitions of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>
                <a:solidFill>
                  <a:schemeClr val="tx1"/>
                </a:solidFill>
              </a:rPr>
              <a:t>semantically-secure encryption exists, then </a:t>
            </a:r>
            <a:r>
              <a:rPr lang="en-US" b="1" dirty="0">
                <a:solidFill>
                  <a:srgbClr val="FF0000"/>
                </a:solidFill>
              </a:rPr>
              <a:t>P ≠ NP 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proof that “the PRGs imply secure encryption”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Theoretical constructions of PRGs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Stream</a:t>
            </a:r>
            <a:r>
              <a:rPr lang="pl-PL" dirty="0"/>
              <a:t> cip</a:t>
            </a:r>
            <a:r>
              <a:rPr lang="en-US" dirty="0"/>
              <a:t>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Pseudorandom functions</a:t>
            </a:r>
            <a:r>
              <a:rPr lang="pl-PL" sz="2800" dirty="0"/>
              <a:t> and permutations</a:t>
            </a: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Block ciphers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Modes of operation</a:t>
            </a:r>
          </a:p>
          <a:p>
            <a:pPr marL="971550" lvl="1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Popular construction paradigms</a:t>
            </a:r>
            <a:endParaRPr lang="pl-PL" dirty="0"/>
          </a:p>
          <a:p>
            <a:pPr marL="1428750" lvl="2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Feistel ciphers </a:t>
            </a:r>
          </a:p>
          <a:p>
            <a:pPr marL="1428750" lvl="2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Substitution-permutation networks</a:t>
            </a:r>
          </a:p>
          <a:p>
            <a:pPr marL="971550" lvl="1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Cascade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Practical considerations</a:t>
            </a: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1641530" y="5205662"/>
            <a:ext cx="1214446" cy="307043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84933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Substitution-permutation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Based on the ideas of </a:t>
            </a:r>
            <a:r>
              <a:rPr lang="en-US" b="1" dirty="0">
                <a:solidFill>
                  <a:srgbClr val="FF0000"/>
                </a:solidFill>
              </a:rPr>
              <a:t>Claude Shannon </a:t>
            </a:r>
            <a:r>
              <a:rPr lang="en-US" dirty="0"/>
              <a:t>(1916– 2001) from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1949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Used in </a:t>
            </a:r>
            <a:r>
              <a:rPr lang="en-US" b="1" dirty="0">
                <a:solidFill>
                  <a:srgbClr val="0070C0"/>
                </a:solidFill>
              </a:rPr>
              <a:t>AES (</a:t>
            </a:r>
            <a:r>
              <a:rPr lang="en-US" b="1" dirty="0" err="1">
                <a:solidFill>
                  <a:srgbClr val="0070C0"/>
                </a:solidFill>
              </a:rPr>
              <a:t>Rijndael</a:t>
            </a:r>
            <a:r>
              <a:rPr lang="en-US" b="1" dirty="0">
                <a:solidFill>
                  <a:srgbClr val="0070C0"/>
                </a:solidFill>
              </a:rPr>
              <a:t>), 3-Way, SAFER, SHARK, Square</a:t>
            </a:r>
            <a:r>
              <a:rPr lang="en-US" dirty="0"/>
              <a:t>...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146" name="Picture 2" descr="https://upload.wikimedia.org/wikipedia/en/2/2f/Claude_Elwood_Shannon_(1916-200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636912"/>
            <a:ext cx="1376511" cy="194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75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28596" y="357166"/>
            <a:ext cx="8286808" cy="9787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2400" dirty="0"/>
              <a:t>To prove security of a cryptographic scheme we need to show 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400" b="1" u="sng" dirty="0"/>
              <a:t>a lower bound on the computational complexity of some problem.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28596" y="1500174"/>
            <a:ext cx="8294299" cy="9787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2400" dirty="0"/>
              <a:t>In the “asymptotic setting” that would mean that 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400" dirty="0"/>
              <a:t>at least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400" dirty="0"/>
              <a:t>we show that </a:t>
            </a:r>
            <a:r>
              <a:rPr lang="en-US" sz="2400" b="1" dirty="0">
                <a:solidFill>
                  <a:srgbClr val="FF0000"/>
                </a:solidFill>
              </a:rPr>
              <a:t>P </a:t>
            </a:r>
            <a:r>
              <a:rPr lang="en-US" sz="2400" b="1" dirty="0">
                <a:solidFill>
                  <a:srgbClr val="FF0000"/>
                </a:solidFill>
                <a:cs typeface="Arial" charset="0"/>
              </a:rPr>
              <a:t>≠</a:t>
            </a:r>
            <a:r>
              <a:rPr lang="en-US" sz="2400" b="1" dirty="0">
                <a:solidFill>
                  <a:srgbClr val="FF0000"/>
                </a:solidFill>
              </a:rPr>
              <a:t> NP</a:t>
            </a:r>
            <a:r>
              <a:rPr lang="en-US" sz="2400" dirty="0"/>
              <a:t>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8596" y="3541268"/>
            <a:ext cx="8286808" cy="68326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2400" dirty="0"/>
              <a:t>Does the implication in the other direction hold?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400" dirty="0"/>
              <a:t>(that is: does </a:t>
            </a:r>
            <a:r>
              <a:rPr lang="en-US" sz="2400" b="1" dirty="0">
                <a:solidFill>
                  <a:srgbClr val="FF0000"/>
                </a:solidFill>
              </a:rPr>
              <a:t>P </a:t>
            </a:r>
            <a:r>
              <a:rPr lang="en-US" sz="2400" b="1" dirty="0">
                <a:solidFill>
                  <a:srgbClr val="FF0000"/>
                </a:solidFill>
                <a:cs typeface="Arial" charset="0"/>
              </a:rPr>
              <a:t>≠</a:t>
            </a:r>
            <a:r>
              <a:rPr lang="en-US" sz="2400" b="1" dirty="0">
                <a:solidFill>
                  <a:srgbClr val="FF0000"/>
                </a:solidFill>
              </a:rPr>
              <a:t> NP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imply anything for cryptography?)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28596" y="4612838"/>
            <a:ext cx="8286808" cy="3877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2400" b="1" dirty="0">
                <a:solidFill>
                  <a:srgbClr val="FF0000"/>
                </a:solidFill>
              </a:rPr>
              <a:t>No!</a:t>
            </a:r>
            <a:r>
              <a:rPr lang="en-US" sz="2400" dirty="0"/>
              <a:t> (at least as far as we know)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038600" y="5486400"/>
            <a:ext cx="1676400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2400" b="1" dirty="0"/>
              <a:t>Therefore</a:t>
            </a:r>
            <a:r>
              <a:rPr lang="en-US" sz="2400" dirty="0"/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8596" y="5929330"/>
            <a:ext cx="8286808" cy="6832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2400" dirty="0"/>
              <a:t>proving that an encryption scheme is secure is probably much harder than proving that </a:t>
            </a:r>
            <a:r>
              <a:rPr lang="en-US" sz="2400" b="1" dirty="0">
                <a:solidFill>
                  <a:srgbClr val="FF0000"/>
                </a:solidFill>
              </a:rPr>
              <a:t>P </a:t>
            </a:r>
            <a:r>
              <a:rPr lang="en-US" sz="2400" b="1" dirty="0">
                <a:solidFill>
                  <a:srgbClr val="FF0000"/>
                </a:solidFill>
                <a:cs typeface="Arial" charset="0"/>
              </a:rPr>
              <a:t>≠ </a:t>
            </a:r>
            <a:r>
              <a:rPr lang="en-US" sz="2400" b="1" dirty="0">
                <a:solidFill>
                  <a:srgbClr val="FF0000"/>
                </a:solidFill>
              </a:rPr>
              <a:t>NP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028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3" grpId="0" animBg="1"/>
      <p:bldP spid="15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28596" y="14285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Advanced Encryption Standard (AES)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28736"/>
            <a:ext cx="6257940" cy="5000660"/>
          </a:xfrm>
          <a:solidFill>
            <a:schemeClr val="bg1"/>
          </a:solidFill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anchor="ctr" anchorCtr="0"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Competition for </a:t>
            </a:r>
            <a:r>
              <a:rPr lang="en-US" sz="2400" b="1" dirty="0"/>
              <a:t>AES</a:t>
            </a:r>
            <a:r>
              <a:rPr lang="en-US" sz="2400" dirty="0"/>
              <a:t> announced in </a:t>
            </a:r>
            <a:r>
              <a:rPr lang="en-US" sz="2400" b="1" dirty="0">
                <a:solidFill>
                  <a:srgbClr val="7030A0"/>
                </a:solidFill>
              </a:rPr>
              <a:t>January 1997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by the US </a:t>
            </a:r>
            <a:r>
              <a:rPr lang="en-US" sz="2400" b="1" dirty="0"/>
              <a:t>National Institute of Standards and Technology</a:t>
            </a:r>
            <a:r>
              <a:rPr lang="en-US" sz="2400" dirty="0"/>
              <a:t> (NIST)</a:t>
            </a:r>
          </a:p>
          <a:p>
            <a:pPr>
              <a:lnSpc>
                <a:spcPct val="90000"/>
              </a:lnSpc>
            </a:pPr>
            <a:r>
              <a:rPr lang="en-US" sz="2400" b="1" dirty="0"/>
              <a:t>15</a:t>
            </a:r>
            <a:r>
              <a:rPr lang="en-US" sz="2400" dirty="0"/>
              <a:t> ciphers submitted</a:t>
            </a:r>
          </a:p>
          <a:p>
            <a:pPr>
              <a:lnSpc>
                <a:spcPct val="90000"/>
              </a:lnSpc>
            </a:pPr>
            <a:r>
              <a:rPr lang="en-US" sz="2400" b="1" dirty="0"/>
              <a:t>5</a:t>
            </a:r>
            <a:r>
              <a:rPr lang="en-US" sz="2400" dirty="0"/>
              <a:t> finalists: </a:t>
            </a:r>
            <a:r>
              <a:rPr lang="en-US" sz="2400" b="1" dirty="0">
                <a:solidFill>
                  <a:srgbClr val="0070C0"/>
                </a:solidFill>
              </a:rPr>
              <a:t>MARS, RC6, </a:t>
            </a:r>
            <a:r>
              <a:rPr lang="en-US" sz="2400" b="1" dirty="0" err="1">
                <a:solidFill>
                  <a:srgbClr val="0070C0"/>
                </a:solidFill>
              </a:rPr>
              <a:t>Rijndael</a:t>
            </a:r>
            <a:r>
              <a:rPr lang="en-US" sz="2400" b="1" dirty="0">
                <a:solidFill>
                  <a:srgbClr val="0070C0"/>
                </a:solidFill>
              </a:rPr>
              <a:t>, Serpent</a:t>
            </a:r>
            <a:r>
              <a:rPr lang="en-US" sz="2400" dirty="0"/>
              <a:t>, and </a:t>
            </a:r>
            <a:r>
              <a:rPr lang="en-US" sz="2400" b="1" dirty="0" err="1">
                <a:solidFill>
                  <a:srgbClr val="0070C0"/>
                </a:solidFill>
              </a:rPr>
              <a:t>Twofish</a:t>
            </a:r>
            <a:endParaRPr lang="en-US" sz="2400" b="1" dirty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7030A0"/>
                </a:solidFill>
              </a:rPr>
              <a:t>October 2, 2000</a:t>
            </a:r>
            <a:r>
              <a:rPr lang="en-US" sz="2400" dirty="0"/>
              <a:t>: </a:t>
            </a:r>
            <a:r>
              <a:rPr lang="en-US" sz="2400" b="1" dirty="0" err="1">
                <a:solidFill>
                  <a:srgbClr val="0070C0"/>
                </a:solidFill>
              </a:rPr>
              <a:t>Rijandel</a:t>
            </a:r>
            <a:r>
              <a:rPr lang="en-US" sz="2400" dirty="0"/>
              <a:t> selected as the winner.</a:t>
            </a:r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7030A0"/>
                </a:solidFill>
              </a:rPr>
              <a:t>November 26, 2001</a:t>
            </a:r>
            <a:r>
              <a:rPr lang="en-US" sz="2400" dirty="0"/>
              <a:t>: </a:t>
            </a:r>
            <a:r>
              <a:rPr lang="en-US" sz="2400" b="1" dirty="0"/>
              <a:t>AES</a:t>
            </a:r>
            <a:r>
              <a:rPr lang="en-US" sz="2400" dirty="0"/>
              <a:t> becomes an official standard.</a:t>
            </a:r>
            <a:br>
              <a:rPr lang="en-US" sz="2400" dirty="0"/>
            </a:b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Authors : </a:t>
            </a:r>
            <a:r>
              <a:rPr lang="en-US" sz="2400" b="1" dirty="0">
                <a:solidFill>
                  <a:srgbClr val="009900"/>
                </a:solidFill>
              </a:rPr>
              <a:t>Vincent </a:t>
            </a:r>
            <a:r>
              <a:rPr lang="en-US" sz="2400" b="1" dirty="0" err="1">
                <a:solidFill>
                  <a:srgbClr val="009900"/>
                </a:solidFill>
              </a:rPr>
              <a:t>Rijmen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009900"/>
                </a:solidFill>
              </a:rPr>
              <a:t>Joan </a:t>
            </a:r>
            <a:r>
              <a:rPr lang="en-US" sz="2400" b="1" dirty="0" err="1">
                <a:solidFill>
                  <a:srgbClr val="009900"/>
                </a:solidFill>
              </a:rPr>
              <a:t>Daemen</a:t>
            </a:r>
            <a:r>
              <a:rPr lang="en-US" sz="2400" dirty="0"/>
              <a:t> (from Belgium)</a:t>
            </a:r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7030A0"/>
                </a:solidFill>
              </a:rPr>
              <a:t>Key sizes</a:t>
            </a:r>
            <a:r>
              <a:rPr lang="en-US" sz="2400" dirty="0"/>
              <a:t>: </a:t>
            </a:r>
            <a:r>
              <a:rPr lang="en-US" sz="2400" b="1" dirty="0"/>
              <a:t>128</a:t>
            </a:r>
            <a:r>
              <a:rPr lang="en-US" sz="2400" dirty="0"/>
              <a:t>, </a:t>
            </a:r>
            <a:r>
              <a:rPr lang="en-US" sz="2400" b="1" dirty="0"/>
              <a:t>192</a:t>
            </a:r>
            <a:r>
              <a:rPr lang="en-US" sz="2400" dirty="0"/>
              <a:t> or </a:t>
            </a:r>
            <a:r>
              <a:rPr lang="en-US" sz="2400" b="1" dirty="0"/>
              <a:t>256</a:t>
            </a:r>
            <a:r>
              <a:rPr lang="en-US" sz="2400" dirty="0"/>
              <a:t> bit, </a:t>
            </a:r>
            <a:r>
              <a:rPr lang="en-US" sz="2400" b="1" dirty="0">
                <a:solidFill>
                  <a:srgbClr val="7030A0"/>
                </a:solidFill>
              </a:rPr>
              <a:t>block size</a:t>
            </a:r>
            <a:r>
              <a:rPr lang="en-US" sz="2400" dirty="0"/>
              <a:t>: </a:t>
            </a:r>
            <a:r>
              <a:rPr lang="en-US" sz="2400" b="1" dirty="0"/>
              <a:t>128</a:t>
            </a:r>
            <a:r>
              <a:rPr lang="en-US" sz="2400" dirty="0"/>
              <a:t> bits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l="23325" t="18536" r="21052" b="20152"/>
          <a:stretch>
            <a:fillRect/>
          </a:stretch>
        </p:blipFill>
        <p:spPr bwMode="auto">
          <a:xfrm>
            <a:off x="7143768" y="4071942"/>
            <a:ext cx="1623261" cy="2251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 r="25742" b="24285"/>
          <a:stretch>
            <a:fillRect/>
          </a:stretch>
        </p:blipFill>
        <p:spPr bwMode="auto">
          <a:xfrm>
            <a:off x="7143768" y="1593042"/>
            <a:ext cx="1643074" cy="2177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3635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17770"/>
            <a:ext cx="8229600" cy="743769"/>
          </a:xfrm>
        </p:spPr>
        <p:txBody>
          <a:bodyPr>
            <a:normAutofit fontScale="90000"/>
          </a:bodyPr>
          <a:lstStyle/>
          <a:p>
            <a:pPr>
              <a:spcBef>
                <a:spcPct val="20000"/>
              </a:spcBef>
              <a:defRPr/>
            </a:pPr>
            <a:r>
              <a:rPr lang="en-US" dirty="0"/>
              <a:t>Substitution-permutation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53"/>
              <p:cNvSpPr txBox="1">
                <a:spLocks noChangeArrowheads="1"/>
              </p:cNvSpPr>
              <p:nvPr/>
            </p:nvSpPr>
            <p:spPr bwMode="auto">
              <a:xfrm>
                <a:off x="3995361" y="3197232"/>
                <a:ext cx="611233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 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95361" y="3197232"/>
                <a:ext cx="611233" cy="3698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55"/>
              <p:cNvSpPr txBox="1">
                <a:spLocks noChangeArrowheads="1"/>
              </p:cNvSpPr>
              <p:nvPr/>
            </p:nvSpPr>
            <p:spPr bwMode="auto">
              <a:xfrm>
                <a:off x="3977787" y="5341798"/>
                <a:ext cx="596495" cy="36933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 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77787" y="5341798"/>
                <a:ext cx="596495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52"/>
              <p:cNvSpPr txBox="1">
                <a:spLocks noChangeArrowheads="1"/>
              </p:cNvSpPr>
              <p:nvPr/>
            </p:nvSpPr>
            <p:spPr bwMode="auto">
              <a:xfrm>
                <a:off x="3995361" y="1828734"/>
                <a:ext cx="611233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 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95361" y="1828734"/>
                <a:ext cx="611233" cy="3698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11"/>
              <p:cNvSpPr txBox="1">
                <a:spLocks noChangeArrowheads="1"/>
              </p:cNvSpPr>
              <p:nvPr/>
            </p:nvSpPr>
            <p:spPr bwMode="auto">
              <a:xfrm>
                <a:off x="5426565" y="1123469"/>
                <a:ext cx="2480697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pl-PL" b="1" dirty="0"/>
                  <a:t>input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</a:p>
            </p:txBody>
          </p:sp>
        </mc:Choice>
        <mc:Fallback xmlns="">
          <p:sp>
            <p:nvSpPr>
              <p:cNvPr id="9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26565" y="1123469"/>
                <a:ext cx="2480697" cy="3698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Box 12"/>
              <p:cNvSpPr txBox="1">
                <a:spLocks noChangeArrowheads="1"/>
              </p:cNvSpPr>
              <p:nvPr/>
            </p:nvSpPr>
            <p:spPr bwMode="auto">
              <a:xfrm>
                <a:off x="5400799" y="6158585"/>
                <a:ext cx="2480697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pl-PL" b="1" dirty="0"/>
                  <a:t>output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00799" y="6158585"/>
                <a:ext cx="2480697" cy="36988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5396412" y="1854196"/>
            <a:ext cx="2480697" cy="30293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AddRoundKey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6424597" y="1562460"/>
            <a:ext cx="48463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426564" y="2564455"/>
                <a:ext cx="2480697" cy="30293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564" y="2564455"/>
                <a:ext cx="2480697" cy="30293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own Arrow 13"/>
          <p:cNvSpPr/>
          <p:nvPr/>
        </p:nvSpPr>
        <p:spPr>
          <a:xfrm>
            <a:off x="6424597" y="2233636"/>
            <a:ext cx="48463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utoShape 56"/>
          <p:cNvSpPr>
            <a:spLocks noChangeArrowheads="1"/>
          </p:cNvSpPr>
          <p:nvPr/>
        </p:nvSpPr>
        <p:spPr bwMode="auto">
          <a:xfrm>
            <a:off x="4685326" y="1882111"/>
            <a:ext cx="635190" cy="263134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6" name="AutoShape 56"/>
          <p:cNvSpPr>
            <a:spLocks noChangeArrowheads="1"/>
          </p:cNvSpPr>
          <p:nvPr/>
        </p:nvSpPr>
        <p:spPr bwMode="auto">
          <a:xfrm>
            <a:off x="4696721" y="3273108"/>
            <a:ext cx="635190" cy="263134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7" name="AutoShape 56"/>
          <p:cNvSpPr>
            <a:spLocks noChangeArrowheads="1"/>
          </p:cNvSpPr>
          <p:nvPr/>
        </p:nvSpPr>
        <p:spPr bwMode="auto">
          <a:xfrm>
            <a:off x="4667752" y="5394897"/>
            <a:ext cx="635190" cy="263134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2" name="Text Box 54"/>
          <p:cNvSpPr txBox="1">
            <a:spLocks noChangeArrowheads="1"/>
          </p:cNvSpPr>
          <p:nvPr/>
        </p:nvSpPr>
        <p:spPr bwMode="auto">
          <a:xfrm rot="5400000">
            <a:off x="6566445" y="4330249"/>
            <a:ext cx="362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pl-PL" sz="2000" b="1" dirty="0">
                <a:solidFill>
                  <a:srgbClr val="FF0000"/>
                </a:solidFill>
              </a:rPr>
              <a:t>...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8" name="Down Arrow 47"/>
          <p:cNvSpPr/>
          <p:nvPr/>
        </p:nvSpPr>
        <p:spPr>
          <a:xfrm>
            <a:off x="6436657" y="2957960"/>
            <a:ext cx="48463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5419328" y="3253208"/>
            <a:ext cx="2480697" cy="30293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AddRoundKey</a:t>
            </a:r>
            <a:endParaRPr 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5438624" y="3965211"/>
                <a:ext cx="2480697" cy="30293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624" y="3965211"/>
                <a:ext cx="2480697" cy="30293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Down Arrow 56"/>
          <p:cNvSpPr/>
          <p:nvPr/>
        </p:nvSpPr>
        <p:spPr>
          <a:xfrm>
            <a:off x="6436657" y="3659799"/>
            <a:ext cx="48463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5421374" y="4704400"/>
                <a:ext cx="2480697" cy="30293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374" y="4704400"/>
                <a:ext cx="2480697" cy="30293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Down Arrow 59"/>
          <p:cNvSpPr/>
          <p:nvPr/>
        </p:nvSpPr>
        <p:spPr>
          <a:xfrm>
            <a:off x="6436657" y="5115539"/>
            <a:ext cx="48463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426564" y="5394897"/>
            <a:ext cx="2480697" cy="30293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AddRoundKey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2" name="Down Arrow 61"/>
          <p:cNvSpPr/>
          <p:nvPr/>
        </p:nvSpPr>
        <p:spPr>
          <a:xfrm>
            <a:off x="6436656" y="5834044"/>
            <a:ext cx="48463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 Box 54"/>
              <p:cNvSpPr txBox="1">
                <a:spLocks noChangeArrowheads="1"/>
              </p:cNvSpPr>
              <p:nvPr/>
            </p:nvSpPr>
            <p:spPr bwMode="auto">
              <a:xfrm rot="5400000">
                <a:off x="4157661" y="3773245"/>
                <a:ext cx="433132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" name="Text 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5400000">
                <a:off x="4157661" y="3773245"/>
                <a:ext cx="433132" cy="40011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ular Callout 2"/>
              <p:cNvSpPr/>
              <p:nvPr/>
            </p:nvSpPr>
            <p:spPr>
              <a:xfrm>
                <a:off x="178889" y="5697832"/>
                <a:ext cx="3749933" cy="867981"/>
              </a:xfrm>
              <a:prstGeom prst="wedgeRectCallout">
                <a:avLst>
                  <a:gd name="adj1" fmla="val 101732"/>
                  <a:gd name="adj2" fmla="val -51524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simply: </a:t>
                </a:r>
              </a:p>
              <a:p>
                <a:pPr algn="ctr"/>
                <a:r>
                  <a:rPr lang="en-US" sz="2000" b="1" dirty="0" err="1">
                    <a:solidFill>
                      <a:srgbClr val="FF0000"/>
                    </a:solidFill>
                  </a:rPr>
                  <a:t>AddRoundKey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)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Rectangular Callout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89" y="5697832"/>
                <a:ext cx="3749933" cy="867981"/>
              </a:xfrm>
              <a:prstGeom prst="wedgeRectCallout">
                <a:avLst>
                  <a:gd name="adj1" fmla="val 101732"/>
                  <a:gd name="adj2" fmla="val -51524"/>
                </a:avLst>
              </a:prstGeom>
              <a:blipFill rotWithShape="0">
                <a:blip r:embed="rId11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 Box 5"/>
              <p:cNvSpPr txBox="1">
                <a:spLocks noChangeArrowheads="1"/>
              </p:cNvSpPr>
              <p:nvPr/>
            </p:nvSpPr>
            <p:spPr bwMode="auto">
              <a:xfrm>
                <a:off x="704187" y="2600992"/>
                <a:ext cx="1295400" cy="40011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4187" y="2600992"/>
                <a:ext cx="1295400" cy="40011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AutoShape 9"/>
          <p:cNvSpPr>
            <a:spLocks noChangeArrowheads="1"/>
          </p:cNvSpPr>
          <p:nvPr/>
        </p:nvSpPr>
        <p:spPr bwMode="auto">
          <a:xfrm rot="5400000">
            <a:off x="1058221" y="328833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78" name="AutoShape 10"/>
          <p:cNvSpPr>
            <a:spLocks noChangeArrowheads="1"/>
          </p:cNvSpPr>
          <p:nvPr/>
        </p:nvSpPr>
        <p:spPr bwMode="auto">
          <a:xfrm rot="-24587433">
            <a:off x="1396359" y="2939080"/>
            <a:ext cx="2971800" cy="228600"/>
          </a:xfrm>
          <a:prstGeom prst="rightArrow">
            <a:avLst>
              <a:gd name="adj1" fmla="val 50000"/>
              <a:gd name="adj2" fmla="val 32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79" name="AutoShape 11"/>
          <p:cNvSpPr>
            <a:spLocks noChangeArrowheads="1"/>
          </p:cNvSpPr>
          <p:nvPr/>
        </p:nvSpPr>
        <p:spPr bwMode="auto">
          <a:xfrm rot="-44388809">
            <a:off x="1758309" y="3751880"/>
            <a:ext cx="2274887" cy="260350"/>
          </a:xfrm>
          <a:prstGeom prst="rightArrow">
            <a:avLst>
              <a:gd name="adj1" fmla="val 50000"/>
              <a:gd name="adj2" fmla="val 218445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80" name="AutoShape 12"/>
          <p:cNvSpPr>
            <a:spLocks noChangeArrowheads="1"/>
          </p:cNvSpPr>
          <p:nvPr/>
        </p:nvSpPr>
        <p:spPr bwMode="auto">
          <a:xfrm rot="-19978022">
            <a:off x="1607496" y="4742480"/>
            <a:ext cx="2438400" cy="228600"/>
          </a:xfrm>
          <a:prstGeom prst="rightArrow">
            <a:avLst>
              <a:gd name="adj1" fmla="val 50000"/>
              <a:gd name="adj2" fmla="val 266667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81" name="Text Box 13"/>
          <p:cNvSpPr txBox="1">
            <a:spLocks noChangeArrowheads="1"/>
          </p:cNvSpPr>
          <p:nvPr/>
        </p:nvSpPr>
        <p:spPr bwMode="auto">
          <a:xfrm>
            <a:off x="801025" y="3855072"/>
            <a:ext cx="1101725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l-PL" dirty="0"/>
              <a:t>key</a:t>
            </a:r>
            <a:br>
              <a:rPr lang="pl-PL" dirty="0"/>
            </a:br>
            <a:r>
              <a:rPr lang="pl-PL" dirty="0"/>
              <a:t>schedul</a:t>
            </a:r>
            <a:r>
              <a:rPr lang="en-US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58028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5" grpId="0" animBg="1"/>
      <p:bldP spid="26" grpId="0" animBg="1"/>
      <p:bldP spid="27" grpId="0" animBg="1"/>
      <p:bldP spid="32" grpId="0"/>
      <p:bldP spid="48" grpId="0" animBg="1"/>
      <p:bldP spid="55" grpId="0" animBg="1"/>
      <p:bldP spid="56" grpId="0" animBg="1"/>
      <p:bldP spid="57" grpId="0" animBg="1"/>
      <p:bldP spid="59" grpId="0" animBg="1"/>
      <p:bldP spid="60" grpId="0" animBg="1"/>
      <p:bldP spid="61" grpId="0" animBg="1"/>
      <p:bldP spid="62" grpId="0" animBg="1"/>
      <p:bldP spid="3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4473008" y="1120846"/>
            <a:ext cx="4536920" cy="56886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79512" y="1119862"/>
            <a:ext cx="4146147" cy="56886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1742" y="189361"/>
                <a:ext cx="8862462" cy="533914"/>
              </a:xfrm>
            </p:spPr>
            <p:txBody>
              <a:bodyPr>
                <a:noAutofit/>
              </a:bodyPr>
              <a:lstStyle/>
              <a:p>
                <a:r>
                  <a:rPr lang="en-US" sz="3000" dirty="0"/>
                  <a:t>To invert: invert the order and 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p>
                        <m: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3000" dirty="0"/>
                  <a:t> instead of </a:t>
                </a:r>
                <a14:m>
                  <m:oMath xmlns:m="http://schemas.openxmlformats.org/officeDocument/2006/math">
                    <m:r>
                      <a:rPr lang="en-US" sz="3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sz="3000" dirty="0"/>
                  <a:t>.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1742" y="189361"/>
                <a:ext cx="8862462" cy="533914"/>
              </a:xfrm>
              <a:blipFill rotWithShape="0">
                <a:blip r:embed="rId3"/>
                <a:stretch>
                  <a:fillRect l="-1582" t="-19318" r="-1513" b="-3295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Box 53"/>
              <p:cNvSpPr txBox="1">
                <a:spLocks noChangeArrowheads="1"/>
              </p:cNvSpPr>
              <p:nvPr/>
            </p:nvSpPr>
            <p:spPr bwMode="auto">
              <a:xfrm>
                <a:off x="426206" y="3356688"/>
                <a:ext cx="611233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 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6206" y="3356688"/>
                <a:ext cx="611233" cy="3698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55"/>
              <p:cNvSpPr txBox="1">
                <a:spLocks noChangeArrowheads="1"/>
              </p:cNvSpPr>
              <p:nvPr/>
            </p:nvSpPr>
            <p:spPr bwMode="auto">
              <a:xfrm>
                <a:off x="408632" y="5501254"/>
                <a:ext cx="596495" cy="36933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 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8632" y="5501254"/>
                <a:ext cx="596495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52"/>
              <p:cNvSpPr txBox="1">
                <a:spLocks noChangeArrowheads="1"/>
              </p:cNvSpPr>
              <p:nvPr/>
            </p:nvSpPr>
            <p:spPr bwMode="auto">
              <a:xfrm>
                <a:off x="426206" y="1988190"/>
                <a:ext cx="611233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 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6206" y="1988190"/>
                <a:ext cx="611233" cy="36988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11"/>
              <p:cNvSpPr txBox="1">
                <a:spLocks noChangeArrowheads="1"/>
              </p:cNvSpPr>
              <p:nvPr/>
            </p:nvSpPr>
            <p:spPr bwMode="auto">
              <a:xfrm>
                <a:off x="1827256" y="1282925"/>
                <a:ext cx="2016223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pl-PL" b="1" dirty="0"/>
                  <a:t>input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</a:p>
            </p:txBody>
          </p:sp>
        </mc:Choice>
        <mc:Fallback xmlns="">
          <p:sp>
            <p:nvSpPr>
              <p:cNvPr id="7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27256" y="1282925"/>
                <a:ext cx="2016223" cy="36988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12"/>
              <p:cNvSpPr txBox="1">
                <a:spLocks noChangeArrowheads="1"/>
              </p:cNvSpPr>
              <p:nvPr/>
            </p:nvSpPr>
            <p:spPr bwMode="auto">
              <a:xfrm>
                <a:off x="1831644" y="6318041"/>
                <a:ext cx="2016223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pl-PL" b="1" dirty="0"/>
                  <a:t>output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31644" y="6318041"/>
                <a:ext cx="2016223" cy="36988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1827257" y="2013652"/>
            <a:ext cx="2016223" cy="30293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AddRoundKey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2746754" y="1721916"/>
            <a:ext cx="39389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857409" y="2723911"/>
                <a:ext cx="2016223" cy="30293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409" y="2723911"/>
                <a:ext cx="2016223" cy="30293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Down Arrow 11"/>
          <p:cNvSpPr/>
          <p:nvPr/>
        </p:nvSpPr>
        <p:spPr>
          <a:xfrm>
            <a:off x="2746754" y="2393092"/>
            <a:ext cx="39389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56"/>
          <p:cNvSpPr>
            <a:spLocks noChangeArrowheads="1"/>
          </p:cNvSpPr>
          <p:nvPr/>
        </p:nvSpPr>
        <p:spPr bwMode="auto">
          <a:xfrm>
            <a:off x="1116171" y="2041567"/>
            <a:ext cx="635190" cy="263134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4" name="AutoShape 56"/>
          <p:cNvSpPr>
            <a:spLocks noChangeArrowheads="1"/>
          </p:cNvSpPr>
          <p:nvPr/>
        </p:nvSpPr>
        <p:spPr bwMode="auto">
          <a:xfrm>
            <a:off x="1127566" y="3432564"/>
            <a:ext cx="635190" cy="263134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5" name="AutoShape 56"/>
          <p:cNvSpPr>
            <a:spLocks noChangeArrowheads="1"/>
          </p:cNvSpPr>
          <p:nvPr/>
        </p:nvSpPr>
        <p:spPr bwMode="auto">
          <a:xfrm>
            <a:off x="1098597" y="5554353"/>
            <a:ext cx="635190" cy="263134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54"/>
              <p:cNvSpPr txBox="1">
                <a:spLocks noChangeArrowheads="1"/>
              </p:cNvSpPr>
              <p:nvPr/>
            </p:nvSpPr>
            <p:spPr bwMode="auto">
              <a:xfrm rot="5400000">
                <a:off x="2792840" y="4453683"/>
                <a:ext cx="433132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 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5400000">
                <a:off x="2792840" y="4453683"/>
                <a:ext cx="433132" cy="40011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Down Arrow 16"/>
          <p:cNvSpPr/>
          <p:nvPr/>
        </p:nvSpPr>
        <p:spPr>
          <a:xfrm>
            <a:off x="2758814" y="3117416"/>
            <a:ext cx="39389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850173" y="3412664"/>
            <a:ext cx="2016223" cy="30293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AddRoundKey</a:t>
            </a:r>
            <a:endParaRPr 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869469" y="4124667"/>
                <a:ext cx="2016223" cy="30293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469" y="4124667"/>
                <a:ext cx="2016223" cy="30293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Down Arrow 19"/>
          <p:cNvSpPr/>
          <p:nvPr/>
        </p:nvSpPr>
        <p:spPr>
          <a:xfrm>
            <a:off x="2758814" y="3819255"/>
            <a:ext cx="39389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852219" y="4863856"/>
                <a:ext cx="2016223" cy="30293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219" y="4863856"/>
                <a:ext cx="2016223" cy="30293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Down Arrow 21"/>
          <p:cNvSpPr/>
          <p:nvPr/>
        </p:nvSpPr>
        <p:spPr>
          <a:xfrm>
            <a:off x="2758814" y="5274995"/>
            <a:ext cx="39389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857409" y="5554353"/>
            <a:ext cx="2016223" cy="30293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AddRoundKey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2758813" y="5993500"/>
            <a:ext cx="39389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 Box 54"/>
              <p:cNvSpPr txBox="1">
                <a:spLocks noChangeArrowheads="1"/>
              </p:cNvSpPr>
              <p:nvPr/>
            </p:nvSpPr>
            <p:spPr bwMode="auto">
              <a:xfrm rot="5400000">
                <a:off x="588506" y="3932701"/>
                <a:ext cx="433132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 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5400000">
                <a:off x="588506" y="3932701"/>
                <a:ext cx="433132" cy="40011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 Box 11"/>
              <p:cNvSpPr txBox="1">
                <a:spLocks noChangeArrowheads="1"/>
              </p:cNvSpPr>
              <p:nvPr/>
            </p:nvSpPr>
            <p:spPr bwMode="auto">
              <a:xfrm>
                <a:off x="5446036" y="1298585"/>
                <a:ext cx="2088231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 err="1"/>
                  <a:t>outp</a:t>
                </a:r>
                <a:r>
                  <a:rPr lang="pl-PL" b="1" dirty="0" err="1"/>
                  <a:t>ut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</a:p>
            </p:txBody>
          </p:sp>
        </mc:Choice>
        <mc:Fallback xmlns="">
          <p:sp>
            <p:nvSpPr>
              <p:cNvPr id="26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46036" y="1298585"/>
                <a:ext cx="2088231" cy="369888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Box 12"/>
              <p:cNvSpPr txBox="1">
                <a:spLocks noChangeArrowheads="1"/>
              </p:cNvSpPr>
              <p:nvPr/>
            </p:nvSpPr>
            <p:spPr bwMode="auto">
              <a:xfrm>
                <a:off x="5492278" y="6333701"/>
                <a:ext cx="2016223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2278" y="6333701"/>
                <a:ext cx="2016223" cy="369888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5487891" y="2029312"/>
            <a:ext cx="2016223" cy="30293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AddRoundKey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9" name="Down Arrow 28"/>
          <p:cNvSpPr/>
          <p:nvPr/>
        </p:nvSpPr>
        <p:spPr>
          <a:xfrm rot="10800000">
            <a:off x="6350014" y="1737576"/>
            <a:ext cx="39389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5482039" y="2739570"/>
                <a:ext cx="2016223" cy="30293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039" y="2739570"/>
                <a:ext cx="2016223" cy="302935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Down Arrow 30"/>
          <p:cNvSpPr/>
          <p:nvPr/>
        </p:nvSpPr>
        <p:spPr>
          <a:xfrm rot="10800000">
            <a:off x="6350014" y="2408752"/>
            <a:ext cx="39389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 Box 54"/>
              <p:cNvSpPr txBox="1">
                <a:spLocks noChangeArrowheads="1"/>
              </p:cNvSpPr>
              <p:nvPr/>
            </p:nvSpPr>
            <p:spPr bwMode="auto">
              <a:xfrm rot="5400000">
                <a:off x="6405424" y="4505365"/>
                <a:ext cx="433132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 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5400000">
                <a:off x="6405424" y="4505365"/>
                <a:ext cx="433132" cy="40011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Down Arrow 32"/>
          <p:cNvSpPr/>
          <p:nvPr/>
        </p:nvSpPr>
        <p:spPr>
          <a:xfrm rot="10800000">
            <a:off x="6362074" y="3133076"/>
            <a:ext cx="39389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510807" y="3428324"/>
            <a:ext cx="2016223" cy="30293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AddRoundKey</a:t>
            </a:r>
            <a:endParaRPr 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5530103" y="4140327"/>
                <a:ext cx="2016223" cy="30293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103" y="4140327"/>
                <a:ext cx="2016223" cy="302935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Down Arrow 35"/>
          <p:cNvSpPr/>
          <p:nvPr/>
        </p:nvSpPr>
        <p:spPr>
          <a:xfrm rot="10800000">
            <a:off x="6362074" y="3834915"/>
            <a:ext cx="39389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5512853" y="4879516"/>
                <a:ext cx="2016223" cy="30293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853" y="4879516"/>
                <a:ext cx="2016223" cy="302935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Down Arrow 37"/>
          <p:cNvSpPr/>
          <p:nvPr/>
        </p:nvSpPr>
        <p:spPr>
          <a:xfrm rot="10800000">
            <a:off x="6362074" y="5229200"/>
            <a:ext cx="39389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518043" y="5570013"/>
            <a:ext cx="2016223" cy="30293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AddRoundKey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0" name="Down Arrow 39"/>
          <p:cNvSpPr/>
          <p:nvPr/>
        </p:nvSpPr>
        <p:spPr>
          <a:xfrm rot="10800000">
            <a:off x="6362073" y="6009160"/>
            <a:ext cx="39389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>
            <a:off x="3945641" y="6317170"/>
            <a:ext cx="1405708" cy="37075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 Box 53"/>
              <p:cNvSpPr txBox="1">
                <a:spLocks noChangeArrowheads="1"/>
              </p:cNvSpPr>
              <p:nvPr/>
            </p:nvSpPr>
            <p:spPr bwMode="auto">
              <a:xfrm>
                <a:off x="8291857" y="3372348"/>
                <a:ext cx="611233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 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91857" y="3372348"/>
                <a:ext cx="611233" cy="369888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 Box 55"/>
              <p:cNvSpPr txBox="1">
                <a:spLocks noChangeArrowheads="1"/>
              </p:cNvSpPr>
              <p:nvPr/>
            </p:nvSpPr>
            <p:spPr bwMode="auto">
              <a:xfrm>
                <a:off x="8274283" y="5516914"/>
                <a:ext cx="596495" cy="36933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 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74283" y="5516914"/>
                <a:ext cx="596495" cy="369332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 Box 52"/>
              <p:cNvSpPr txBox="1">
                <a:spLocks noChangeArrowheads="1"/>
              </p:cNvSpPr>
              <p:nvPr/>
            </p:nvSpPr>
            <p:spPr bwMode="auto">
              <a:xfrm>
                <a:off x="8291857" y="2003850"/>
                <a:ext cx="611233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 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91857" y="2003850"/>
                <a:ext cx="611233" cy="369888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 Box 54"/>
              <p:cNvSpPr txBox="1">
                <a:spLocks noChangeArrowheads="1"/>
              </p:cNvSpPr>
              <p:nvPr/>
            </p:nvSpPr>
            <p:spPr bwMode="auto">
              <a:xfrm rot="5400000">
                <a:off x="8410061" y="4444043"/>
                <a:ext cx="433132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 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5400000">
                <a:off x="8410061" y="4444043"/>
                <a:ext cx="433132" cy="40011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utoShape 56"/>
          <p:cNvSpPr>
            <a:spLocks noChangeArrowheads="1"/>
          </p:cNvSpPr>
          <p:nvPr/>
        </p:nvSpPr>
        <p:spPr bwMode="auto">
          <a:xfrm rot="10800000">
            <a:off x="7605923" y="2057227"/>
            <a:ext cx="635190" cy="263134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47" name="AutoShape 56"/>
          <p:cNvSpPr>
            <a:spLocks noChangeArrowheads="1"/>
          </p:cNvSpPr>
          <p:nvPr/>
        </p:nvSpPr>
        <p:spPr bwMode="auto">
          <a:xfrm rot="10800000">
            <a:off x="7617318" y="3448224"/>
            <a:ext cx="635190" cy="263134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48" name="AutoShape 56"/>
          <p:cNvSpPr>
            <a:spLocks noChangeArrowheads="1"/>
          </p:cNvSpPr>
          <p:nvPr/>
        </p:nvSpPr>
        <p:spPr bwMode="auto">
          <a:xfrm rot="10800000">
            <a:off x="7588349" y="5570013"/>
            <a:ext cx="635190" cy="263134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211230" y="1145253"/>
                <a:ext cx="4956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230" y="1145253"/>
                <a:ext cx="495649" cy="52322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4492973" y="1180368"/>
                <a:ext cx="858376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p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2973" y="1180368"/>
                <a:ext cx="858376" cy="532966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869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/>
      <p:bldP spid="46" grpId="0" animBg="1"/>
      <p:bldP spid="47" grpId="0" animBg="1"/>
      <p:bldP spid="48" grpId="0" animBg="1"/>
      <p:bldP spid="52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AutoShape 56"/>
          <p:cNvSpPr>
            <a:spLocks noChangeArrowheads="1"/>
          </p:cNvSpPr>
          <p:nvPr/>
        </p:nvSpPr>
        <p:spPr bwMode="auto">
          <a:xfrm rot="5400000">
            <a:off x="4506074" y="4951877"/>
            <a:ext cx="1429446" cy="277369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74638"/>
                <a:ext cx="3970784" cy="1143000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/>
                  <a:t>A construction of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endParaRPr lang="en-US" sz="3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74638"/>
                <a:ext cx="3970784" cy="1143000"/>
              </a:xfrm>
              <a:blipFill rotWithShape="0">
                <a:blip r:embed="rId2"/>
                <a:stretch>
                  <a:fillRect l="-19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6"/>
              <p:cNvSpPr>
                <a:spLocks noChangeArrowheads="1"/>
              </p:cNvSpPr>
              <p:nvPr/>
            </p:nvSpPr>
            <p:spPr bwMode="auto">
              <a:xfrm>
                <a:off x="3923232" y="1873438"/>
                <a:ext cx="2636772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</m:oMath>
                  </m:oMathPara>
                </a14:m>
                <a:endParaRPr lang="en-US" b="1" i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23232" y="1873438"/>
                <a:ext cx="2636772" cy="3810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3961417" y="4572845"/>
                <a:ext cx="2667882" cy="782678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permutation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dirty="0"/>
                  <a:t> on bits</a:t>
                </a: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1417" y="4572845"/>
                <a:ext cx="2667882" cy="78267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6"/>
              <p:cNvSpPr>
                <a:spLocks noChangeArrowheads="1"/>
              </p:cNvSpPr>
              <p:nvPr/>
            </p:nvSpPr>
            <p:spPr bwMode="auto">
              <a:xfrm>
                <a:off x="3950204" y="3937090"/>
                <a:ext cx="26098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b="1" i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0204" y="3937090"/>
                <a:ext cx="2609800" cy="38100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6"/>
              <p:cNvSpPr>
                <a:spLocks noChangeArrowheads="1"/>
              </p:cNvSpPr>
              <p:nvPr/>
            </p:nvSpPr>
            <p:spPr bwMode="auto">
              <a:xfrm>
                <a:off x="3950204" y="5876242"/>
                <a:ext cx="26098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b="1" i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0204" y="5876242"/>
                <a:ext cx="2609800" cy="38100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Left Brace 37"/>
          <p:cNvSpPr/>
          <p:nvPr/>
        </p:nvSpPr>
        <p:spPr>
          <a:xfrm>
            <a:off x="3275160" y="2478610"/>
            <a:ext cx="648072" cy="1148762"/>
          </a:xfrm>
          <a:prstGeom prst="leftBrace">
            <a:avLst>
              <a:gd name="adj1" fmla="val 22443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Left Brace 38"/>
          <p:cNvSpPr/>
          <p:nvPr/>
        </p:nvSpPr>
        <p:spPr>
          <a:xfrm>
            <a:off x="3301130" y="4428095"/>
            <a:ext cx="648072" cy="1080120"/>
          </a:xfrm>
          <a:prstGeom prst="leftBrace">
            <a:avLst>
              <a:gd name="adj1" fmla="val 22443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804310" y="2890828"/>
            <a:ext cx="1434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substitution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804310" y="4764129"/>
            <a:ext cx="1496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permutation</a:t>
            </a:r>
          </a:p>
        </p:txBody>
      </p:sp>
      <p:sp>
        <p:nvSpPr>
          <p:cNvPr id="42" name="AutoShape 56"/>
          <p:cNvSpPr>
            <a:spLocks noChangeArrowheads="1"/>
          </p:cNvSpPr>
          <p:nvPr/>
        </p:nvSpPr>
        <p:spPr bwMode="auto">
          <a:xfrm rot="5400000">
            <a:off x="4517587" y="2974799"/>
            <a:ext cx="1429446" cy="277369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3923365" y="2622465"/>
                <a:ext cx="2667882" cy="782678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transformation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365" y="2622465"/>
                <a:ext cx="2667882" cy="78267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64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1" grpId="0" animBg="1"/>
      <p:bldP spid="32" grpId="0" animBg="1"/>
      <p:bldP spid="37" grpId="0" animBg="1"/>
      <p:bldP spid="38" grpId="0" animBg="1"/>
      <p:bldP spid="39" grpId="0" animBg="1"/>
      <p:bldP spid="40" grpId="0"/>
      <p:bldP spid="41" grpId="0"/>
      <p:bldP spid="42" grpId="0" animBg="1"/>
      <p:bldP spid="43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4714061" y="827736"/>
            <a:ext cx="4040795" cy="58416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395536" y="836712"/>
            <a:ext cx="4099184" cy="58416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379920" y="258112"/>
                <a:ext cx="8229600" cy="387196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How to construct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dirty="0"/>
                  <a:t>?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79920" y="258112"/>
                <a:ext cx="8229600" cy="387196"/>
              </a:xfrm>
              <a:blipFill rotWithShape="0">
                <a:blip r:embed="rId2"/>
                <a:stretch>
                  <a:fillRect t="-65625" b="-10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Arrow 27"/>
          <p:cNvSpPr/>
          <p:nvPr/>
        </p:nvSpPr>
        <p:spPr>
          <a:xfrm>
            <a:off x="3888309" y="5937426"/>
            <a:ext cx="1643171" cy="37075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4793516" y="1008011"/>
                <a:ext cx="858377" cy="5329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p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516" y="1008011"/>
                <a:ext cx="858377" cy="5329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395536" y="1007871"/>
                <a:ext cx="4956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007871"/>
                <a:ext cx="495649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AutoShape 56"/>
          <p:cNvSpPr>
            <a:spLocks noChangeArrowheads="1"/>
          </p:cNvSpPr>
          <p:nvPr/>
        </p:nvSpPr>
        <p:spPr bwMode="auto">
          <a:xfrm rot="5400000">
            <a:off x="1694618" y="4907149"/>
            <a:ext cx="1649488" cy="277369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6"/>
              <p:cNvSpPr>
                <a:spLocks noChangeArrowheads="1"/>
              </p:cNvSpPr>
              <p:nvPr/>
            </p:nvSpPr>
            <p:spPr bwMode="auto">
              <a:xfrm>
                <a:off x="1187491" y="1531091"/>
                <a:ext cx="2636772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</m:oMath>
                  </m:oMathPara>
                </a14:m>
                <a:endParaRPr lang="en-US" b="1" i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87491" y="1531091"/>
                <a:ext cx="2636772" cy="38100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1220427" y="4578915"/>
                <a:ext cx="2667882" cy="78267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permutation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dirty="0"/>
                  <a:t> on bits</a:t>
                </a: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427" y="4578915"/>
                <a:ext cx="2667882" cy="78267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6"/>
              <p:cNvSpPr>
                <a:spLocks noChangeArrowheads="1"/>
              </p:cNvSpPr>
              <p:nvPr/>
            </p:nvSpPr>
            <p:spPr bwMode="auto">
              <a:xfrm>
                <a:off x="1214463" y="3730605"/>
                <a:ext cx="26098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b="1" i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14463" y="3730605"/>
                <a:ext cx="2609800" cy="38100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"/>
              <p:cNvSpPr>
                <a:spLocks noChangeArrowheads="1"/>
              </p:cNvSpPr>
              <p:nvPr/>
            </p:nvSpPr>
            <p:spPr bwMode="auto">
              <a:xfrm>
                <a:off x="1214463" y="5948100"/>
                <a:ext cx="26098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b="1" i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14463" y="5948100"/>
                <a:ext cx="2609800" cy="38100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AutoShape 56"/>
          <p:cNvSpPr>
            <a:spLocks noChangeArrowheads="1"/>
          </p:cNvSpPr>
          <p:nvPr/>
        </p:nvSpPr>
        <p:spPr bwMode="auto">
          <a:xfrm rot="5400000">
            <a:off x="1680129" y="2666597"/>
            <a:ext cx="1632880" cy="277369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1187624" y="2358290"/>
                <a:ext cx="2667882" cy="782678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transformation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358290"/>
                <a:ext cx="2667882" cy="78267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AutoShape 56"/>
          <p:cNvSpPr>
            <a:spLocks noChangeArrowheads="1"/>
          </p:cNvSpPr>
          <p:nvPr/>
        </p:nvSpPr>
        <p:spPr bwMode="auto">
          <a:xfrm rot="16200000">
            <a:off x="6060558" y="4856903"/>
            <a:ext cx="1619356" cy="277369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6"/>
              <p:cNvSpPr>
                <a:spLocks noChangeArrowheads="1"/>
              </p:cNvSpPr>
              <p:nvPr/>
            </p:nvSpPr>
            <p:spPr bwMode="auto">
              <a:xfrm>
                <a:off x="5599077" y="1532905"/>
                <a:ext cx="2636772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</m:oMath>
                  </m:oMathPara>
                </a14:m>
                <a:endParaRPr lang="en-US" b="1" i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2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99077" y="1532905"/>
                <a:ext cx="2636772" cy="38100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5602531" y="4576479"/>
                <a:ext cx="2667882" cy="78267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permutation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dirty="0"/>
                  <a:t> on bits</a:t>
                </a:r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2531" y="4576479"/>
                <a:ext cx="2667882" cy="78267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6"/>
              <p:cNvSpPr>
                <a:spLocks noChangeArrowheads="1"/>
              </p:cNvSpPr>
              <p:nvPr/>
            </p:nvSpPr>
            <p:spPr bwMode="auto">
              <a:xfrm>
                <a:off x="5631125" y="3711925"/>
                <a:ext cx="26098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b="1" i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4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1125" y="3711925"/>
                <a:ext cx="2609800" cy="38100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6"/>
              <p:cNvSpPr>
                <a:spLocks noChangeArrowheads="1"/>
              </p:cNvSpPr>
              <p:nvPr/>
            </p:nvSpPr>
            <p:spPr bwMode="auto">
              <a:xfrm>
                <a:off x="5631125" y="5932305"/>
                <a:ext cx="26098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b="1" i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5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1125" y="5932305"/>
                <a:ext cx="2609800" cy="38100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AutoShape 56"/>
          <p:cNvSpPr>
            <a:spLocks noChangeArrowheads="1"/>
          </p:cNvSpPr>
          <p:nvPr/>
        </p:nvSpPr>
        <p:spPr bwMode="auto">
          <a:xfrm rot="16200000">
            <a:off x="6065548" y="2666598"/>
            <a:ext cx="1632879" cy="277369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5573043" y="2358290"/>
                <a:ext cx="2667882" cy="782678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transformation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043" y="2358290"/>
                <a:ext cx="2667882" cy="782678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6305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8" grpId="0" animBg="1"/>
      <p:bldP spid="55" grpId="0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25238" y="0"/>
                <a:ext cx="7886700" cy="1325563"/>
              </a:xfrm>
            </p:spPr>
            <p:txBody>
              <a:bodyPr/>
              <a:lstStyle/>
              <a:p>
                <a:r>
                  <a:rPr lang="en-US" dirty="0"/>
                  <a:t>Transformation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in AES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25238" y="0"/>
                <a:ext cx="7886700" cy="1325563"/>
              </a:xfrm>
              <a:blipFill rotWithShape="0">
                <a:blip r:embed="rId3"/>
                <a:stretch>
                  <a:fillRect l="-316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56792"/>
                <a:ext cx="8229600" cy="194421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 AES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dirty="0"/>
                  <a:t> is represented as a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dirty="0"/>
                  <a:t>-matrix of bytes.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56792"/>
                <a:ext cx="8229600" cy="1944216"/>
              </a:xfrm>
              <a:blipFill rotWithShape="0">
                <a:blip r:embed="rId4"/>
                <a:stretch>
                  <a:fillRect l="-148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6"/>
              <p:cNvSpPr>
                <a:spLocks noChangeArrowheads="1"/>
              </p:cNvSpPr>
              <p:nvPr/>
            </p:nvSpPr>
            <p:spPr bwMode="auto">
              <a:xfrm>
                <a:off x="323528" y="3861048"/>
                <a:ext cx="432048" cy="148336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</m:oMath>
                  </m:oMathPara>
                </a14:m>
                <a:endParaRPr lang="en-US" b="1" i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528" y="3861048"/>
                <a:ext cx="432048" cy="148336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/>
            </p:nvGraphicFramePr>
            <p:xfrm>
              <a:off x="1831857" y="3861048"/>
              <a:ext cx="2016224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49535649"/>
                  </p:ext>
                </p:extLst>
              </p:nvPr>
            </p:nvGraphicFramePr>
            <p:xfrm>
              <a:off x="1831857" y="3861048"/>
              <a:ext cx="2016224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504056"/>
                    <a:gridCol w="504056"/>
                    <a:gridCol w="504056"/>
                    <a:gridCol w="504056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9639" t="-6557" r="-309639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09639" t="-6557" r="-209639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209639" t="-6557" r="-109639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309639" t="-6557" r="-9639" b="-3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9639" t="-106557" r="-309639" b="-2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09639" t="-106557" r="-209639" b="-2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209639" t="-106557" r="-109639" b="-2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309639" t="-106557" r="-9639" b="-2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9639" t="-206557" r="-309639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09639" t="-206557" r="-209639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209639" t="-206557" r="-109639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309639" t="-206557" r="-9639" b="-1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9639" t="-306557" r="-309639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09639" t="-306557" r="-209639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209639" t="-306557" r="-109639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309639" t="-306557" r="-9639" b="-1967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AutoShape 56"/>
          <p:cNvSpPr>
            <a:spLocks noChangeArrowheads="1"/>
          </p:cNvSpPr>
          <p:nvPr/>
        </p:nvSpPr>
        <p:spPr bwMode="auto">
          <a:xfrm>
            <a:off x="859602" y="4257528"/>
            <a:ext cx="947655" cy="690395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8" name="AutoShape 56"/>
          <p:cNvSpPr>
            <a:spLocks noChangeArrowheads="1"/>
          </p:cNvSpPr>
          <p:nvPr/>
        </p:nvSpPr>
        <p:spPr bwMode="auto">
          <a:xfrm>
            <a:off x="3891184" y="4206682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r>
              <a:rPr lang="en-US" dirty="0" err="1"/>
              <a:t>SubBytes</a:t>
            </a:r>
            <a:endParaRPr lang="en-US" dirty="0"/>
          </a:p>
        </p:txBody>
      </p:sp>
      <p:sp>
        <p:nvSpPr>
          <p:cNvPr id="13" name="AutoShape 56"/>
          <p:cNvSpPr>
            <a:spLocks noChangeArrowheads="1"/>
          </p:cNvSpPr>
          <p:nvPr/>
        </p:nvSpPr>
        <p:spPr bwMode="auto">
          <a:xfrm>
            <a:off x="5392095" y="4184749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r>
              <a:rPr lang="en-US" dirty="0" err="1"/>
              <a:t>ShiftRows</a:t>
            </a:r>
            <a:endParaRPr lang="en-US" dirty="0"/>
          </a:p>
        </p:txBody>
      </p:sp>
      <p:sp>
        <p:nvSpPr>
          <p:cNvPr id="14" name="AutoShape 56"/>
          <p:cNvSpPr>
            <a:spLocks noChangeArrowheads="1"/>
          </p:cNvSpPr>
          <p:nvPr/>
        </p:nvSpPr>
        <p:spPr bwMode="auto">
          <a:xfrm>
            <a:off x="6886909" y="4184749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dirty="0" err="1"/>
              <a:t>MixColumns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6"/>
              <p:cNvSpPr>
                <a:spLocks noChangeArrowheads="1"/>
              </p:cNvSpPr>
              <p:nvPr/>
            </p:nvSpPr>
            <p:spPr bwMode="auto">
              <a:xfrm>
                <a:off x="8398768" y="3839113"/>
                <a:ext cx="432048" cy="148336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b="1" i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8768" y="3839113"/>
                <a:ext cx="432048" cy="148336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ular Callout 15"/>
              <p:cNvSpPr/>
              <p:nvPr/>
            </p:nvSpPr>
            <p:spPr>
              <a:xfrm>
                <a:off x="1807257" y="2888360"/>
                <a:ext cx="2520281" cy="612648"/>
              </a:xfrm>
              <a:prstGeom prst="wedgeRoundRectCallout">
                <a:avLst>
                  <a:gd name="adj1" fmla="val -20833"/>
                  <a:gd name="adj2" fmla="val 127469"/>
                  <a:gd name="adj3" fmla="val 16667"/>
                </a:avLst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 byte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Rounded Rectangular Callout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257" y="2888360"/>
                <a:ext cx="2520281" cy="612648"/>
              </a:xfrm>
              <a:prstGeom prst="wedgeRoundRectCallout">
                <a:avLst>
                  <a:gd name="adj1" fmla="val -20833"/>
                  <a:gd name="adj2" fmla="val 127469"/>
                  <a:gd name="adj3" fmla="val 16667"/>
                </a:avLst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Left Brace 16"/>
          <p:cNvSpPr/>
          <p:nvPr/>
        </p:nvSpPr>
        <p:spPr>
          <a:xfrm rot="16200000">
            <a:off x="2569773" y="4656835"/>
            <a:ext cx="504056" cy="2095215"/>
          </a:xfrm>
          <a:prstGeom prst="leftBrace">
            <a:avLst>
              <a:gd name="adj1" fmla="val 3394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086219" y="6050082"/>
                <a:ext cx="2241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𝟏𝟐𝟖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bits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219" y="6050082"/>
                <a:ext cx="2241319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8197" r="-190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440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702" y="260648"/>
            <a:ext cx="8229600" cy="1143000"/>
          </a:xfrm>
        </p:spPr>
        <p:txBody>
          <a:bodyPr/>
          <a:lstStyle/>
          <a:p>
            <a:r>
              <a:rPr lang="en-US" dirty="0"/>
              <a:t>Main challenge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996952"/>
            <a:ext cx="8229600" cy="356125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This transformation needs to be </a:t>
            </a:r>
            <a:r>
              <a:rPr lang="en-US" b="1" dirty="0">
                <a:solidFill>
                  <a:srgbClr val="0070C0"/>
                </a:solidFill>
              </a:rPr>
              <a:t>invertible</a:t>
            </a:r>
            <a:r>
              <a:rPr lang="en-US" dirty="0"/>
              <a:t>...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On the other hand</a:t>
            </a:r>
            <a:r>
              <a:rPr lang="en-US" dirty="0"/>
              <a:t>: it cannot be “too simple”.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AES</a:t>
            </a:r>
            <a:r>
              <a:rPr lang="en-US" dirty="0"/>
              <a:t> idea: use </a:t>
            </a:r>
            <a:r>
              <a:rPr lang="en-US" b="1" dirty="0">
                <a:solidFill>
                  <a:srgbClr val="FF0000"/>
                </a:solidFill>
              </a:rPr>
              <a:t>finite field algebra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56"/>
          <p:cNvSpPr>
            <a:spLocks noChangeArrowheads="1"/>
          </p:cNvSpPr>
          <p:nvPr/>
        </p:nvSpPr>
        <p:spPr bwMode="auto">
          <a:xfrm>
            <a:off x="2195736" y="1484784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r>
              <a:rPr lang="en-US" dirty="0" err="1"/>
              <a:t>SubBytes</a:t>
            </a:r>
            <a:endParaRPr lang="en-US" dirty="0"/>
          </a:p>
        </p:txBody>
      </p:sp>
      <p:sp>
        <p:nvSpPr>
          <p:cNvPr id="5" name="AutoShape 56"/>
          <p:cNvSpPr>
            <a:spLocks noChangeArrowheads="1"/>
          </p:cNvSpPr>
          <p:nvPr/>
        </p:nvSpPr>
        <p:spPr bwMode="auto">
          <a:xfrm>
            <a:off x="3696647" y="1462851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r>
              <a:rPr lang="en-US" dirty="0" err="1"/>
              <a:t>ShiftRows</a:t>
            </a:r>
            <a:endParaRPr lang="en-US" dirty="0"/>
          </a:p>
        </p:txBody>
      </p:sp>
      <p:sp>
        <p:nvSpPr>
          <p:cNvPr id="6" name="AutoShape 56"/>
          <p:cNvSpPr>
            <a:spLocks noChangeArrowheads="1"/>
          </p:cNvSpPr>
          <p:nvPr/>
        </p:nvSpPr>
        <p:spPr bwMode="auto">
          <a:xfrm>
            <a:off x="5191461" y="1462851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dirty="0" err="1"/>
              <a:t>MixColumns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9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372A7-960F-4880-A220-FBE8B605FF4D}" type="slidenum">
              <a:rPr lang="it-IT"/>
              <a:pPr/>
              <a:t>157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181" name="Rectangle 5"/>
              <p:cNvSpPr>
                <a:spLocks noChangeArrowheads="1"/>
              </p:cNvSpPr>
              <p:nvPr/>
            </p:nvSpPr>
            <p:spPr bwMode="auto">
              <a:xfrm>
                <a:off x="0" y="1571613"/>
                <a:ext cx="9144000" cy="4449776"/>
              </a:xfrm>
              <a:prstGeom prst="rect">
                <a:avLst/>
              </a:prstGeom>
              <a:solidFill>
                <a:schemeClr val="bg2"/>
              </a:solidFill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lIns="457200" anchor="ctr"/>
              <a:lstStyle/>
              <a:p>
                <a:pPr marL="285750" indent="-28575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r>
                  <a:rPr lang="en-GB" sz="2200" dirty="0">
                    <a:cs typeface="Arial" pitchFamily="34" charset="0"/>
                  </a:rPr>
                  <a:t>[</a:t>
                </a:r>
                <a:r>
                  <a:rPr lang="en-GB" sz="2200" b="1" dirty="0">
                    <a:solidFill>
                      <a:srgbClr val="008000"/>
                    </a:solidFill>
                    <a:cs typeface="Arial" pitchFamily="34" charset="0"/>
                  </a:rPr>
                  <a:t>closure</a:t>
                </a:r>
                <a:r>
                  <a:rPr lang="en-GB" sz="2200" dirty="0">
                    <a:cs typeface="Arial" pitchFamily="34" charset="0"/>
                  </a:rPr>
                  <a:t>] for all </a:t>
                </a:r>
                <a14:m>
                  <m:oMath xmlns:m="http://schemas.openxmlformats.org/officeDocument/2006/math"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𝒈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𝒉</m:t>
                    </m:r>
                    <m:r>
                      <a:rPr lang="ru-RU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∈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𝑮</m:t>
                    </m:r>
                    <m:r>
                      <a:rPr lang="en-GB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GB" sz="2200" dirty="0">
                    <a:cs typeface="Arial" pitchFamily="34" charset="0"/>
                  </a:rPr>
                  <a:t>we have </a:t>
                </a:r>
                <a14:m>
                  <m:oMath xmlns:m="http://schemas.openxmlformats.org/officeDocument/2006/math"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𝒈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∘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𝒉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∈ 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𝑮</m:t>
                    </m:r>
                  </m:oMath>
                </a14:m>
                <a:r>
                  <a:rPr lang="en-GB" sz="2200" dirty="0">
                    <a:cs typeface="Arial" pitchFamily="34" charset="0"/>
                  </a:rPr>
                  <a:t>,</a:t>
                </a:r>
                <a:endParaRPr lang="pl-PL" sz="2200" dirty="0">
                  <a:cs typeface="Arial" pitchFamily="34" charset="0"/>
                </a:endParaRPr>
              </a:p>
              <a:p>
                <a:pPr marL="285750" indent="-28575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endParaRPr lang="en-GB" sz="2200" dirty="0">
                  <a:cs typeface="Arial" pitchFamily="34" charset="0"/>
                </a:endParaRPr>
              </a:p>
              <a:p>
                <a:pPr marL="285750" indent="-28575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r>
                  <a:rPr lang="en-GB" sz="2200" dirty="0">
                    <a:cs typeface="Arial" pitchFamily="34" charset="0"/>
                  </a:rPr>
                  <a:t>there exists an </a:t>
                </a:r>
                <a:r>
                  <a:rPr lang="en-GB" sz="2200" b="1" dirty="0">
                    <a:solidFill>
                      <a:srgbClr val="008000"/>
                    </a:solidFill>
                    <a:cs typeface="Arial" pitchFamily="34" charset="0"/>
                  </a:rPr>
                  <a:t>identity</a:t>
                </a:r>
                <a:r>
                  <a:rPr lang="en-GB" sz="2200" b="1" dirty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𝒆</m:t>
                    </m:r>
                    <m:r>
                      <a:rPr lang="ru-RU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∈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𝑮</m:t>
                    </m:r>
                    <m:r>
                      <a:rPr lang="en-GB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GB" sz="2200" dirty="0">
                    <a:cs typeface="Arial" pitchFamily="34" charset="0"/>
                  </a:rPr>
                  <a:t>such that for all </a:t>
                </a:r>
                <a14:m>
                  <m:oMath xmlns:m="http://schemas.openxmlformats.org/officeDocument/2006/math"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𝒈</m:t>
                    </m:r>
                    <m:r>
                      <a:rPr lang="ru-RU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∈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𝑮</m:t>
                    </m:r>
                    <m:r>
                      <a:rPr lang="en-GB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GB" sz="2200" dirty="0">
                    <a:cs typeface="Arial" pitchFamily="34" charset="0"/>
                  </a:rPr>
                  <a:t>we have</a:t>
                </a:r>
              </a:p>
              <a:p>
                <a:pPr algn="ctr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𝒆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∘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𝒈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= 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𝒈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∘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𝒆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= 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𝒈</m:t>
                    </m:r>
                  </m:oMath>
                </a14:m>
                <a:r>
                  <a:rPr lang="en-GB" sz="2200" dirty="0">
                    <a:cs typeface="Arial" pitchFamily="34" charset="0"/>
                  </a:rPr>
                  <a:t>,</a:t>
                </a:r>
              </a:p>
              <a:p>
                <a:pPr marL="285750" indent="-28575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endParaRPr lang="pl-PL" sz="2200" dirty="0">
                  <a:cs typeface="Arial" pitchFamily="34" charset="0"/>
                </a:endParaRPr>
              </a:p>
              <a:p>
                <a:pPr marL="285750" indent="-28575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r>
                  <a:rPr lang="en-GB" sz="2200" dirty="0">
                    <a:cs typeface="Arial" pitchFamily="34" charset="0"/>
                  </a:rPr>
                  <a:t>for every </a:t>
                </a:r>
                <a14:m>
                  <m:oMath xmlns:m="http://schemas.openxmlformats.org/officeDocument/2006/math"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𝒈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∈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𝑮</m:t>
                    </m:r>
                    <m:r>
                      <a:rPr lang="en-GB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GB" sz="2200" dirty="0">
                    <a:cs typeface="Arial" pitchFamily="34" charset="0"/>
                  </a:rPr>
                  <a:t>there exists an </a:t>
                </a:r>
                <a:r>
                  <a:rPr lang="en-GB" sz="2200" b="1" dirty="0">
                    <a:solidFill>
                      <a:srgbClr val="008000"/>
                    </a:solidFill>
                    <a:cs typeface="Arial" pitchFamily="34" charset="0"/>
                  </a:rPr>
                  <a:t>inverse of</a:t>
                </a:r>
                <a:r>
                  <a:rPr lang="en-GB" sz="2200" dirty="0">
                    <a:cs typeface="Arial" pitchFamily="34" charset="0"/>
                  </a:rPr>
                  <a:t>, that is an element </a:t>
                </a:r>
                <a14:m>
                  <m:oMath xmlns:m="http://schemas.openxmlformats.org/officeDocument/2006/math"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𝒉</m:t>
                    </m:r>
                  </m:oMath>
                </a14:m>
                <a:r>
                  <a:rPr lang="en-GB" sz="2200" dirty="0">
                    <a:cs typeface="Arial" pitchFamily="34" charset="0"/>
                  </a:rPr>
                  <a:t> such that</a:t>
                </a:r>
              </a:p>
              <a:p>
                <a:pPr algn="ctr">
                  <a:lnSpc>
                    <a:spcPct val="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𝒈</m:t>
                      </m:r>
                      <m:r>
                        <a:rPr lang="en-GB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𝒉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 = 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𝒉</m:t>
                      </m:r>
                      <m:r>
                        <a:rPr lang="en-GB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𝒈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 = 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𝒆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</m:oMath>
                  </m:oMathPara>
                </a14:m>
                <a:endParaRPr lang="en-GB" sz="2200" b="1" dirty="0">
                  <a:solidFill>
                    <a:srgbClr val="FF0000"/>
                  </a:solidFill>
                  <a:cs typeface="Arial" pitchFamily="34" charset="0"/>
                </a:endParaRPr>
              </a:p>
              <a:p>
                <a:pPr marL="285750" indent="-28575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endParaRPr lang="pl-PL" sz="2200" dirty="0">
                  <a:cs typeface="Arial" pitchFamily="34" charset="0"/>
                </a:endParaRPr>
              </a:p>
              <a:p>
                <a:pPr marL="285750" indent="-28575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r>
                  <a:rPr lang="en-GB" sz="2200" dirty="0">
                    <a:cs typeface="Arial" pitchFamily="34" charset="0"/>
                  </a:rPr>
                  <a:t>[</a:t>
                </a:r>
                <a:r>
                  <a:rPr lang="en-GB" sz="2200" b="1" dirty="0">
                    <a:solidFill>
                      <a:srgbClr val="008000"/>
                    </a:solidFill>
                    <a:cs typeface="Arial" pitchFamily="34" charset="0"/>
                  </a:rPr>
                  <a:t>associativity</a:t>
                </a:r>
                <a:r>
                  <a:rPr lang="en-GB" sz="2200" dirty="0">
                    <a:cs typeface="Arial" pitchFamily="34" charset="0"/>
                  </a:rPr>
                  <a:t>] for all </a:t>
                </a:r>
                <a14:m>
                  <m:oMath xmlns:m="http://schemas.openxmlformats.org/officeDocument/2006/math"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𝒈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𝒉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𝒌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ru-RU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∈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𝑮</m:t>
                    </m:r>
                    <m:r>
                      <a:rPr lang="en-GB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GB" sz="2200" dirty="0">
                    <a:cs typeface="Arial" pitchFamily="34" charset="0"/>
                  </a:rPr>
                  <a:t>we have</a:t>
                </a:r>
              </a:p>
              <a:p>
                <a:pPr algn="ctr">
                  <a:lnSpc>
                    <a:spcPct val="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𝒈</m:t>
                      </m:r>
                      <m:r>
                        <a:rPr lang="en-GB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∘(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𝒉</m:t>
                      </m:r>
                      <m:r>
                        <a:rPr lang="en-GB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𝒌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) = (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𝒈</m:t>
                      </m:r>
                      <m:r>
                        <a:rPr lang="en-GB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𝒉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)∘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𝒌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</m:oMath>
                  </m:oMathPara>
                </a14:m>
                <a:endParaRPr lang="en-GB" sz="2200" b="1" dirty="0">
                  <a:solidFill>
                    <a:srgbClr val="FF0000"/>
                  </a:solidFill>
                  <a:cs typeface="Arial" pitchFamily="34" charset="0"/>
                </a:endParaRPr>
              </a:p>
              <a:p>
                <a:pPr marL="285750" indent="-28575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endParaRPr lang="pl-PL" sz="2200" dirty="0">
                  <a:cs typeface="Arial" pitchFamily="34" charset="0"/>
                </a:endParaRPr>
              </a:p>
              <a:p>
                <a:pPr marL="285750" indent="-28575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r>
                  <a:rPr lang="en-GB" sz="2200" dirty="0">
                    <a:cs typeface="Arial" pitchFamily="34" charset="0"/>
                  </a:rPr>
                  <a:t>[</a:t>
                </a:r>
                <a:r>
                  <a:rPr lang="en-GB" sz="2200" b="1" dirty="0">
                    <a:solidFill>
                      <a:srgbClr val="008000"/>
                    </a:solidFill>
                    <a:cs typeface="Arial" pitchFamily="34" charset="0"/>
                  </a:rPr>
                  <a:t>commutativity</a:t>
                </a:r>
                <a:r>
                  <a:rPr lang="en-GB" sz="2200" dirty="0">
                    <a:cs typeface="Arial" pitchFamily="34" charset="0"/>
                  </a:rPr>
                  <a:t>] for all </a:t>
                </a:r>
                <a14:m>
                  <m:oMath xmlns:m="http://schemas.openxmlformats.org/officeDocument/2006/math"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𝒈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𝒉</m:t>
                    </m:r>
                    <m:r>
                      <a:rPr lang="ru-RU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∈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𝑮</m:t>
                    </m:r>
                    <m:r>
                      <a:rPr lang="en-GB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 </m:t>
                    </m:r>
                  </m:oMath>
                </a14:m>
                <a:r>
                  <a:rPr lang="en-GB" sz="2200" dirty="0">
                    <a:cs typeface="Arial" pitchFamily="34" charset="0"/>
                  </a:rPr>
                  <a:t>we have</a:t>
                </a:r>
              </a:p>
              <a:p>
                <a:pPr algn="ctr">
                  <a:lnSpc>
                    <a:spcPct val="8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𝒈</m:t>
                      </m:r>
                      <m:r>
                        <a:rPr lang="en-GB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𝒉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 = 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𝒉</m:t>
                      </m:r>
                      <m:r>
                        <a:rPr lang="en-GB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𝒈</m:t>
                      </m:r>
                    </m:oMath>
                  </m:oMathPara>
                </a14:m>
                <a:endParaRPr lang="en-GB" sz="2200" b="1" dirty="0">
                  <a:solidFill>
                    <a:srgbClr val="FF0000"/>
                  </a:solidFill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78181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571613"/>
                <a:ext cx="9144000" cy="444977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37748"/>
            <a:ext cx="7772400" cy="836613"/>
          </a:xfrm>
        </p:spPr>
        <p:txBody>
          <a:bodyPr/>
          <a:lstStyle/>
          <a:p>
            <a:r>
              <a:rPr lang="en-GB" dirty="0"/>
              <a:t>Groups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17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28625" y="952489"/>
                <a:ext cx="7772400" cy="509575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80000"/>
                  </a:lnSpc>
                  <a:buFontTx/>
                  <a:buNone/>
                </a:pPr>
                <a:r>
                  <a:rPr lang="en-GB" sz="2400" dirty="0"/>
                  <a:t>A </a:t>
                </a:r>
                <a:r>
                  <a:rPr lang="en-GB" sz="2400" b="1" dirty="0">
                    <a:solidFill>
                      <a:srgbClr val="0070C0"/>
                    </a:solidFill>
                  </a:rPr>
                  <a:t>group</a:t>
                </a:r>
                <a:r>
                  <a:rPr lang="en-GB" sz="2400" dirty="0"/>
                  <a:t> is a set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GB" sz="2400" dirty="0"/>
                  <a:t> along with a binary operation </a:t>
                </a:r>
                <a14:m>
                  <m:oMath xmlns:m="http://schemas.openxmlformats.org/officeDocument/2006/math">
                    <m:r>
                      <a:rPr lang="pl-PL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GB" sz="2400" dirty="0">
                    <a:cs typeface="Arial" pitchFamily="34" charset="0"/>
                  </a:rPr>
                  <a:t> such that</a:t>
                </a:r>
                <a:r>
                  <a:rPr lang="pl-PL" sz="2400" dirty="0">
                    <a:cs typeface="Arial" pitchFamily="34" charset="0"/>
                  </a:rPr>
                  <a:t>:</a:t>
                </a:r>
              </a:p>
            </p:txBody>
          </p:sp>
        </mc:Choice>
        <mc:Fallback xmlns="">
          <p:sp>
            <p:nvSpPr>
              <p:cNvPr id="17817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28625" y="952489"/>
                <a:ext cx="7772400" cy="509575"/>
              </a:xfrm>
              <a:blipFill rotWithShape="0">
                <a:blip r:embed="rId4"/>
                <a:stretch>
                  <a:fillRect l="-1020" t="-15476" b="-119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8180" name="AutoShape 4"/>
          <p:cNvSpPr>
            <a:spLocks noChangeArrowheads="1"/>
          </p:cNvSpPr>
          <p:nvPr/>
        </p:nvSpPr>
        <p:spPr bwMode="auto">
          <a:xfrm>
            <a:off x="2994660" y="6021389"/>
            <a:ext cx="5825491" cy="619124"/>
          </a:xfrm>
          <a:prstGeom prst="wedgeRectCallout">
            <a:avLst>
              <a:gd name="adj1" fmla="val -19701"/>
              <a:gd name="adj2" fmla="val -86865"/>
            </a:avLst>
          </a:prstGeom>
          <a:solidFill>
            <a:srgbClr val="E9F7F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 anchorCtr="1"/>
          <a:lstStyle/>
          <a:p>
            <a:r>
              <a:rPr lang="en-GB" sz="2400" i="0" dirty="0"/>
              <a:t>if this holds, the group is called </a:t>
            </a:r>
            <a:r>
              <a:rPr lang="en-GB" sz="2400" b="1" i="0" dirty="0" err="1">
                <a:solidFill>
                  <a:srgbClr val="0070C0"/>
                </a:solidFill>
              </a:rPr>
              <a:t>abelian</a:t>
            </a:r>
            <a:endParaRPr lang="en-US" sz="2400" b="1" i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249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181" grpId="0" build="p" animBg="1"/>
      <p:bldP spid="178180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0624D-4508-409E-BDE0-21A6A2B55BAC}" type="slidenum">
              <a:rPr lang="it-IT"/>
              <a:pPr/>
              <a:t>158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252" name="Rectangle 4"/>
              <p:cNvSpPr>
                <a:spLocks noChangeArrowheads="1"/>
              </p:cNvSpPr>
              <p:nvPr/>
            </p:nvSpPr>
            <p:spPr bwMode="auto">
              <a:xfrm>
                <a:off x="0" y="1700808"/>
                <a:ext cx="9144000" cy="2160587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365760" anchor="ctr"/>
              <a:lstStyle/>
              <a:p>
                <a:pPr>
                  <a:lnSpc>
                    <a:spcPct val="80000"/>
                  </a:lnSpc>
                </a:pPr>
                <a:r>
                  <a:rPr lang="en-GB" sz="2800" dirty="0"/>
                  <a:t>[</a:t>
                </a:r>
                <a:r>
                  <a:rPr lang="en-GB" sz="2800" b="1" dirty="0">
                    <a:solidFill>
                      <a:srgbClr val="0070C0"/>
                    </a:solidFill>
                  </a:rPr>
                  <a:t>additive notation</a:t>
                </a:r>
                <a:r>
                  <a:rPr lang="en-GB" sz="2800" dirty="0"/>
                  <a:t>]</a:t>
                </a:r>
                <a:br>
                  <a:rPr lang="en-GB" sz="2800" dirty="0"/>
                </a:br>
                <a:r>
                  <a:rPr lang="en-GB" sz="2800" dirty="0"/>
                  <a:t>If the groups operation is denoted with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2800" dirty="0"/>
                  <a:t>, then: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GB" sz="2400" dirty="0"/>
                  <a:t> the inverse of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GB" sz="2400" dirty="0"/>
                  <a:t> is denoted with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GB" sz="2400" dirty="0"/>
                  <a:t>,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GB" sz="2400" dirty="0"/>
                  <a:t> the neutral element is denoted with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GB" sz="2400" dirty="0"/>
                  <a:t>,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+⋯ + </m:t>
                    </m:r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GB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(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GB" sz="2400" b="1" dirty="0">
                    <a:solidFill>
                      <a:srgbClr val="993300"/>
                    </a:solidFill>
                  </a:rPr>
                  <a:t> </a:t>
                </a:r>
                <a:r>
                  <a:rPr lang="en-GB" sz="2400" dirty="0"/>
                  <a:t>times) is denoted with</a:t>
                </a:r>
                <a:r>
                  <a:rPr lang="en-GB" sz="2400" b="1" dirty="0">
                    <a:solidFill>
                      <a:srgbClr val="9933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𝒏𝒈</m:t>
                    </m:r>
                  </m:oMath>
                </a14:m>
                <a:r>
                  <a:rPr lang="en-GB" sz="2400" dirty="0"/>
                  <a:t>.</a:t>
                </a:r>
              </a:p>
            </p:txBody>
          </p:sp>
        </mc:Choice>
        <mc:Fallback xmlns="">
          <p:sp>
            <p:nvSpPr>
              <p:cNvPr id="181252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700808"/>
                <a:ext cx="9144000" cy="21605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253" name="Rectangle 5"/>
              <p:cNvSpPr>
                <a:spLocks noChangeArrowheads="1"/>
              </p:cNvSpPr>
              <p:nvPr/>
            </p:nvSpPr>
            <p:spPr bwMode="auto">
              <a:xfrm>
                <a:off x="0" y="4071942"/>
                <a:ext cx="9144000" cy="25923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lIns="365760" anchor="ctr"/>
              <a:lstStyle/>
              <a:p>
                <a:pPr>
                  <a:lnSpc>
                    <a:spcPct val="80000"/>
                  </a:lnSpc>
                </a:pPr>
                <a:r>
                  <a:rPr lang="en-GB" sz="2800" dirty="0"/>
                  <a:t>[</a:t>
                </a:r>
                <a:r>
                  <a:rPr lang="en-GB" sz="2800" b="1" dirty="0">
                    <a:solidFill>
                      <a:srgbClr val="0070C0"/>
                    </a:solidFill>
                  </a:rPr>
                  <a:t>multiplicative notation</a:t>
                </a:r>
                <a:r>
                  <a:rPr lang="en-GB" sz="2800" dirty="0"/>
                  <a:t>]</a:t>
                </a:r>
                <a:br>
                  <a:rPr lang="en-GB" sz="2800" dirty="0"/>
                </a:br>
                <a:r>
                  <a:rPr lang="en-GB" sz="2800" dirty="0"/>
                  <a:t>If the groups operation is denoted </a:t>
                </a:r>
                <a:r>
                  <a:rPr lang="en-US" sz="2800" dirty="0"/>
                  <a:t>“</a:t>
                </a:r>
                <a14:m>
                  <m:oMath xmlns:m="http://schemas.openxmlformats.org/officeDocument/2006/math">
                    <m:r>
                      <a:rPr lang="pl-PL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×</m:t>
                    </m:r>
                  </m:oMath>
                </a14:m>
                <a:r>
                  <a:rPr lang="en-US" sz="2800" dirty="0"/>
                  <a:t>”</a:t>
                </a:r>
                <a:r>
                  <a:rPr lang="pl-PL" sz="2800" dirty="0"/>
                  <a:t> </a:t>
                </a:r>
                <a:r>
                  <a:rPr lang="pl-PL" sz="2800" dirty="0" err="1"/>
                  <a:t>or</a:t>
                </a:r>
                <a:r>
                  <a:rPr lang="pl-PL" sz="2800" dirty="0"/>
                  <a:t> </a:t>
                </a:r>
                <a:r>
                  <a:rPr lang="en-US" sz="2800" dirty="0"/>
                  <a:t>“</a:t>
                </a:r>
                <a14:m>
                  <m:oMath xmlns:m="http://schemas.openxmlformats.org/officeDocument/2006/math">
                    <m:r>
                      <a:rPr lang="pl-PL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GB" sz="2800" dirty="0"/>
                  <a:t>”, then: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GB" sz="2400" dirty="0"/>
                  <a:t>sometimes we write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𝒈𝒉</m:t>
                    </m:r>
                  </m:oMath>
                </a14:m>
                <a:r>
                  <a:rPr lang="en-GB" sz="2400" b="1" dirty="0">
                    <a:solidFill>
                      <a:srgbClr val="993300"/>
                    </a:solidFill>
                  </a:rPr>
                  <a:t> </a:t>
                </a:r>
                <a:r>
                  <a:rPr lang="en-GB" sz="2400" dirty="0"/>
                  <a:t>instead of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GB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GB" sz="2400" dirty="0"/>
                  <a:t>,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GB" sz="2400" dirty="0"/>
                  <a:t>the inverse of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GB" sz="2400" dirty="0"/>
                  <a:t> is denoted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GB" sz="2400" dirty="0"/>
                  <a:t>or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GB" sz="2400" dirty="0"/>
                  <a:t>.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GB" sz="2400" dirty="0"/>
                  <a:t> the neutral element is denoted with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GB" sz="2400" dirty="0"/>
                  <a:t>,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⋅⋯⋅</m:t>
                    </m:r>
                    <m:r>
                      <a:rPr lang="en-GB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GB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(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GB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times) is denoted with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GB" sz="2400" b="1" i="1" baseline="30000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en-GB" sz="2400" dirty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8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en-US" sz="24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  <m:r>
                      <a:rPr lang="en-US" sz="2400" b="1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denoted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181253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4071942"/>
                <a:ext cx="9144000" cy="25923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>
          <a:xfrm>
            <a:off x="232728" y="57468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Additive/multiplicative notation</a:t>
            </a:r>
            <a:endParaRPr lang="en-US" dirty="0"/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1028" y="981055"/>
            <a:ext cx="8062912" cy="561996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GB" sz="2800" b="1" dirty="0">
                <a:solidFill>
                  <a:srgbClr val="FF0000"/>
                </a:solidFill>
              </a:rPr>
              <a:t>Convention</a:t>
            </a:r>
            <a:r>
              <a:rPr lang="en-GB" sz="2800" dirty="0">
                <a:solidFill>
                  <a:srgbClr val="FF0000"/>
                </a:solidFill>
              </a:rPr>
              <a:t>:</a:t>
            </a:r>
            <a:endParaRPr lang="en-GB" sz="2400" dirty="0"/>
          </a:p>
          <a:p>
            <a:pPr lvl="1">
              <a:lnSpc>
                <a:spcPct val="80000"/>
              </a:lnSpc>
              <a:buFontTx/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79869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2" grpId="0" build="p" bldLvl="2" animBg="1"/>
      <p:bldP spid="181253" grpId="0" build="p" bldLvl="2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,+,×)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a </a:t>
                </a:r>
                <a:r>
                  <a:rPr lang="en-US" b="1" dirty="0">
                    <a:solidFill>
                      <a:srgbClr val="7030A0"/>
                    </a:solidFill>
                  </a:rPr>
                  <a:t>field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if 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US" b="1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,+)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an </a:t>
                </a:r>
                <a:r>
                  <a:rPr lang="en-US" b="1" dirty="0">
                    <a:solidFill>
                      <a:srgbClr val="0070C0"/>
                    </a:solidFill>
                  </a:rPr>
                  <a:t>additive group</a:t>
                </a:r>
                <a:r>
                  <a:rPr lang="en-US" dirty="0"/>
                  <a:t> with </a:t>
                </a:r>
                <a:r>
                  <a:rPr lang="en-US" b="1" dirty="0">
                    <a:solidFill>
                      <a:srgbClr val="00B050"/>
                    </a:solidFill>
                  </a:rPr>
                  <a:t>neutral element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br>
                  <a:rPr lang="en-US" b="1" dirty="0">
                    <a:solidFill>
                      <a:srgbClr val="FF0000"/>
                    </a:solidFill>
                  </a:rPr>
                </a:br>
                <a:endParaRPr lang="en-US" b="1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∖</m:t>
                    </m:r>
                    <m:d>
                      <m:dPr>
                        <m:begChr m:val="{"/>
                        <m:endChr m:val="}"/>
                        <m:ctrlP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×)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a </a:t>
                </a:r>
                <a:r>
                  <a:rPr lang="en-US" b="1" dirty="0">
                    <a:solidFill>
                      <a:srgbClr val="0070C0"/>
                    </a:solidFill>
                  </a:rPr>
                  <a:t>multiplicative group</a:t>
                </a:r>
                <a:br>
                  <a:rPr lang="en-US" b="1" dirty="0">
                    <a:solidFill>
                      <a:srgbClr val="0070C0"/>
                    </a:solidFill>
                  </a:rPr>
                </a:br>
                <a:endParaRPr lang="en-US" b="1" dirty="0">
                  <a:solidFill>
                    <a:srgbClr val="0070C0"/>
                  </a:solidFill>
                </a:endParaRPr>
              </a:p>
              <a:p>
                <a:r>
                  <a:rPr lang="en-US" dirty="0"/>
                  <a:t> </a:t>
                </a:r>
                <a:r>
                  <a:rPr lang="en-US" b="1" dirty="0" err="1">
                    <a:solidFill>
                      <a:srgbClr val="0070C0"/>
                    </a:solidFill>
                  </a:rPr>
                  <a:t>Distributivity</a:t>
                </a:r>
                <a:r>
                  <a:rPr lang="en-US" b="1" dirty="0">
                    <a:solidFill>
                      <a:srgbClr val="0070C0"/>
                    </a:solidFill>
                  </a:rPr>
                  <a:t> of multiplication over addition</a:t>
                </a:r>
                <a:r>
                  <a:rPr lang="en-US" dirty="0"/>
                  <a:t>:</a:t>
                </a:r>
              </a:p>
              <a:p>
                <a:pPr marL="400050" lvl="1" indent="0">
                  <a:buNone/>
                </a:pP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dirty="0"/>
                  <a:t>, we have</a:t>
                </a:r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3361" r="-115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757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58" y="214290"/>
            <a:ext cx="7498080" cy="1143000"/>
          </a:xfrm>
        </p:spPr>
        <p:txBody>
          <a:bodyPr/>
          <a:lstStyle/>
          <a:p>
            <a:r>
              <a:rPr lang="en-US" dirty="0"/>
              <a:t>What can we prove?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7158" y="1500174"/>
            <a:ext cx="8229600" cy="1643074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dirty="0"/>
              <a:t>We can prove conditional results.</a:t>
            </a: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r>
              <a:rPr lang="en-US" dirty="0"/>
              <a:t>That is, we can show theorems of a type:</a:t>
            </a:r>
          </a:p>
        </p:txBody>
      </p:sp>
      <p:sp>
        <p:nvSpPr>
          <p:cNvPr id="57348" name="Text Box 4"/>
          <p:cNvSpPr txBox="1">
            <a:spLocks noChangeArrowheads="1"/>
          </p:cNvSpPr>
          <p:nvPr/>
        </p:nvSpPr>
        <p:spPr bwMode="auto">
          <a:xfrm>
            <a:off x="5786446" y="3786190"/>
            <a:ext cx="2373313" cy="7078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2000" b="0" dirty="0">
                <a:solidFill>
                  <a:schemeClr val="tx1"/>
                </a:solidFill>
              </a:rPr>
              <a:t>Suppose that some </a:t>
            </a:r>
            <a:br>
              <a:rPr lang="en-US" sz="2000" b="0" dirty="0">
                <a:solidFill>
                  <a:schemeClr val="tx1"/>
                </a:solidFill>
              </a:rPr>
            </a:br>
            <a:r>
              <a:rPr lang="en-US" sz="2000" b="0" dirty="0">
                <a:solidFill>
                  <a:schemeClr val="tx1"/>
                </a:solidFill>
              </a:rPr>
              <a:t>scheme </a:t>
            </a:r>
            <a:r>
              <a:rPr lang="en-US" sz="2000" b="1" dirty="0">
                <a:solidFill>
                  <a:srgbClr val="FF0000"/>
                </a:solidFill>
              </a:rPr>
              <a:t>Y</a:t>
            </a:r>
            <a:r>
              <a:rPr lang="en-US" sz="2000" b="0" dirty="0">
                <a:solidFill>
                  <a:schemeClr val="tx1"/>
                </a:solidFill>
              </a:rPr>
              <a:t> is secure</a:t>
            </a:r>
          </a:p>
        </p:txBody>
      </p:sp>
      <p:sp>
        <p:nvSpPr>
          <p:cNvPr id="57349" name="Text Box 5"/>
          <p:cNvSpPr txBox="1">
            <a:spLocks noChangeArrowheads="1"/>
          </p:cNvSpPr>
          <p:nvPr/>
        </p:nvSpPr>
        <p:spPr bwMode="auto">
          <a:xfrm>
            <a:off x="1219200" y="5715000"/>
            <a:ext cx="2397125" cy="7078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2000" b="0" dirty="0">
                <a:solidFill>
                  <a:schemeClr val="tx1"/>
                </a:solidFill>
              </a:rPr>
              <a:t>then scheme </a:t>
            </a:r>
            <a:r>
              <a:rPr lang="en-US" sz="2000" b="1" dirty="0">
                <a:solidFill>
                  <a:srgbClr val="FF0000"/>
                </a:solidFill>
              </a:rPr>
              <a:t>X</a:t>
            </a:r>
            <a:r>
              <a:rPr lang="en-US" sz="2000" b="0" dirty="0">
                <a:solidFill>
                  <a:schemeClr val="tx1"/>
                </a:solidFill>
              </a:rPr>
              <a:t> is secure.</a:t>
            </a:r>
          </a:p>
        </p:txBody>
      </p:sp>
      <p:sp>
        <p:nvSpPr>
          <p:cNvPr id="57350" name="Text Box 6"/>
          <p:cNvSpPr txBox="1">
            <a:spLocks noChangeArrowheads="1"/>
          </p:cNvSpPr>
          <p:nvPr/>
        </p:nvSpPr>
        <p:spPr bwMode="auto">
          <a:xfrm>
            <a:off x="1214414" y="3429000"/>
            <a:ext cx="2373313" cy="132343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2000" b="0" dirty="0">
                <a:solidFill>
                  <a:schemeClr val="tx1"/>
                </a:solidFill>
              </a:rPr>
              <a:t>Suppose that some “computational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sz="2000" b="0" dirty="0">
                <a:solidFill>
                  <a:schemeClr val="tx1"/>
                </a:solidFill>
              </a:rPr>
              <a:t>assumption </a:t>
            </a:r>
            <a:r>
              <a:rPr lang="en-US" sz="2000" b="1" dirty="0">
                <a:solidFill>
                  <a:srgbClr val="FF0000"/>
                </a:solidFill>
              </a:rPr>
              <a:t>A</a:t>
            </a:r>
            <a:r>
              <a:rPr lang="en-US" sz="2000" dirty="0">
                <a:solidFill>
                  <a:srgbClr val="800000"/>
                </a:solidFill>
              </a:rPr>
              <a:t>”</a:t>
            </a:r>
            <a:r>
              <a:rPr lang="en-US" sz="2000" b="0" dirty="0">
                <a:solidFill>
                  <a:schemeClr val="tx1"/>
                </a:solidFill>
              </a:rPr>
              <a:t> </a:t>
            </a:r>
            <a:br>
              <a:rPr lang="en-US" sz="2000" b="0" dirty="0">
                <a:solidFill>
                  <a:schemeClr val="tx1"/>
                </a:solidFill>
              </a:rPr>
            </a:br>
            <a:r>
              <a:rPr lang="en-US" sz="2000" b="0" dirty="0">
                <a:solidFill>
                  <a:schemeClr val="tx1"/>
                </a:solidFill>
              </a:rPr>
              <a:t>holds</a:t>
            </a:r>
          </a:p>
        </p:txBody>
      </p:sp>
      <p:sp>
        <p:nvSpPr>
          <p:cNvPr id="57351" name="Text Box 7"/>
          <p:cNvSpPr txBox="1">
            <a:spLocks noChangeArrowheads="1"/>
          </p:cNvSpPr>
          <p:nvPr/>
        </p:nvSpPr>
        <p:spPr bwMode="auto">
          <a:xfrm>
            <a:off x="5867400" y="5502269"/>
            <a:ext cx="2286000" cy="7078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2000" b="0" dirty="0">
                <a:solidFill>
                  <a:schemeClr val="tx1"/>
                </a:solidFill>
              </a:rPr>
              <a:t>then scheme</a:t>
            </a:r>
            <a:r>
              <a:rPr lang="en-US" sz="2000" dirty="0">
                <a:solidFill>
                  <a:srgbClr val="800000"/>
                </a:solidFill>
              </a:rPr>
              <a:t> </a:t>
            </a:r>
            <a:r>
              <a:rPr lang="en-US" sz="2000" b="1" dirty="0">
                <a:solidFill>
                  <a:srgbClr val="FF0000"/>
                </a:solidFill>
              </a:rPr>
              <a:t>X</a:t>
            </a:r>
            <a:r>
              <a:rPr lang="en-US" sz="2000" b="0" dirty="0">
                <a:solidFill>
                  <a:schemeClr val="tx1"/>
                </a:solidFill>
              </a:rPr>
              <a:t> is secure.</a:t>
            </a:r>
          </a:p>
        </p:txBody>
      </p:sp>
      <p:sp>
        <p:nvSpPr>
          <p:cNvPr id="57352" name="AutoShape 8"/>
          <p:cNvSpPr>
            <a:spLocks noChangeArrowheads="1"/>
          </p:cNvSpPr>
          <p:nvPr/>
        </p:nvSpPr>
        <p:spPr bwMode="auto">
          <a:xfrm>
            <a:off x="6858016" y="4643446"/>
            <a:ext cx="381000" cy="762000"/>
          </a:xfrm>
          <a:prstGeom prst="down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sz="2000"/>
          </a:p>
        </p:txBody>
      </p:sp>
      <p:pic>
        <p:nvPicPr>
          <p:cNvPr id="57354" name="Picture 10" descr="MCj0429827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0" y="762000"/>
            <a:ext cx="1163638" cy="1422400"/>
          </a:xfrm>
          <a:prstGeom prst="rect">
            <a:avLst/>
          </a:prstGeom>
          <a:noFill/>
        </p:spPr>
      </p:pic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2214546" y="4857760"/>
            <a:ext cx="381000" cy="762000"/>
          </a:xfrm>
          <a:prstGeom prst="down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3738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8" grpId="0" animBg="1"/>
      <p:bldP spid="57349" grpId="0" animBg="1"/>
      <p:bldP spid="57350" grpId="0" animBg="1"/>
      <p:bldP spid="57351" grpId="0" animBg="1"/>
      <p:bldP spid="57352" grpId="0" animBg="1"/>
      <p:bldP spid="11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45" y="159386"/>
            <a:ext cx="8401050" cy="1325563"/>
          </a:xfrm>
        </p:spPr>
        <p:txBody>
          <a:bodyPr>
            <a:normAutofit/>
          </a:bodyPr>
          <a:lstStyle/>
          <a:p>
            <a:r>
              <a:rPr lang="en-US" dirty="0"/>
              <a:t>How to define a “field over bytes”?</a:t>
            </a:r>
            <a:endParaRPr lang="en-US" sz="36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 very simple additive group 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,+)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⊕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⊕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Extremely efficient to implement.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52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ular Callout 3"/>
          <p:cNvSpPr/>
          <p:nvPr/>
        </p:nvSpPr>
        <p:spPr>
          <a:xfrm>
            <a:off x="5392663" y="4147939"/>
            <a:ext cx="914400" cy="612648"/>
          </a:xfrm>
          <a:prstGeom prst="wedgeRectCallout">
            <a:avLst>
              <a:gd name="adj1" fmla="val -8480"/>
              <a:gd name="adj2" fmla="val -9728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rgbClr val="FF0000"/>
                </a:solidFill>
              </a:rPr>
              <a:t>xor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23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371475" y="-86359"/>
                <a:ext cx="8578215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4000" dirty="0"/>
                  <a:t>How to extend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4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40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40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40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d>
                          </m:e>
                          <m:sup>
                            <m:r>
                              <a:rPr lang="en-US" sz="40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</m:sSup>
                        <m:r>
                          <a:rPr lang="en-US" sz="4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,+</m:t>
                        </m:r>
                      </m:e>
                    </m:d>
                  </m:oMath>
                </a14:m>
                <a:r>
                  <a:rPr lang="en-US" sz="4000" dirty="0"/>
                  <a:t> to a field?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71475" y="-86359"/>
                <a:ext cx="8578215" cy="1325563"/>
              </a:xfrm>
              <a:blipFill rotWithShape="0">
                <a:blip r:embed="rId2"/>
                <a:stretch>
                  <a:fillRect l="-255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97152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spcBef>
                    <a:spcPts val="1200"/>
                  </a:spcBef>
                  <a:spcAft>
                    <a:spcPts val="600"/>
                  </a:spcAft>
                  <a:buNone/>
                </a:pPr>
                <a:r>
                  <a:rPr lang="en-US" dirty="0"/>
                  <a:t>“</a:t>
                </a:r>
                <a:r>
                  <a:rPr lang="en-US" b="1" dirty="0">
                    <a:solidFill>
                      <a:srgbClr val="7030A0"/>
                    </a:solidFill>
                  </a:rPr>
                  <a:t>Galois fields</a:t>
                </a:r>
                <a:r>
                  <a:rPr lang="en-US" dirty="0"/>
                  <a:t>”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𝐆𝐅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600"/>
                  </a:spcAft>
                  <a:buNone/>
                </a:pPr>
                <a:r>
                  <a:rPr lang="en-US" dirty="0"/>
                  <a:t>Represent each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as a polynomial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of degree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spcBef>
                    <a:spcPts val="1200"/>
                  </a:spcBef>
                  <a:spcAft>
                    <a:spcPts val="600"/>
                  </a:spcAft>
                  <a:buNone/>
                </a:pPr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spcBef>
                    <a:spcPts val="1200"/>
                  </a:spcBef>
                  <a:spcAft>
                    <a:spcPts val="600"/>
                  </a:spcAft>
                  <a:buNone/>
                </a:pPr>
                <a:r>
                  <a:rPr lang="en-US" b="1" u="sng" dirty="0">
                    <a:solidFill>
                      <a:srgbClr val="0070C0"/>
                    </a:solidFill>
                  </a:rPr>
                  <a:t>Note</a:t>
                </a:r>
                <a:r>
                  <a:rPr lang="en-US" dirty="0"/>
                  <a:t>: if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pl-PL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represented as a polynomial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dirty="0"/>
                  <a:t>, then 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p>
                          </m:sSup>
                        </m:e>
                      </m:nary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𝐦𝐨𝐝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spcBef>
                    <a:spcPts val="1200"/>
                  </a:spcBef>
                  <a:spcAft>
                    <a:spcPts val="600"/>
                  </a:spcAft>
                  <a:buNone/>
                </a:pPr>
                <a:r>
                  <a:rPr lang="en-US" b="1" u="sng" dirty="0">
                    <a:solidFill>
                      <a:srgbClr val="00B050"/>
                    </a:solidFill>
                  </a:rPr>
                  <a:t>Observe</a:t>
                </a:r>
                <a:r>
                  <a:rPr lang="en-US" dirty="0"/>
                  <a:t>: this is the same as the 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xor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operation on bits.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600"/>
                  </a:spcAft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97152"/>
              </a:xfrm>
              <a:blipFill>
                <a:blip r:embed="rId3"/>
                <a:stretch>
                  <a:fillRect l="-1333" t="-280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560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en-US" dirty="0"/>
              <a:t>How to multiply?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07598"/>
                <a:ext cx="8229600" cy="5601811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Suppose:</a:t>
                </a:r>
                <a:endParaRPr lang="en-US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d>
                        <m:d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a polynomial of max degree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70C0"/>
                    </a:solidFill>
                  </a:rPr>
                  <a:t>How to reduce this degree?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Take an </a:t>
                </a:r>
                <a:r>
                  <a:rPr lang="en-US" b="1" dirty="0">
                    <a:solidFill>
                      <a:srgbClr val="0070C0"/>
                    </a:solidFill>
                  </a:rPr>
                  <a:t>irreducible polynomial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dirty="0"/>
                  <a:t> of degree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dirty="0"/>
                  <a:t>, and compute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𝐦𝐨𝐝</m:t>
                      </m:r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a polynomial of degree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Write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br>
                  <a:rPr lang="en-US" b="1" dirty="0">
                    <a:solidFill>
                      <a:srgbClr val="00B050"/>
                    </a:solidFill>
                  </a:rPr>
                </a:br>
                <a:r>
                  <a:rPr lang="en-US" b="1" dirty="0">
                    <a:solidFill>
                      <a:srgbClr val="00B050"/>
                    </a:solidFill>
                  </a:rPr>
                  <a:t>Define: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pl-PL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pl-PL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B050"/>
                    </a:solidFill>
                  </a:rPr>
                  <a:t>Fact from algebra</a:t>
                </a:r>
                <a:r>
                  <a:rPr lang="en-US" dirty="0"/>
                  <a:t>: this defines a field.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07598"/>
                <a:ext cx="8229600" cy="5601811"/>
              </a:xfrm>
              <a:blipFill>
                <a:blip r:embed="rId2"/>
                <a:stretch>
                  <a:fillRect l="-1111" t="-2720" b="-65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ular Callout 4"/>
              <p:cNvSpPr/>
              <p:nvPr/>
            </p:nvSpPr>
            <p:spPr>
              <a:xfrm>
                <a:off x="539552" y="3016384"/>
                <a:ext cx="8064896" cy="504056"/>
              </a:xfrm>
              <a:prstGeom prst="wedgeRectCallout">
                <a:avLst>
                  <a:gd name="adj1" fmla="val -25235"/>
                  <a:gd name="adj2" fmla="val 69970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do not exits non-constant polynomials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/>
                  <a:t>such that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ular Callout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016384"/>
                <a:ext cx="8064896" cy="504056"/>
              </a:xfrm>
              <a:prstGeom prst="wedgeRectCallout">
                <a:avLst>
                  <a:gd name="adj1" fmla="val -25235"/>
                  <a:gd name="adj2" fmla="val 69970"/>
                </a:avLst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046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AES 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916832"/>
                <a:ext cx="8229600" cy="42093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AES uses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𝐆𝐅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sup>
                    </m:sSup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 the polynomial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defined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916832"/>
                <a:ext cx="8229600" cy="4209331"/>
              </a:xfrm>
              <a:blipFill rotWithShape="0">
                <a:blip r:embed="rId2"/>
                <a:stretch>
                  <a:fillRect l="-1852" t="-1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963523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152" y="48073"/>
            <a:ext cx="7886700" cy="1325563"/>
          </a:xfrm>
        </p:spPr>
        <p:txBody>
          <a:bodyPr/>
          <a:lstStyle/>
          <a:p>
            <a:r>
              <a:rPr lang="en-US" dirty="0"/>
              <a:t>First step of </a:t>
            </a:r>
            <a:r>
              <a:rPr lang="en-US" dirty="0" err="1"/>
              <a:t>SubBytes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5037398"/>
                <a:ext cx="8579296" cy="13290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Invert 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28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/>
                  <a:t>(in the multiplicative group of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𝐆𝐅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).</a:t>
                </a:r>
              </a:p>
              <a:p>
                <a:pPr marL="0" indent="0">
                  <a:buNone/>
                </a:pPr>
                <a:r>
                  <a:rPr lang="en-US" sz="2800" dirty="0"/>
                  <a:t>Convention: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800" dirty="0"/>
                  <a:t>. </a:t>
                </a: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5037398"/>
                <a:ext cx="8579296" cy="1329011"/>
              </a:xfrm>
              <a:blipFill rotWithShape="0">
                <a:blip r:embed="rId2"/>
                <a:stretch>
                  <a:fillRect l="-1421" t="-4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56"/>
          <p:cNvSpPr>
            <a:spLocks noChangeArrowheads="1"/>
          </p:cNvSpPr>
          <p:nvPr/>
        </p:nvSpPr>
        <p:spPr bwMode="auto">
          <a:xfrm>
            <a:off x="2195736" y="1484784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r>
              <a:rPr lang="en-US" dirty="0" err="1"/>
              <a:t>SubBytes</a:t>
            </a:r>
            <a:endParaRPr lang="en-US" dirty="0"/>
          </a:p>
        </p:txBody>
      </p:sp>
      <p:sp>
        <p:nvSpPr>
          <p:cNvPr id="5" name="AutoShape 56"/>
          <p:cNvSpPr>
            <a:spLocks noChangeArrowheads="1"/>
          </p:cNvSpPr>
          <p:nvPr/>
        </p:nvSpPr>
        <p:spPr bwMode="auto">
          <a:xfrm>
            <a:off x="3696647" y="1462851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r>
              <a:rPr lang="en-US" dirty="0" err="1"/>
              <a:t>ShiftRows</a:t>
            </a:r>
            <a:endParaRPr lang="en-US" dirty="0"/>
          </a:p>
        </p:txBody>
      </p:sp>
      <p:sp>
        <p:nvSpPr>
          <p:cNvPr id="6" name="AutoShape 56"/>
          <p:cNvSpPr>
            <a:spLocks noChangeArrowheads="1"/>
          </p:cNvSpPr>
          <p:nvPr/>
        </p:nvSpPr>
        <p:spPr bwMode="auto">
          <a:xfrm>
            <a:off x="5191461" y="1462851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dirty="0" err="1"/>
              <a:t>MixColumns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/>
            </p:nvGraphicFramePr>
            <p:xfrm>
              <a:off x="2051720" y="2924944"/>
              <a:ext cx="2016224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8803244"/>
                  </p:ext>
                </p:extLst>
              </p:nvPr>
            </p:nvGraphicFramePr>
            <p:xfrm>
              <a:off x="2051720" y="2924944"/>
              <a:ext cx="2016224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504056"/>
                    <a:gridCol w="504056"/>
                    <a:gridCol w="504056"/>
                    <a:gridCol w="504056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9639" t="-6557" r="-309639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9639" t="-6557" r="-209639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9639" t="-6557" r="-109639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9639" t="-6557" r="-9639" b="-32131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9639" t="-104839" r="-309639" b="-2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9639" t="-104839" r="-209639" b="-2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9639" t="-104839" r="-109639" b="-2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9639" t="-104839" r="-9639" b="-21612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9639" t="-208197" r="-309639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9639" t="-208197" r="-209639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9639" t="-208197" r="-109639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9639" t="-208197" r="-9639" b="-1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9639" t="-308197" r="-309639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9639" t="-308197" r="-209639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9639" t="-308197" r="-109639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9639" t="-308197" r="-9639" b="-1967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AutoShape 56"/>
          <p:cNvSpPr>
            <a:spLocks noChangeArrowheads="1"/>
          </p:cNvSpPr>
          <p:nvPr/>
        </p:nvSpPr>
        <p:spPr bwMode="auto">
          <a:xfrm>
            <a:off x="4111047" y="3270578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5635060" y="2924942"/>
              <a:ext cx="2016224" cy="1538988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𝟎𝟎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𝟎𝟏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𝟎𝟐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𝟎𝟑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𝟐𝟎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𝟐𝟑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𝟑𝟎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𝟑𝟏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𝟑𝟑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352570"/>
                  </p:ext>
                </p:extLst>
              </p:nvPr>
            </p:nvGraphicFramePr>
            <p:xfrm>
              <a:off x="5635060" y="2924942"/>
              <a:ext cx="2016224" cy="1538988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504056"/>
                    <a:gridCol w="504056"/>
                    <a:gridCol w="504056"/>
                    <a:gridCol w="504056"/>
                  </a:tblGrid>
                  <a:tr h="38474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9639" t="-6250" r="-309639" b="-3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9639" t="-6250" r="-209639" b="-3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09639" t="-6250" r="-109639" b="-3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09639" t="-6250" r="-9639" b="-315625"/>
                          </a:stretch>
                        </a:blipFill>
                      </a:tcPr>
                    </a:tc>
                  </a:tr>
                  <a:tr h="38474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9639" t="-107937" r="-309639" b="-2206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9639" t="-107937" r="-209639" b="-2206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09639" t="-107937" r="-109639" b="-2206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09639" t="-107937" r="-9639" b="-220635"/>
                          </a:stretch>
                        </a:blipFill>
                      </a:tcPr>
                    </a:tc>
                  </a:tr>
                  <a:tr h="38474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9639" t="-204688" r="-309639" b="-1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9639" t="-204688" r="-209639" b="-1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09639" t="-204688" r="-109639" b="-1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09639" t="-204688" r="-9639" b="-117188"/>
                          </a:stretch>
                        </a:blipFill>
                      </a:tcPr>
                    </a:tc>
                  </a:tr>
                  <a:tr h="38474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9639" t="-309524" r="-309639" b="-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9639" t="-309524" r="-209639" b="-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09639" t="-309524" r="-109639" b="-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09639" t="-309524" r="-9639" b="-1904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0577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63272" cy="490066"/>
          </a:xfrm>
        </p:spPr>
        <p:txBody>
          <a:bodyPr>
            <a:normAutofit fontScale="90000"/>
          </a:bodyPr>
          <a:lstStyle/>
          <a:p>
            <a:r>
              <a:rPr lang="en-US" dirty="0"/>
              <a:t>Another observation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54847"/>
                <a:ext cx="8229600" cy="110600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We can look 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bSup>
                  </m:oMath>
                </a14:m>
                <a:r>
                  <a:rPr lang="en-US" sz="2400" dirty="0"/>
                  <a:t> as a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linear space</a:t>
                </a:r>
                <a:r>
                  <a:rPr lang="en-US" sz="2400" dirty="0"/>
                  <a:t>.</a:t>
                </a:r>
              </a:p>
              <a:p>
                <a:pPr marL="0" indent="0">
                  <a:buNone/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AES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defines the following affine transformation: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𝝋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d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 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54847"/>
                <a:ext cx="8229600" cy="1106002"/>
              </a:xfrm>
              <a:blipFill rotWithShape="0">
                <a:blip r:embed="rId2"/>
                <a:stretch>
                  <a:fillRect l="-1111" t="-4420" b="-19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331640" y="2348880"/>
          <a:ext cx="4320480" cy="22326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0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6166520" y="2348880"/>
              <a:ext cx="540060" cy="223266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54006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80975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80975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80975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80975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80975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80975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80975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180975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937956"/>
                  </p:ext>
                </p:extLst>
              </p:nvPr>
            </p:nvGraphicFramePr>
            <p:xfrm>
              <a:off x="6166520" y="2348880"/>
              <a:ext cx="540060" cy="223266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540060"/>
                  </a:tblGrid>
                  <a:tr h="2790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11" t="-2174" r="-2222" b="-717391"/>
                          </a:stretch>
                        </a:blipFill>
                      </a:tcPr>
                    </a:tc>
                  </a:tr>
                  <a:tr h="2790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11" t="-102174" r="-2222" b="-617391"/>
                          </a:stretch>
                        </a:blipFill>
                      </a:tcPr>
                    </a:tc>
                  </a:tr>
                  <a:tr h="2790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11" t="-202174" r="-2222" b="-517391"/>
                          </a:stretch>
                        </a:blipFill>
                      </a:tcPr>
                    </a:tc>
                  </a:tr>
                  <a:tr h="2790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11" t="-302174" r="-2222" b="-417391"/>
                          </a:stretch>
                        </a:blipFill>
                      </a:tcPr>
                    </a:tc>
                  </a:tr>
                  <a:tr h="2790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11" t="-411111" r="-2222" b="-326667"/>
                          </a:stretch>
                        </a:blipFill>
                      </a:tcPr>
                    </a:tc>
                  </a:tr>
                  <a:tr h="2790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11" t="-500000" r="-2222" b="-219565"/>
                          </a:stretch>
                        </a:blipFill>
                      </a:tcPr>
                    </a:tc>
                  </a:tr>
                  <a:tr h="2790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11" t="-600000" r="-2222" b="-119565"/>
                          </a:stretch>
                        </a:blipFill>
                      </a:tcPr>
                    </a:tc>
                  </a:tr>
                  <a:tr h="2790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11" t="-700000" r="-2222" b="-19565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7241849" y="2348880"/>
          <a:ext cx="540060" cy="22326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0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734432" y="3347700"/>
                <a:ext cx="349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432" y="3347700"/>
                <a:ext cx="34977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810290" y="3356992"/>
                <a:ext cx="4106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290" y="3356992"/>
                <a:ext cx="410690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51912" y="4869575"/>
                <a:ext cx="8102842" cy="1908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u="sng" dirty="0">
                    <a:solidFill>
                      <a:srgbClr val="0070C0"/>
                    </a:solidFill>
                  </a:rPr>
                  <a:t>Advantage</a:t>
                </a:r>
                <a:r>
                  <a:rPr lang="en-US" sz="2000" dirty="0"/>
                  <a:t>:</a:t>
                </a:r>
                <a:r>
                  <a:rPr lang="pl-PL" sz="2000" dirty="0"/>
                  <a:t> </a:t>
                </a:r>
                <a:r>
                  <a:rPr lang="en-US" sz="2000" b="1" dirty="0" err="1"/>
                  <a:t>SubBytes</a:t>
                </a:r>
                <a:r>
                  <a:rPr lang="en-US" sz="2000" dirty="0"/>
                  <a:t> is not an operation only in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𝐆𝐅</m:t>
                    </m:r>
                    <m:d>
                      <m:d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.</a:t>
                </a:r>
                <a:br>
                  <a:rPr lang="pl-PL" sz="2000" dirty="0"/>
                </a:br>
                <a:endParaRPr lang="en-US" sz="2000" dirty="0"/>
              </a:p>
              <a:p>
                <a:r>
                  <a:rPr lang="en-US" sz="2000" dirty="0"/>
                  <a:t>The constant vector is chosen in such a way that there are no</a:t>
                </a:r>
              </a:p>
              <a:p>
                <a:pPr lvl="1"/>
                <a:r>
                  <a:rPr lang="en-US" b="1" dirty="0" err="1">
                    <a:solidFill>
                      <a:srgbClr val="00B050"/>
                    </a:solidFill>
                  </a:rPr>
                  <a:t>fixpoints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𝝋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b="1" dirty="0">
                    <a:solidFill>
                      <a:srgbClr val="00B050"/>
                    </a:solidFill>
                  </a:rPr>
                  <a:t>anti-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fixpoints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𝝋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bar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𝝋</m:t>
                    </m:r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invertible.</a:t>
                </a:r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12" y="4869575"/>
                <a:ext cx="8102842" cy="1908215"/>
              </a:xfrm>
              <a:prstGeom prst="rect">
                <a:avLst/>
              </a:prstGeom>
              <a:blipFill>
                <a:blip r:embed="rId6"/>
                <a:stretch>
                  <a:fillRect l="-828" t="-1917" b="-383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677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  <p:bldP spid="9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</a:t>
            </a:r>
            <a:r>
              <a:rPr lang="en-US" dirty="0" err="1"/>
              <a:t>SubBytes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5037398"/>
                <a:ext cx="8229600" cy="132901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Observe that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↦</m:t>
                      </m:r>
                      <m:sSubSup>
                        <m:sSubSup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↦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𝝋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2400" dirty="0"/>
                  <a:t>is invertible (since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↦</m:t>
                    </m:r>
                    <m:sSubSup>
                      <m:sSubSup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𝝋</m:t>
                    </m:r>
                  </m:oMath>
                </a14:m>
                <a:r>
                  <a:rPr lang="en-US" sz="2400" dirty="0"/>
                  <a:t> are invertible)</a:t>
                </a: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5037398"/>
                <a:ext cx="8229600" cy="1329011"/>
              </a:xfrm>
              <a:blipFill rotWithShape="0">
                <a:blip r:embed="rId2"/>
                <a:stretch>
                  <a:fillRect l="-1111" t="-3670" b="-14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56"/>
          <p:cNvSpPr>
            <a:spLocks noChangeArrowheads="1"/>
          </p:cNvSpPr>
          <p:nvPr/>
        </p:nvSpPr>
        <p:spPr bwMode="auto">
          <a:xfrm>
            <a:off x="2195736" y="1484784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r>
              <a:rPr lang="en-US" dirty="0" err="1"/>
              <a:t>SubBytes</a:t>
            </a:r>
            <a:endParaRPr lang="en-US" dirty="0"/>
          </a:p>
        </p:txBody>
      </p:sp>
      <p:sp>
        <p:nvSpPr>
          <p:cNvPr id="5" name="AutoShape 56"/>
          <p:cNvSpPr>
            <a:spLocks noChangeArrowheads="1"/>
          </p:cNvSpPr>
          <p:nvPr/>
        </p:nvSpPr>
        <p:spPr bwMode="auto">
          <a:xfrm>
            <a:off x="3696647" y="1462851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r>
              <a:rPr lang="en-US" dirty="0" err="1"/>
              <a:t>ShiftRows</a:t>
            </a:r>
            <a:endParaRPr lang="en-US" dirty="0"/>
          </a:p>
        </p:txBody>
      </p:sp>
      <p:sp>
        <p:nvSpPr>
          <p:cNvPr id="6" name="AutoShape 56"/>
          <p:cNvSpPr>
            <a:spLocks noChangeArrowheads="1"/>
          </p:cNvSpPr>
          <p:nvPr/>
        </p:nvSpPr>
        <p:spPr bwMode="auto">
          <a:xfrm>
            <a:off x="5191461" y="1462851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dirty="0" err="1"/>
              <a:t>MixColumns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/>
            </p:nvGraphicFramePr>
            <p:xfrm>
              <a:off x="323528" y="2924944"/>
              <a:ext cx="1800200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4500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5005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500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5005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3165668"/>
                  </p:ext>
                </p:extLst>
              </p:nvPr>
            </p:nvGraphicFramePr>
            <p:xfrm>
              <a:off x="323528" y="2924944"/>
              <a:ext cx="1800200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450050"/>
                    <a:gridCol w="450050"/>
                    <a:gridCol w="450050"/>
                    <a:gridCol w="45005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811" t="-6557" r="-312162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0811" t="-6557" r="-212162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10811" t="-6557" r="-112162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10811" t="-6557" r="-12162" b="-32131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811" t="-104839" r="-312162" b="-2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0811" t="-104839" r="-212162" b="-2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10811" t="-104839" r="-112162" b="-2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10811" t="-104839" r="-12162" b="-21612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811" t="-208197" r="-312162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0811" t="-208197" r="-212162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10811" t="-208197" r="-112162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10811" t="-208197" r="-12162" b="-1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811" t="-308197" r="-312162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0811" t="-308197" r="-212162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10811" t="-308197" r="-112162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10811" t="-308197" r="-12162" b="-1967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AutoShape 56"/>
          <p:cNvSpPr>
            <a:spLocks noChangeArrowheads="1"/>
          </p:cNvSpPr>
          <p:nvPr/>
        </p:nvSpPr>
        <p:spPr bwMode="auto">
          <a:xfrm>
            <a:off x="2195735" y="3270578"/>
            <a:ext cx="604969" cy="792088"/>
          </a:xfrm>
          <a:prstGeom prst="rightArrow">
            <a:avLst>
              <a:gd name="adj1" fmla="val 50000"/>
              <a:gd name="adj2" fmla="val 56329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872711" y="2924944"/>
              <a:ext cx="2016224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𝟎𝟎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𝟎𝟏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𝟎𝟐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𝟎𝟑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𝟐𝟎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𝟐𝟑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𝟑𝟎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𝟑𝟏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𝟑𝟑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9693343"/>
                  </p:ext>
                </p:extLst>
              </p:nvPr>
            </p:nvGraphicFramePr>
            <p:xfrm>
              <a:off x="2872711" y="2924944"/>
              <a:ext cx="2016224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504056"/>
                    <a:gridCol w="504056"/>
                    <a:gridCol w="504056"/>
                    <a:gridCol w="504056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9639" t="-6557" r="-309639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9639" t="-6557" r="-209639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12195" t="-6557" r="-112195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08434" t="-6557" r="-10843" b="-32131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9639" t="-104839" r="-309639" b="-2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9639" t="-104839" r="-209639" b="-2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12195" t="-104839" r="-112195" b="-2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08434" t="-104839" r="-10843" b="-21612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9639" t="-208197" r="-309639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9639" t="-208197" r="-209639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12195" t="-208197" r="-112195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08434" t="-208197" r="-10843" b="-1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9639" t="-308197" r="-309639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9639" t="-308197" r="-209639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12195" t="-308197" r="-112195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08434" t="-308197" r="-10843" b="-1967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/>
            </p:nvGraphicFramePr>
            <p:xfrm>
              <a:off x="5611060" y="2852936"/>
              <a:ext cx="3281420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8203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035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2035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2035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𝟎𝟎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𝟎𝟏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𝟎𝟐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𝟎𝟑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𝟐𝟎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𝟐𝟑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𝟑𝟎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𝟑𝟏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𝟑𝟑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2901037"/>
                  </p:ext>
                </p:extLst>
              </p:nvPr>
            </p:nvGraphicFramePr>
            <p:xfrm>
              <a:off x="5611060" y="2852936"/>
              <a:ext cx="3281420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820355"/>
                    <a:gridCol w="820355"/>
                    <a:gridCol w="820355"/>
                    <a:gridCol w="820355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5926" t="-8197" r="-305926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05926" t="-8197" r="-205926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207463" t="-8197" r="-107463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305185" t="-8197" r="-6667" b="-3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5926" t="-108197" r="-305926" b="-2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05926" t="-108197" r="-205926" b="-2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207463" t="-108197" r="-107463" b="-2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305185" t="-108197" r="-6667" b="-2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5926" t="-208197" r="-305926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05926" t="-208197" r="-205926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207463" t="-208197" r="-107463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305185" t="-208197" r="-6667" b="-1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5926" t="-308197" r="-305926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05926" t="-308197" r="-205926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207463" t="-308197" r="-107463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305185" t="-308197" r="-6667" b="-1967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AutoShape 56"/>
          <p:cNvSpPr>
            <a:spLocks noChangeArrowheads="1"/>
          </p:cNvSpPr>
          <p:nvPr/>
        </p:nvSpPr>
        <p:spPr bwMode="auto">
          <a:xfrm>
            <a:off x="4960942" y="3270578"/>
            <a:ext cx="604969" cy="792088"/>
          </a:xfrm>
          <a:prstGeom prst="rightArrow">
            <a:avLst>
              <a:gd name="adj1" fmla="val 50000"/>
              <a:gd name="adj2" fmla="val 56329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67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2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ShiftRows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/>
            </p:nvGraphicFramePr>
            <p:xfrm>
              <a:off x="1691680" y="3789040"/>
              <a:ext cx="1800200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4500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5005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500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5005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4778644"/>
                  </p:ext>
                </p:extLst>
              </p:nvPr>
            </p:nvGraphicFramePr>
            <p:xfrm>
              <a:off x="1691680" y="3789040"/>
              <a:ext cx="1800200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450050"/>
                    <a:gridCol w="450050"/>
                    <a:gridCol w="450050"/>
                    <a:gridCol w="45005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811" t="-6557" r="-312162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0811" t="-6557" r="-212162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10811" t="-6557" r="-112162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10811" t="-6557" r="-12162" b="-3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811" t="-106557" r="-312162" b="-2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0811" t="-106557" r="-212162" b="-2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10811" t="-106557" r="-112162" b="-2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10811" t="-106557" r="-12162" b="-2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811" t="-206557" r="-312162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0811" t="-206557" r="-212162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10811" t="-206557" r="-112162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10811" t="-206557" r="-12162" b="-1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811" t="-306557" r="-312162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0811" t="-306557" r="-212162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10811" t="-306557" r="-112162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10811" t="-306557" r="-12162" b="-1967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AutoShape 56"/>
          <p:cNvSpPr>
            <a:spLocks noChangeArrowheads="1"/>
          </p:cNvSpPr>
          <p:nvPr/>
        </p:nvSpPr>
        <p:spPr bwMode="auto">
          <a:xfrm>
            <a:off x="3693451" y="4134674"/>
            <a:ext cx="604969" cy="792088"/>
          </a:xfrm>
          <a:prstGeom prst="rightArrow">
            <a:avLst>
              <a:gd name="adj1" fmla="val 50000"/>
              <a:gd name="adj2" fmla="val 56329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/>
            </p:nvGraphicFramePr>
            <p:xfrm>
              <a:off x="4499991" y="3789038"/>
              <a:ext cx="1800200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4500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5005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500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5005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kumimoji="0" lang="en-US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1361489"/>
                  </p:ext>
                </p:extLst>
              </p:nvPr>
            </p:nvGraphicFramePr>
            <p:xfrm>
              <a:off x="4499991" y="3789038"/>
              <a:ext cx="1800200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450050"/>
                    <a:gridCol w="450050"/>
                    <a:gridCol w="450050"/>
                    <a:gridCol w="45005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811" t="-6557" r="-312162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10811" t="-6557" r="-212162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10811" t="-6557" r="-112162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10811" t="-6557" r="-12162" b="-3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811" t="-106557" r="-312162" b="-2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10811" t="-106557" r="-212162" b="-2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10811" t="-106557" r="-112162" b="-2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10811" t="-106557" r="-12162" b="-2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811" t="-206557" r="-312162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10811" t="-206557" r="-212162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10811" t="-206557" r="-112162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10811" t="-206557" r="-12162" b="-1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811" t="-306557" r="-312162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10811" t="-306557" r="-212162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10811" t="-306557" r="-112162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10811" t="-306557" r="-12162" b="-1967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AutoShape 56"/>
          <p:cNvSpPr>
            <a:spLocks noChangeArrowheads="1"/>
          </p:cNvSpPr>
          <p:nvPr/>
        </p:nvSpPr>
        <p:spPr bwMode="auto">
          <a:xfrm>
            <a:off x="2195736" y="1484784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r>
              <a:rPr lang="en-US" dirty="0" err="1"/>
              <a:t>SubBytes</a:t>
            </a:r>
            <a:endParaRPr lang="en-US" dirty="0"/>
          </a:p>
        </p:txBody>
      </p:sp>
      <p:sp>
        <p:nvSpPr>
          <p:cNvPr id="8" name="AutoShape 56"/>
          <p:cNvSpPr>
            <a:spLocks noChangeArrowheads="1"/>
          </p:cNvSpPr>
          <p:nvPr/>
        </p:nvSpPr>
        <p:spPr bwMode="auto">
          <a:xfrm>
            <a:off x="3696647" y="1462851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r>
              <a:rPr lang="en-US" dirty="0" err="1"/>
              <a:t>ShiftRows</a:t>
            </a:r>
            <a:endParaRPr lang="en-US" dirty="0"/>
          </a:p>
        </p:txBody>
      </p:sp>
      <p:sp>
        <p:nvSpPr>
          <p:cNvPr id="9" name="AutoShape 56"/>
          <p:cNvSpPr>
            <a:spLocks noChangeArrowheads="1"/>
          </p:cNvSpPr>
          <p:nvPr/>
        </p:nvSpPr>
        <p:spPr bwMode="auto">
          <a:xfrm>
            <a:off x="5191461" y="1462851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dirty="0" err="1"/>
              <a:t>MixColumns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" y="2976285"/>
            <a:ext cx="2699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Cyclic shifts of rows: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56177" y="4118120"/>
            <a:ext cx="1505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shift </a:t>
            </a:r>
            <a:r>
              <a:rPr lang="en-US" b="1" dirty="0">
                <a:solidFill>
                  <a:srgbClr val="FF0000"/>
                </a:solidFill>
              </a:rPr>
              <a:t>1</a:t>
            </a:r>
            <a:r>
              <a:rPr lang="en-US" dirty="0"/>
              <a:t> cell left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58144" y="4498663"/>
            <a:ext cx="159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shift </a:t>
            </a:r>
            <a:r>
              <a:rPr lang="en-US" b="1" dirty="0">
                <a:solidFill>
                  <a:srgbClr val="FF0000"/>
                </a:solidFill>
              </a:rPr>
              <a:t>2</a:t>
            </a:r>
            <a:r>
              <a:rPr lang="en-US" dirty="0"/>
              <a:t> cells left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64240" y="4895640"/>
            <a:ext cx="159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shift </a:t>
            </a:r>
            <a:r>
              <a:rPr lang="en-US" b="1" dirty="0">
                <a:solidFill>
                  <a:srgbClr val="FF0000"/>
                </a:solidFill>
              </a:rPr>
              <a:t>3</a:t>
            </a:r>
            <a:r>
              <a:rPr lang="en-US" dirty="0"/>
              <a:t> cells left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6294" y="5877272"/>
            <a:ext cx="3412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solidFill>
                  <a:srgbClr val="00B050"/>
                </a:solidFill>
              </a:rPr>
              <a:t>Clearly</a:t>
            </a:r>
            <a:r>
              <a:rPr lang="en-US" sz="2000" dirty="0"/>
              <a:t>: </a:t>
            </a:r>
            <a:r>
              <a:rPr lang="en-US" sz="2000" b="1" dirty="0" err="1"/>
              <a:t>ShiftRows</a:t>
            </a:r>
            <a:r>
              <a:rPr lang="en-US" sz="2000" dirty="0"/>
              <a:t> is invertible.</a:t>
            </a:r>
          </a:p>
        </p:txBody>
      </p:sp>
    </p:spTree>
    <p:extLst>
      <p:ext uri="{BB962C8B-B14F-4D97-AF65-F5344CB8AC3E}">
        <p14:creationId xmlns:p14="http://schemas.microsoft.com/office/powerpoint/2010/main" val="82534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/>
      <p:bldP spid="13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36" y="-143198"/>
            <a:ext cx="8229600" cy="1143000"/>
          </a:xfrm>
        </p:spPr>
        <p:txBody>
          <a:bodyPr/>
          <a:lstStyle/>
          <a:p>
            <a:r>
              <a:rPr lang="en-US" dirty="0" err="1"/>
              <a:t>MixColumns</a:t>
            </a:r>
            <a:endParaRPr lang="en-US" dirty="0"/>
          </a:p>
        </p:txBody>
      </p:sp>
      <p:sp>
        <p:nvSpPr>
          <p:cNvPr id="4" name="AutoShape 56"/>
          <p:cNvSpPr>
            <a:spLocks noChangeArrowheads="1"/>
          </p:cNvSpPr>
          <p:nvPr/>
        </p:nvSpPr>
        <p:spPr bwMode="auto">
          <a:xfrm>
            <a:off x="2195736" y="1020751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r>
              <a:rPr lang="en-US" dirty="0" err="1"/>
              <a:t>SubBytes</a:t>
            </a:r>
            <a:endParaRPr lang="en-US" dirty="0"/>
          </a:p>
        </p:txBody>
      </p:sp>
      <p:sp>
        <p:nvSpPr>
          <p:cNvPr id="5" name="AutoShape 56"/>
          <p:cNvSpPr>
            <a:spLocks noChangeArrowheads="1"/>
          </p:cNvSpPr>
          <p:nvPr/>
        </p:nvSpPr>
        <p:spPr bwMode="auto">
          <a:xfrm>
            <a:off x="3696647" y="998818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r>
              <a:rPr lang="en-US" dirty="0" err="1"/>
              <a:t>ShiftRows</a:t>
            </a:r>
            <a:endParaRPr lang="en-US" dirty="0"/>
          </a:p>
        </p:txBody>
      </p:sp>
      <p:sp>
        <p:nvSpPr>
          <p:cNvPr id="6" name="AutoShape 56"/>
          <p:cNvSpPr>
            <a:spLocks noChangeArrowheads="1"/>
          </p:cNvSpPr>
          <p:nvPr/>
        </p:nvSpPr>
        <p:spPr bwMode="auto">
          <a:xfrm>
            <a:off x="5191461" y="998818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dirty="0" err="1"/>
              <a:t>MixColumns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/>
            </p:nvGraphicFramePr>
            <p:xfrm>
              <a:off x="3431295" y="2271980"/>
              <a:ext cx="1800200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4500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5005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500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5005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850829"/>
                  </p:ext>
                </p:extLst>
              </p:nvPr>
            </p:nvGraphicFramePr>
            <p:xfrm>
              <a:off x="3431295" y="2271980"/>
              <a:ext cx="1800200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450050"/>
                    <a:gridCol w="450050"/>
                    <a:gridCol w="450050"/>
                    <a:gridCol w="45005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9459" t="-6557" r="-312162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8000" t="-6557" r="-208000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10811" t="-6557" r="-110811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10811" t="-6557" r="-10811" b="-3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9459" t="-104839" r="-312162" b="-21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8000" t="-104839" r="-208000" b="-21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10811" t="-104839" r="-110811" b="-21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10811" t="-104839" r="-10811" b="-214516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9459" t="-208197" r="-312162" b="-1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8000" t="-208197" r="-208000" b="-1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10811" t="-208197" r="-110811" b="-1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10811" t="-208197" r="-10811" b="-118033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9459" t="-308197" r="-312162" b="-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8000" t="-308197" r="-208000" b="-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10811" t="-308197" r="-110811" b="-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10811" t="-308197" r="-10811" b="-1803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/>
            </p:nvGraphicFramePr>
            <p:xfrm>
              <a:off x="5087479" y="4144188"/>
              <a:ext cx="450050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4500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9354964"/>
                  </p:ext>
                </p:extLst>
              </p:nvPr>
            </p:nvGraphicFramePr>
            <p:xfrm>
              <a:off x="5087479" y="4144188"/>
              <a:ext cx="450050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45005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667" t="-6557" r="-12000" b="-32131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667" t="-104839" r="-12000" b="-21612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667" t="-208197" r="-12000" b="-1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667" t="-308197" r="-12000" b="-1967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711215" y="4144188"/>
          <a:ext cx="1800200" cy="1483360"/>
        </p:xfrm>
        <a:graphic>
          <a:graphicData uri="http://schemas.openxmlformats.org/drawingml/2006/table">
            <a:tbl>
              <a:tblPr bandRow="1">
                <a:tableStyleId>{69C7853C-536D-4A76-A0AE-DD22124D55A5}</a:tableStyleId>
              </a:tblPr>
              <a:tblGrid>
                <a:gridCol w="450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624559" y="4720252"/>
                <a:ext cx="349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4559" y="4720252"/>
                <a:ext cx="34977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736205" y="4701202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=: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205" y="4701202"/>
                <a:ext cx="471604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/>
              <p:cNvGraphicFramePr>
                <a:graphicFrameLocks noGrp="1"/>
              </p:cNvGraphicFramePr>
              <p:nvPr/>
            </p:nvGraphicFramePr>
            <p:xfrm>
              <a:off x="6302613" y="4144188"/>
              <a:ext cx="513057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5130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8144653"/>
                  </p:ext>
                </p:extLst>
              </p:nvPr>
            </p:nvGraphicFramePr>
            <p:xfrm>
              <a:off x="6302613" y="4144188"/>
              <a:ext cx="513057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513057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8140" t="-6557" r="-9302" b="-32131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8140" t="-104839" r="-9302" b="-21612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8140" t="-208197" r="-9302" b="-1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8140" t="-308197" r="-9302" b="-1967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/>
              <p:cNvGraphicFramePr>
                <a:graphicFrameLocks noGrp="1"/>
              </p:cNvGraphicFramePr>
              <p:nvPr/>
            </p:nvGraphicFramePr>
            <p:xfrm>
              <a:off x="6599647" y="2271980"/>
              <a:ext cx="2016224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26514738"/>
                  </p:ext>
                </p:extLst>
              </p:nvPr>
            </p:nvGraphicFramePr>
            <p:xfrm>
              <a:off x="6599647" y="2271980"/>
              <a:ext cx="2016224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504056"/>
                    <a:gridCol w="504056"/>
                    <a:gridCol w="504056"/>
                    <a:gridCol w="504056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8434" t="-6557" r="-310843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08434" t="-6557" r="-210843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208434" t="-6557" r="-110843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308434" t="-6557" r="-10843" b="-3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8434" t="-104839" r="-310843" b="-21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08434" t="-104839" r="-210843" b="-21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208434" t="-104839" r="-110843" b="-21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308434" t="-104839" r="-10843" b="-214516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8434" t="-208197" r="-310843" b="-1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08434" t="-208197" r="-210843" b="-1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208434" t="-208197" r="-110843" b="-1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308434" t="-208197" r="-10843" b="-118033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8434" t="-308197" r="-310843" b="-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08434" t="-308197" r="-210843" b="-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208434" t="-308197" r="-110843" b="-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308434" t="-308197" r="-10843" b="-1803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20" name="Straight Arrow Connector 19"/>
          <p:cNvCxnSpPr>
            <a:endCxn id="8" idx="0"/>
          </p:cNvCxnSpPr>
          <p:nvPr/>
        </p:nvCxnSpPr>
        <p:spPr>
          <a:xfrm>
            <a:off x="4511415" y="3784148"/>
            <a:ext cx="801089" cy="3600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2" idx="0"/>
          </p:cNvCxnSpPr>
          <p:nvPr/>
        </p:nvCxnSpPr>
        <p:spPr>
          <a:xfrm flipV="1">
            <a:off x="6559141" y="3755340"/>
            <a:ext cx="1192634" cy="3888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92083" y="2596426"/>
                <a:ext cx="3107767" cy="714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Multiply every column by a matrix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sz="2000" dirty="0"/>
                  <a:t> (in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𝐆𝐅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sup>
                    </m:sSup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):</a:t>
                </a:r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83" y="2596426"/>
                <a:ext cx="3107767" cy="714876"/>
              </a:xfrm>
              <a:prstGeom prst="rect">
                <a:avLst/>
              </a:prstGeom>
              <a:blipFill rotWithShape="0">
                <a:blip r:embed="rId8"/>
                <a:stretch>
                  <a:fillRect l="-2161" t="-5128" r="-3929" b="-1453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978571" y="4124339"/>
                <a:ext cx="5469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sz="2400" dirty="0"/>
                  <a:t>:</a:t>
                </a: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571" y="4124339"/>
                <a:ext cx="546945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3371" t="-10667" r="-16854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23528" y="5939540"/>
                <a:ext cx="68470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Clearly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sz="2400" b="1" dirty="0">
                    <a:solidFill>
                      <a:schemeClr val="accent2"/>
                    </a:solidFill>
                  </a:rPr>
                  <a:t> </a:t>
                </a:r>
                <a:r>
                  <a:rPr lang="en-US" sz="2400" dirty="0"/>
                  <a:t>is invertible, so the whole operation also is.</a:t>
                </a:r>
                <a:endParaRPr lang="en-US" sz="24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939540"/>
                <a:ext cx="6847067" cy="461665"/>
              </a:xfrm>
              <a:prstGeom prst="rect">
                <a:avLst/>
              </a:prstGeom>
              <a:blipFill rotWithShape="0">
                <a:blip r:embed="rId10"/>
                <a:stretch>
                  <a:fillRect l="-1336" t="-10526" r="-534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9F8C0B24-E0FC-3D6F-0542-7A78C5E238D9}"/>
              </a:ext>
            </a:extLst>
          </p:cNvPr>
          <p:cNvSpPr/>
          <p:nvPr/>
        </p:nvSpPr>
        <p:spPr>
          <a:xfrm>
            <a:off x="150055" y="4515729"/>
            <a:ext cx="1733711" cy="1228268"/>
          </a:xfrm>
          <a:prstGeom prst="wedgeRectCallout">
            <a:avLst>
              <a:gd name="adj1" fmla="val 99302"/>
              <a:gd name="adj2" fmla="val 20422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 bytes treated as polynomial</a:t>
            </a:r>
            <a:r>
              <a:rPr lang="pl-PL" sz="2000" dirty="0"/>
              <a:t> </a:t>
            </a:r>
            <a:r>
              <a:rPr lang="en-US" sz="2000" dirty="0"/>
              <a:t>coefficients</a:t>
            </a:r>
          </a:p>
        </p:txBody>
      </p:sp>
    </p:spTree>
    <p:extLst>
      <p:ext uri="{BB962C8B-B14F-4D97-AF65-F5344CB8AC3E}">
        <p14:creationId xmlns:p14="http://schemas.microsoft.com/office/powerpoint/2010/main" val="303060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25" grpId="0"/>
      <p:bldP spid="26" grpId="0"/>
      <p:bldP spid="27" grpId="0"/>
      <p:bldP spid="3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AES construction – more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b="1" u="sng" dirty="0"/>
                  <a:t>Concrete parameters:</a:t>
                </a:r>
              </a:p>
              <a:p>
                <a:pPr marL="400050" lvl="1" indent="0">
                  <a:buNone/>
                </a:pPr>
                <a:r>
                  <a:rPr lang="en-US" b="1" dirty="0">
                    <a:solidFill>
                      <a:srgbClr val="00B050"/>
                    </a:solidFill>
                  </a:rPr>
                  <a:t>key size</a:t>
                </a:r>
                <a:r>
                  <a:rPr lang="en-US" b="1" dirty="0"/>
                  <a:t>: 128</a:t>
                </a:r>
                <a:r>
                  <a:rPr lang="en-US" dirty="0"/>
                  <a:t>, </a:t>
                </a:r>
                <a:r>
                  <a:rPr lang="en-US" b="1" dirty="0"/>
                  <a:t>192</a:t>
                </a:r>
                <a:r>
                  <a:rPr lang="en-US" dirty="0"/>
                  <a:t> or </a:t>
                </a:r>
                <a:r>
                  <a:rPr lang="en-US" b="1" dirty="0"/>
                  <a:t>256</a:t>
                </a:r>
                <a:r>
                  <a:rPr lang="en-US" dirty="0"/>
                  <a:t> bit, </a:t>
                </a:r>
              </a:p>
              <a:p>
                <a:pPr marL="400050" lvl="1" indent="0">
                  <a:buNone/>
                </a:pPr>
                <a:r>
                  <a:rPr lang="en-US" b="1" dirty="0">
                    <a:solidFill>
                      <a:srgbClr val="00B050"/>
                    </a:solidFill>
                  </a:rPr>
                  <a:t>block size</a:t>
                </a:r>
                <a:r>
                  <a:rPr lang="en-US" dirty="0"/>
                  <a:t>: </a:t>
                </a:r>
                <a:r>
                  <a:rPr lang="en-US" b="1" dirty="0"/>
                  <a:t>128</a:t>
                </a:r>
                <a:r>
                  <a:rPr lang="en-US" dirty="0"/>
                  <a:t> bits</a:t>
                </a:r>
              </a:p>
              <a:p>
                <a:pPr marL="40005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omit the description of the key schedule.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u="sng" dirty="0"/>
                  <a:t>Security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best known attack: 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biclique</a:t>
                </a:r>
                <a:r>
                  <a:rPr lang="en-US" b="1" dirty="0">
                    <a:solidFill>
                      <a:srgbClr val="FF0000"/>
                    </a:solidFill>
                  </a:rPr>
                  <a:t> attacks </a:t>
                </a:r>
                <a:r>
                  <a:rPr lang="en-US" b="1" dirty="0">
                    <a:solidFill>
                      <a:srgbClr val="00B050"/>
                    </a:solidFill>
                  </a:rPr>
                  <a:t>[Bogdanov, 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Khovratovich</a:t>
                </a:r>
                <a:r>
                  <a:rPr lang="en-US" b="1" dirty="0">
                    <a:solidFill>
                      <a:srgbClr val="00B050"/>
                    </a:solidFill>
                  </a:rPr>
                  <a:t>, and 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Rechberger</a:t>
                </a:r>
                <a:r>
                  <a:rPr lang="en-US" b="1" dirty="0">
                    <a:solidFill>
                      <a:srgbClr val="00B050"/>
                    </a:solidFill>
                  </a:rPr>
                  <a:t>, 2013]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>
                    <a:solidFill>
                      <a:srgbClr val="0070C0"/>
                    </a:solidFill>
                  </a:rPr>
                  <a:t>AES-128</a:t>
                </a:r>
                <a:r>
                  <a:rPr lang="en-US" dirty="0"/>
                  <a:t> complexity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𝟏𝟐𝟔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</a:p>
              <a:p>
                <a:r>
                  <a:rPr lang="en-US" b="1" dirty="0">
                    <a:solidFill>
                      <a:srgbClr val="0070C0"/>
                    </a:solidFill>
                  </a:rPr>
                  <a:t>AES-192</a:t>
                </a:r>
                <a:r>
                  <a:rPr lang="en-US" dirty="0"/>
                  <a:t> complexity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𝟏𝟖𝟗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sup>
                    </m:sSup>
                  </m:oMath>
                </a14:m>
                <a:r>
                  <a:rPr lang="en-US" dirty="0"/>
                  <a:t>,</a:t>
                </a:r>
              </a:p>
              <a:p>
                <a:r>
                  <a:rPr lang="en-US" b="1" dirty="0">
                    <a:solidFill>
                      <a:srgbClr val="0070C0"/>
                    </a:solidFill>
                  </a:rPr>
                  <a:t>AES-256</a:t>
                </a:r>
                <a:r>
                  <a:rPr lang="en-US" dirty="0"/>
                  <a:t> complexity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𝟐𝟓𝟒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05" t="-3081" r="-1236" b="-112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01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4000"/>
              <a:t>Research program in cryptography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229600" cy="9144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 dirty="0"/>
              <a:t>Base the security of cryptographic schemes on a small number of well-specified “computational assumptions”.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400" dirty="0"/>
          </a:p>
          <a:p>
            <a:pPr>
              <a:lnSpc>
                <a:spcPct val="90000"/>
              </a:lnSpc>
              <a:buFontTx/>
              <a:buNone/>
            </a:pPr>
            <a:endParaRPr lang="en-US" sz="2400" dirty="0"/>
          </a:p>
        </p:txBody>
      </p:sp>
      <p:sp>
        <p:nvSpPr>
          <p:cNvPr id="70660" name="Text Box 4"/>
          <p:cNvSpPr txBox="1">
            <a:spLocks noChangeArrowheads="1"/>
          </p:cNvSpPr>
          <p:nvPr/>
        </p:nvSpPr>
        <p:spPr bwMode="auto">
          <a:xfrm>
            <a:off x="2079812" y="5758030"/>
            <a:ext cx="2397125" cy="6445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0" dirty="0">
                <a:solidFill>
                  <a:schemeClr val="tx1"/>
                </a:solidFill>
              </a:rPr>
              <a:t>then scheme </a:t>
            </a:r>
            <a:r>
              <a:rPr lang="en-US" sz="1800" b="1" dirty="0">
                <a:solidFill>
                  <a:srgbClr val="FF0000"/>
                </a:solidFill>
              </a:rPr>
              <a:t>X</a:t>
            </a:r>
            <a:r>
              <a:rPr lang="en-US" sz="1800" b="0" dirty="0">
                <a:solidFill>
                  <a:schemeClr val="tx1"/>
                </a:solidFill>
              </a:rPr>
              <a:t> is secure.</a:t>
            </a:r>
          </a:p>
        </p:txBody>
      </p:sp>
      <p:sp>
        <p:nvSpPr>
          <p:cNvPr id="70661" name="Text Box 5"/>
          <p:cNvSpPr txBox="1">
            <a:spLocks noChangeArrowheads="1"/>
          </p:cNvSpPr>
          <p:nvPr/>
        </p:nvSpPr>
        <p:spPr bwMode="auto">
          <a:xfrm>
            <a:off x="2079812" y="3700630"/>
            <a:ext cx="2373313" cy="9191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0" dirty="0">
                <a:solidFill>
                  <a:schemeClr val="tx1"/>
                </a:solidFill>
              </a:rPr>
              <a:t>Some “computational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sz="1800" b="0" dirty="0">
                <a:solidFill>
                  <a:schemeClr val="tx1"/>
                </a:solidFill>
              </a:rPr>
              <a:t>assumption </a:t>
            </a:r>
            <a:r>
              <a:rPr lang="en-US" sz="1800" b="1" dirty="0">
                <a:solidFill>
                  <a:srgbClr val="FF0000"/>
                </a:solidFill>
              </a:rPr>
              <a:t>A</a:t>
            </a:r>
            <a:r>
              <a:rPr lang="en-US" sz="1800" dirty="0">
                <a:solidFill>
                  <a:srgbClr val="800000"/>
                </a:solidFill>
              </a:rPr>
              <a:t>”</a:t>
            </a:r>
            <a:r>
              <a:rPr lang="en-US" sz="1800" b="0" dirty="0">
                <a:solidFill>
                  <a:schemeClr val="tx1"/>
                </a:solidFill>
              </a:rPr>
              <a:t> </a:t>
            </a:r>
            <a:br>
              <a:rPr lang="en-US" sz="1800" b="0" dirty="0">
                <a:solidFill>
                  <a:schemeClr val="tx1"/>
                </a:solidFill>
              </a:rPr>
            </a:br>
            <a:r>
              <a:rPr lang="en-US" sz="1800" b="0" dirty="0">
                <a:solidFill>
                  <a:schemeClr val="tx1"/>
                </a:solidFill>
              </a:rPr>
              <a:t>holds</a:t>
            </a:r>
          </a:p>
        </p:txBody>
      </p:sp>
      <p:sp>
        <p:nvSpPr>
          <p:cNvPr id="70663" name="AutoShape 7"/>
          <p:cNvSpPr>
            <a:spLocks noChangeArrowheads="1"/>
          </p:cNvSpPr>
          <p:nvPr/>
        </p:nvSpPr>
        <p:spPr bwMode="auto">
          <a:xfrm>
            <a:off x="6521661" y="3398211"/>
            <a:ext cx="2079078" cy="1524000"/>
          </a:xfrm>
          <a:prstGeom prst="wedgeRoundRectCallout">
            <a:avLst>
              <a:gd name="adj1" fmla="val -127986"/>
              <a:gd name="adj2" fmla="val 6981"/>
              <a:gd name="adj3" fmla="val 16667"/>
            </a:avLst>
          </a:prstGeom>
          <a:ln>
            <a:headEnd/>
            <a:tailEnd/>
          </a:ln>
          <a:effectLst>
            <a:innerShdw blurRad="114300">
              <a:prstClr val="black"/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 anchorCtr="1"/>
          <a:lstStyle/>
          <a:p>
            <a:pPr marL="609600" indent="-609600" algn="ctr">
              <a:buFontTx/>
              <a:buNone/>
            </a:pPr>
            <a:r>
              <a:rPr lang="en-US" sz="2400" dirty="0">
                <a:solidFill>
                  <a:schemeClr val="tx1"/>
                </a:solidFill>
              </a:rPr>
              <a:t>in this we</a:t>
            </a:r>
          </a:p>
          <a:p>
            <a:pPr marL="609600" indent="-609600" algn="ctr">
              <a:buFontTx/>
              <a:buNone/>
            </a:pPr>
            <a:r>
              <a:rPr lang="en-US" sz="2400" dirty="0">
                <a:solidFill>
                  <a:schemeClr val="tx1"/>
                </a:solidFill>
              </a:rPr>
              <a:t>have to</a:t>
            </a:r>
          </a:p>
          <a:p>
            <a:pPr marL="609600" indent="-609600" algn="ctr">
              <a:buFontTx/>
              <a:buNone/>
            </a:pPr>
            <a:r>
              <a:rPr lang="en-US" sz="2400" dirty="0">
                <a:solidFill>
                  <a:schemeClr val="tx1"/>
                </a:solidFill>
              </a:rPr>
              <a:t> “believe”</a:t>
            </a:r>
          </a:p>
        </p:txBody>
      </p:sp>
      <p:sp>
        <p:nvSpPr>
          <p:cNvPr id="70664" name="AutoShape 8"/>
          <p:cNvSpPr>
            <a:spLocks noChangeArrowheads="1"/>
          </p:cNvSpPr>
          <p:nvPr/>
        </p:nvSpPr>
        <p:spPr bwMode="auto">
          <a:xfrm>
            <a:off x="6218430" y="5400856"/>
            <a:ext cx="2436097" cy="1295400"/>
          </a:xfrm>
          <a:prstGeom prst="wedgeRoundRectCallout">
            <a:avLst>
              <a:gd name="adj1" fmla="val -116208"/>
              <a:gd name="adj2" fmla="val -34190"/>
              <a:gd name="adj3" fmla="val 16667"/>
            </a:avLst>
          </a:prstGeom>
          <a:ln>
            <a:headEnd/>
            <a:tailEnd/>
          </a:ln>
          <a:effectLst>
            <a:innerShdw blurRad="114300">
              <a:prstClr val="black"/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 anchorCtr="1"/>
          <a:lstStyle/>
          <a:p>
            <a:pPr marL="609600" indent="-609600" algn="ctr">
              <a:buFontTx/>
              <a:buNone/>
            </a:pPr>
            <a:r>
              <a:rPr lang="en-US" sz="2400" dirty="0"/>
              <a:t>the rest is </a:t>
            </a:r>
          </a:p>
          <a:p>
            <a:pPr marL="609600" indent="-609600" algn="ctr">
              <a:buFontTx/>
              <a:buNone/>
            </a:pPr>
            <a:r>
              <a:rPr lang="en-US" sz="2400" dirty="0"/>
              <a:t>provable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665" name="AutoShape 9"/>
              <p:cNvSpPr>
                <a:spLocks noChangeArrowheads="1"/>
              </p:cNvSpPr>
              <p:nvPr/>
            </p:nvSpPr>
            <p:spPr bwMode="auto">
              <a:xfrm>
                <a:off x="1546412" y="1912947"/>
                <a:ext cx="5257800" cy="1482883"/>
              </a:xfrm>
              <a:prstGeom prst="wedgeRoundRectCallout">
                <a:avLst>
                  <a:gd name="adj1" fmla="val 634"/>
                  <a:gd name="adj2" fmla="val 111690"/>
                  <a:gd name="adj3" fmla="val 16667"/>
                </a:avLst>
              </a:prstGeom>
              <a:ln>
                <a:headEnd/>
                <a:tailEnd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609600" indent="-609600" algn="ctr">
                  <a:buFontTx/>
                  <a:buNone/>
                </a:pPr>
                <a:r>
                  <a:rPr lang="en-GB" sz="2000" u="sng" dirty="0">
                    <a:solidFill>
                      <a:schemeClr val="tx1"/>
                    </a:solidFill>
                  </a:rPr>
                  <a:t>Examples of </a:t>
                </a:r>
                <a:r>
                  <a:rPr lang="en-GB" sz="2000" b="1" u="sng" dirty="0">
                    <a:solidFill>
                      <a:srgbClr val="FF0000"/>
                    </a:solidFill>
                  </a:rPr>
                  <a:t>A</a:t>
                </a:r>
                <a:r>
                  <a:rPr lang="en-GB" sz="2000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609600" indent="-609600" algn="ctr">
                  <a:buFontTx/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GB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en-GB" sz="2000" dirty="0">
                    <a:solidFill>
                      <a:schemeClr val="tx1"/>
                    </a:solidFill>
                  </a:rPr>
                  <a:t>is one-way</a:t>
                </a:r>
              </a:p>
              <a:p>
                <a:pPr marL="609600" indent="-609600" algn="ctr">
                  <a:buFontTx/>
                  <a:buNone/>
                </a:pPr>
                <a:r>
                  <a:rPr lang="en-GB" sz="2000" b="0" dirty="0">
                    <a:solidFill>
                      <a:schemeClr val="tx1"/>
                    </a:solidFill>
                  </a:rPr>
                  <a:t>“decisional </a:t>
                </a:r>
                <a:r>
                  <a:rPr lang="en-GB" sz="2000" b="0" dirty="0" err="1">
                    <a:solidFill>
                      <a:schemeClr val="tx1"/>
                    </a:solidFill>
                  </a:rPr>
                  <a:t>Diffie</a:t>
                </a:r>
                <a:r>
                  <a:rPr lang="en-GB" sz="2000" b="0" dirty="0">
                    <a:solidFill>
                      <a:schemeClr val="tx1"/>
                    </a:solidFill>
                  </a:rPr>
                  <a:t>-Hellman assumption”</a:t>
                </a:r>
              </a:p>
              <a:p>
                <a:pPr marL="609600" indent="-609600" algn="ctr">
                  <a:buFontTx/>
                  <a:buNone/>
                </a:pPr>
                <a:r>
                  <a:rPr lang="en-GB" sz="2000" b="0" dirty="0">
                    <a:solidFill>
                      <a:schemeClr val="tx1"/>
                    </a:solidFill>
                  </a:rPr>
                  <a:t>“strong RSA assumption”</a:t>
                </a:r>
              </a:p>
              <a:p>
                <a:pPr marL="609600" indent="-609600" algn="ctr">
                  <a:buFontTx/>
                  <a:buNone/>
                </a:pPr>
                <a:endParaRPr lang="en-US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665" name="AutoShap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6412" y="1912947"/>
                <a:ext cx="5257800" cy="1482883"/>
              </a:xfrm>
              <a:prstGeom prst="wedgeRoundRectCallout">
                <a:avLst>
                  <a:gd name="adj1" fmla="val 634"/>
                  <a:gd name="adj2" fmla="val 111690"/>
                  <a:gd name="adj3" fmla="val 16667"/>
                </a:avLst>
              </a:prstGeom>
              <a:blipFill rotWithShape="0">
                <a:blip r:embed="rId3"/>
                <a:stretch>
                  <a:fillRect/>
                </a:stretch>
              </a:blipFill>
              <a:ln>
                <a:headEnd/>
                <a:tailEnd/>
              </a:ln>
              <a:effectLst>
                <a:innerShdw blurRad="114300">
                  <a:prstClr val="black"/>
                </a:innerShd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3075158" y="4829352"/>
            <a:ext cx="381000" cy="762000"/>
          </a:xfrm>
          <a:prstGeom prst="down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sz="2000"/>
          </a:p>
        </p:txBody>
      </p:sp>
      <p:sp>
        <p:nvSpPr>
          <p:cNvPr id="11" name="Rounded Rectangular Callout 10"/>
          <p:cNvSpPr/>
          <p:nvPr/>
        </p:nvSpPr>
        <p:spPr>
          <a:xfrm>
            <a:off x="457200" y="4574542"/>
            <a:ext cx="2281413" cy="1228740"/>
          </a:xfrm>
          <a:prstGeom prst="wedgeRoundRectCallout">
            <a:avLst>
              <a:gd name="adj1" fmla="val 70712"/>
              <a:gd name="adj2" fmla="val 3315"/>
              <a:gd name="adj3" fmla="val 16667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interesting only if this is “far from trivial”</a:t>
            </a:r>
          </a:p>
        </p:txBody>
      </p:sp>
    </p:spTree>
    <p:extLst>
      <p:ext uri="{BB962C8B-B14F-4D97-AF65-F5344CB8AC3E}">
        <p14:creationId xmlns:p14="http://schemas.microsoft.com/office/powerpoint/2010/main" val="87182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0" grpId="0" animBg="1"/>
      <p:bldP spid="70661" grpId="0" animBg="1"/>
      <p:bldP spid="70663" grpId="0" animBg="1"/>
      <p:bldP spid="70664" grpId="0" animBg="1"/>
      <p:bldP spid="70665" grpId="0" animBg="1"/>
      <p:bldP spid="10" grpId="0" animBg="1"/>
      <p:bldP spid="11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71" y="50977"/>
            <a:ext cx="7886700" cy="1325563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1840" y="912126"/>
            <a:ext cx="6572296" cy="5400442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Computational definitions of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>
                <a:solidFill>
                  <a:schemeClr val="tx1"/>
                </a:solidFill>
              </a:rPr>
              <a:t>semantically-secure encryption exists, then </a:t>
            </a:r>
            <a:r>
              <a:rPr lang="en-US" b="1" dirty="0">
                <a:solidFill>
                  <a:srgbClr val="FF0000"/>
                </a:solidFill>
              </a:rPr>
              <a:t>P ≠ NP 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proof that “the PRGs imply secure encryption”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Theoretical constructions of PRGs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Stream</a:t>
            </a:r>
            <a:r>
              <a:rPr lang="pl-PL" dirty="0"/>
              <a:t> cip</a:t>
            </a:r>
            <a:r>
              <a:rPr lang="en-US" dirty="0"/>
              <a:t>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Pseudorandom functions</a:t>
            </a:r>
            <a:r>
              <a:rPr lang="pl-PL" sz="2800" dirty="0"/>
              <a:t> and permutations</a:t>
            </a: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Block ciphers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Modes of operation</a:t>
            </a:r>
          </a:p>
          <a:p>
            <a:pPr marL="971550" lvl="1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Popular construction paradigms</a:t>
            </a:r>
            <a:endParaRPr lang="pl-PL" dirty="0"/>
          </a:p>
          <a:p>
            <a:pPr marL="971550" lvl="1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Cascade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Practical considerations</a:t>
            </a: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1228446" y="5101389"/>
            <a:ext cx="1214446" cy="307043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2079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0034" y="1928802"/>
                <a:ext cx="8229600" cy="4572032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buNone/>
                </a:pPr>
                <a:r>
                  <a:rPr lang="en-US" dirty="0"/>
                  <a:t>The main problem of </a:t>
                </a:r>
                <a:r>
                  <a:rPr lang="en-US" b="1" dirty="0"/>
                  <a:t>DES</a:t>
                </a:r>
                <a:r>
                  <a:rPr lang="en-US" dirty="0"/>
                  <a:t> is the short key!</a:t>
                </a: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b="1" dirty="0">
                    <a:solidFill>
                      <a:srgbClr val="FF0000"/>
                    </a:solidFill>
                  </a:rPr>
                  <a:t>Maybe we could increase the length of the key?</a:t>
                </a: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But how to do it?</a:t>
                </a:r>
              </a:p>
              <a:p>
                <a:pPr>
                  <a:buNone/>
                </a:pPr>
                <a:endParaRPr lang="en-US" dirty="0"/>
              </a:p>
              <a:p>
                <a:pPr algn="ctr">
                  <a:buNone/>
                </a:pPr>
                <a:r>
                  <a:rPr lang="en-US" b="1" u="sng" dirty="0"/>
                  <a:t>Idea</a:t>
                </a:r>
                <a:r>
                  <a:rPr lang="en-US" dirty="0"/>
                  <a:t>: cascade the ciphers!</a:t>
                </a:r>
              </a:p>
              <a:p>
                <a:pPr algn="ctr">
                  <a:buNone/>
                </a:pPr>
                <a:endParaRPr lang="en-US" dirty="0"/>
              </a:p>
              <a:p>
                <a:pPr algn="ctr">
                  <a:buNone/>
                </a:pPr>
                <a:r>
                  <a:rPr lang="en-US" dirty="0"/>
                  <a:t>We now describe it in an abstract way (for any block cipher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dirty="0"/>
                  <a:t>)</a:t>
                </a:r>
              </a:p>
              <a:p>
                <a:pPr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0034" y="1928802"/>
                <a:ext cx="8229600" cy="4572032"/>
              </a:xfrm>
              <a:blipFill rotWithShape="0">
                <a:blip r:embed="rId3"/>
                <a:stretch>
                  <a:fillRect l="-1333" t="-293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816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-152400"/>
            <a:ext cx="8229600" cy="1143000"/>
          </a:xfrm>
        </p:spPr>
        <p:txBody>
          <a:bodyPr/>
          <a:lstStyle/>
          <a:p>
            <a:r>
              <a:rPr lang="en-GB" sz="4000"/>
              <a:t>How to increase the key size?</a:t>
            </a:r>
            <a:endParaRPr 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45" name="Rectangle 21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990600"/>
                <a:ext cx="8382000" cy="1524000"/>
              </a:xfrm>
            </p:spPr>
            <p:txBody>
              <a:bodyPr>
                <a:normAutofit/>
              </a:bodyPr>
              <a:lstStyle/>
              <a:p>
                <a:pPr algn="ctr">
                  <a:lnSpc>
                    <a:spcPct val="80000"/>
                  </a:lnSpc>
                  <a:buFontTx/>
                  <a:buNone/>
                </a:pPr>
                <a:r>
                  <a:rPr lang="en-GB" sz="2400" b="1" u="sng" dirty="0">
                    <a:solidFill>
                      <a:srgbClr val="7030A0"/>
                    </a:solidFill>
                  </a:rPr>
                  <a:t>Cascade encryption. </a:t>
                </a:r>
              </a:p>
              <a:p>
                <a:pPr>
                  <a:lnSpc>
                    <a:spcPct val="80000"/>
                  </a:lnSpc>
                  <a:buFontTx/>
                  <a:buNone/>
                </a:pPr>
                <a:r>
                  <a:rPr lang="en-GB" sz="2400" dirty="0"/>
                  <a:t>For example</a:t>
                </a:r>
                <a:r>
                  <a:rPr lang="pl-PL" sz="2400" dirty="0"/>
                  <a:t>,</a:t>
                </a:r>
                <a:r>
                  <a:rPr lang="en-GB" sz="2400" dirty="0"/>
                  <a:t> </a:t>
                </a:r>
                <a:r>
                  <a:rPr lang="en-GB" sz="2400" b="1" dirty="0"/>
                  <a:t>double encryption</a:t>
                </a:r>
                <a:r>
                  <a:rPr lang="en-GB" sz="2400" dirty="0"/>
                  <a:t> is defined as: </a:t>
                </a:r>
                <a:endParaRPr lang="en-US" sz="2400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8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sSub>
                        <m:sSubPr>
                          <m:ctrlP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’</m:t>
                          </m:r>
                        </m:e>
                        <m:sub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:= </m:t>
                      </m:r>
                      <m:r>
                        <a:rPr lang="en-US" sz="2400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’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sz="2400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80000"/>
                  </a:lnSpc>
                  <a:buFontTx/>
                  <a:buNone/>
                </a:pPr>
                <a:endParaRPr lang="en-GB" sz="2400" dirty="0">
                  <a:solidFill>
                    <a:srgbClr val="800000"/>
                  </a:solidFill>
                </a:endParaRPr>
              </a:p>
              <a:p>
                <a:pPr>
                  <a:lnSpc>
                    <a:spcPct val="80000"/>
                  </a:lnSpc>
                  <a:buFontTx/>
                  <a:buNone/>
                </a:pPr>
                <a:endParaRPr lang="en-US" sz="2400" dirty="0">
                  <a:solidFill>
                    <a:srgbClr val="800000"/>
                  </a:solidFill>
                </a:endParaRPr>
              </a:p>
            </p:txBody>
          </p:sp>
        </mc:Choice>
        <mc:Fallback xmlns="">
          <p:sp>
            <p:nvSpPr>
              <p:cNvPr id="26645" name="Rectangle 2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990600"/>
                <a:ext cx="8382000" cy="1524000"/>
              </a:xfrm>
              <a:blipFill>
                <a:blip r:embed="rId3"/>
                <a:stretch>
                  <a:fillRect l="-1164" t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646" name="Rectangle 22"/>
          <p:cNvSpPr>
            <a:spLocks noChangeArrowheads="1"/>
          </p:cNvSpPr>
          <p:nvPr/>
        </p:nvSpPr>
        <p:spPr bwMode="auto">
          <a:xfrm>
            <a:off x="228600" y="3962400"/>
            <a:ext cx="8229600" cy="338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endParaRPr lang="en-US" sz="32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47" name="Text Box 23"/>
              <p:cNvSpPr txBox="1">
                <a:spLocks noChangeArrowheads="1"/>
              </p:cNvSpPr>
              <p:nvPr/>
            </p:nvSpPr>
            <p:spPr bwMode="auto">
              <a:xfrm>
                <a:off x="1643042" y="2714620"/>
                <a:ext cx="1447800" cy="138499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endParaRPr lang="en-US" sz="2400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pPr algn="ctr">
                  <a:spcBef>
                    <a:spcPct val="50000"/>
                  </a:spcBef>
                </a:pP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647" name="Text 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43042" y="2714620"/>
                <a:ext cx="1447800" cy="138499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48" name="Text Box 24"/>
              <p:cNvSpPr txBox="1">
                <a:spLocks noChangeArrowheads="1"/>
              </p:cNvSpPr>
              <p:nvPr/>
            </p:nvSpPr>
            <p:spPr bwMode="auto">
              <a:xfrm>
                <a:off x="2133600" y="4724400"/>
                <a:ext cx="457200" cy="369888"/>
              </a:xfrm>
              <a:prstGeom prst="rect">
                <a:avLst/>
              </a:prstGeom>
              <a:solidFill>
                <a:srgbClr val="D1DC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648" name="Text 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3600" y="4724400"/>
                <a:ext cx="457200" cy="3698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49" name="Text Box 25"/>
              <p:cNvSpPr txBox="1">
                <a:spLocks noChangeArrowheads="1"/>
              </p:cNvSpPr>
              <p:nvPr/>
            </p:nvSpPr>
            <p:spPr bwMode="auto">
              <a:xfrm>
                <a:off x="5410200" y="2743200"/>
                <a:ext cx="1447800" cy="138499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endParaRPr lang="en-US" sz="2400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pPr algn="ctr">
                  <a:spcBef>
                    <a:spcPct val="50000"/>
                  </a:spcBef>
                </a:pP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649" name="Text 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10200" y="2743200"/>
                <a:ext cx="1447800" cy="138499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50" name="Text Box 26"/>
              <p:cNvSpPr txBox="1">
                <a:spLocks noChangeArrowheads="1"/>
              </p:cNvSpPr>
              <p:nvPr/>
            </p:nvSpPr>
            <p:spPr bwMode="auto">
              <a:xfrm>
                <a:off x="5863590" y="4724400"/>
                <a:ext cx="457200" cy="369888"/>
              </a:xfrm>
              <a:prstGeom prst="rect">
                <a:avLst/>
              </a:prstGeom>
              <a:solidFill>
                <a:srgbClr val="D1DC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’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650" name="Text 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63590" y="4724400"/>
                <a:ext cx="457200" cy="36988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651" name="Line 27"/>
          <p:cNvSpPr>
            <a:spLocks noChangeShapeType="1"/>
          </p:cNvSpPr>
          <p:nvPr/>
        </p:nvSpPr>
        <p:spPr bwMode="auto">
          <a:xfrm flipH="1" flipV="1">
            <a:off x="2354580" y="4099614"/>
            <a:ext cx="7620" cy="62478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p:sp>
        <p:nvSpPr>
          <p:cNvPr id="26652" name="Line 28"/>
          <p:cNvSpPr>
            <a:spLocks noChangeShapeType="1"/>
          </p:cNvSpPr>
          <p:nvPr/>
        </p:nvSpPr>
        <p:spPr bwMode="auto">
          <a:xfrm flipH="1" flipV="1">
            <a:off x="6122163" y="4113905"/>
            <a:ext cx="4317" cy="6581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53" name="Text Box 29"/>
              <p:cNvSpPr txBox="1">
                <a:spLocks noChangeArrowheads="1"/>
              </p:cNvSpPr>
              <p:nvPr/>
            </p:nvSpPr>
            <p:spPr bwMode="auto">
              <a:xfrm>
                <a:off x="457200" y="3276600"/>
                <a:ext cx="351378" cy="362984"/>
              </a:xfrm>
              <a:prstGeom prst="rect">
                <a:avLst/>
              </a:prstGeom>
              <a:solidFill>
                <a:srgbClr val="FAFFC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653" name="Text 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3276600"/>
                <a:ext cx="351378" cy="36298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654" name="Line 30"/>
          <p:cNvSpPr>
            <a:spLocks noChangeShapeType="1"/>
          </p:cNvSpPr>
          <p:nvPr/>
        </p:nvSpPr>
        <p:spPr bwMode="auto">
          <a:xfrm>
            <a:off x="762000" y="34290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p:sp>
        <p:nvSpPr>
          <p:cNvPr id="26655" name="Line 31"/>
          <p:cNvSpPr>
            <a:spLocks noChangeShapeType="1"/>
          </p:cNvSpPr>
          <p:nvPr/>
        </p:nvSpPr>
        <p:spPr bwMode="auto">
          <a:xfrm>
            <a:off x="3048000" y="3429000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56" name="Text Box 32"/>
              <p:cNvSpPr txBox="1">
                <a:spLocks noChangeArrowheads="1"/>
              </p:cNvSpPr>
              <p:nvPr/>
            </p:nvSpPr>
            <p:spPr bwMode="auto">
              <a:xfrm>
                <a:off x="7391400" y="3200400"/>
                <a:ext cx="1271502" cy="369332"/>
              </a:xfrm>
              <a:prstGeom prst="rect">
                <a:avLst/>
              </a:prstGeom>
              <a:solidFill>
                <a:srgbClr val="FAFFC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’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𝑭𝒌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656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91400" y="3200400"/>
                <a:ext cx="1271502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1290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657" name="Line 33"/>
          <p:cNvSpPr>
            <a:spLocks noChangeShapeType="1"/>
          </p:cNvSpPr>
          <p:nvPr/>
        </p:nvSpPr>
        <p:spPr bwMode="auto">
          <a:xfrm>
            <a:off x="6858000" y="34290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58" name="Text Box 34"/>
              <p:cNvSpPr txBox="1">
                <a:spLocks noChangeArrowheads="1"/>
              </p:cNvSpPr>
              <p:nvPr/>
            </p:nvSpPr>
            <p:spPr bwMode="auto">
              <a:xfrm>
                <a:off x="3810000" y="3276600"/>
                <a:ext cx="773430" cy="369332"/>
              </a:xfrm>
              <a:prstGeom prst="rect">
                <a:avLst/>
              </a:prstGeom>
              <a:solidFill>
                <a:srgbClr val="FAFFC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658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0" y="3276600"/>
                <a:ext cx="773430" cy="369332"/>
              </a:xfrm>
              <a:prstGeom prst="rect">
                <a:avLst/>
              </a:prstGeom>
              <a:blipFill rotWithShape="0">
                <a:blip r:embed="rId10"/>
                <a:stretch>
                  <a:fillRect r="-781" b="-13115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659" name="Rectangle 35"/>
          <p:cNvSpPr>
            <a:spLocks noChangeArrowheads="1"/>
          </p:cNvSpPr>
          <p:nvPr/>
        </p:nvSpPr>
        <p:spPr bwMode="auto">
          <a:xfrm>
            <a:off x="304800" y="53340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 algn="l">
              <a:lnSpc>
                <a:spcPct val="80000"/>
              </a:lnSpc>
              <a:spcBef>
                <a:spcPct val="20000"/>
              </a:spcBef>
            </a:pPr>
            <a:r>
              <a:rPr lang="en-GB" sz="2400" b="1" dirty="0"/>
              <a:t>Does it work?</a:t>
            </a:r>
          </a:p>
          <a:p>
            <a:pPr marL="609600" indent="-609600" algn="l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GB" sz="2400" dirty="0"/>
              <a:t>Double encryption – not really...</a:t>
            </a:r>
          </a:p>
          <a:p>
            <a:pPr marL="609600" indent="-609600" algn="l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GB" sz="2400" dirty="0"/>
              <a:t>Triple encryption is much better!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4056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47" grpId="0" animBg="1"/>
      <p:bldP spid="26648" grpId="0" animBg="1"/>
      <p:bldP spid="26649" grpId="0" animBg="1"/>
      <p:bldP spid="26650" grpId="0" animBg="1"/>
      <p:bldP spid="26651" grpId="0" animBg="1"/>
      <p:bldP spid="26652" grpId="0" animBg="1"/>
      <p:bldP spid="26653" grpId="0" animBg="1"/>
      <p:bldP spid="26654" grpId="0" animBg="1"/>
      <p:bldP spid="26655" grpId="0" animBg="1"/>
      <p:bldP spid="26656" grpId="0" animBg="1"/>
      <p:bldP spid="26657" grpId="0" animBg="1"/>
      <p:bldP spid="26658" grpId="0" animBg="1"/>
      <p:bldP spid="26659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Double encryption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21" name="Rectangle 17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FontTx/>
                  <a:buNone/>
                </a:pPr>
                <a:r>
                  <a:rPr lang="en-GB" dirty="0"/>
                  <a:t>Double encryption can be broken using</a:t>
                </a:r>
                <a:br>
                  <a:rPr lang="en-GB" dirty="0"/>
                </a:br>
                <a:endParaRPr lang="en-GB" dirty="0"/>
              </a:p>
              <a:p>
                <a:pPr lvl="1"/>
                <a:r>
                  <a:rPr lang="en-GB" dirty="0"/>
                  <a:t>time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GB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GB" b="1" i="1" baseline="3000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en-GB" dirty="0"/>
                  <a:t>,</a:t>
                </a:r>
              </a:p>
              <a:p>
                <a:pPr lvl="1"/>
                <a:r>
                  <a:rPr lang="en-GB" dirty="0"/>
                  <a:t>space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GB" b="1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</a:t>
                </a:r>
                <a:endParaRPr lang="en-GB" b="1" dirty="0">
                  <a:solidFill>
                    <a:srgbClr val="800000"/>
                  </a:solidFill>
                </a:endParaRPr>
              </a:p>
              <a:p>
                <a:pPr lvl="1"/>
                <a:r>
                  <a:rPr lang="en-GB" dirty="0"/>
                  <a:t>and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1" dirty="0">
                    <a:solidFill>
                      <a:srgbClr val="0070C0"/>
                    </a:solidFill>
                  </a:rPr>
                  <a:t>(</a:t>
                </a:r>
                <a:r>
                  <a:rPr lang="en-GB" b="1" dirty="0" err="1">
                    <a:solidFill>
                      <a:srgbClr val="0070C0"/>
                    </a:solidFill>
                  </a:rPr>
                  <a:t>plaintext,ciphertext</a:t>
                </a:r>
                <a:r>
                  <a:rPr lang="en-GB" b="1" dirty="0">
                    <a:solidFill>
                      <a:srgbClr val="0070C0"/>
                    </a:solidFill>
                  </a:rPr>
                  <a:t>)</a:t>
                </a:r>
                <a:r>
                  <a:rPr lang="en-GB" dirty="0">
                    <a:solidFill>
                      <a:srgbClr val="0070C0"/>
                    </a:solidFill>
                  </a:rPr>
                  <a:t> </a:t>
                </a:r>
                <a:r>
                  <a:rPr lang="en-GB" dirty="0"/>
                  <a:t>pairs.</a:t>
                </a:r>
              </a:p>
              <a:p>
                <a:pPr lvl="1"/>
                <a:endParaRPr lang="en-GB" dirty="0"/>
              </a:p>
              <a:p>
                <a:pPr>
                  <a:buFontTx/>
                  <a:buNone/>
                </a:pPr>
                <a:r>
                  <a:rPr lang="en-GB" dirty="0"/>
                  <a:t>The attack is called “</a:t>
                </a:r>
                <a:r>
                  <a:rPr lang="en-GB" b="1" dirty="0">
                    <a:solidFill>
                      <a:srgbClr val="009900"/>
                    </a:solidFill>
                  </a:rPr>
                  <a:t>meet in the middle</a:t>
                </a:r>
                <a:r>
                  <a:rPr lang="en-GB" dirty="0"/>
                  <a:t>”.</a:t>
                </a:r>
                <a:endParaRPr lang="en-US" dirty="0"/>
              </a:p>
            </p:txBody>
          </p:sp>
        </mc:Choice>
        <mc:Fallback xmlns="">
          <p:sp>
            <p:nvSpPr>
              <p:cNvPr id="21521" name="Rectangle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3"/>
                <a:stretch>
                  <a:fillRect l="-1546" t="-238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22" name="Rectangle 18"/>
              <p:cNvSpPr>
                <a:spLocks noChangeArrowheads="1"/>
              </p:cNvSpPr>
              <p:nvPr/>
            </p:nvSpPr>
            <p:spPr bwMode="auto">
              <a:xfrm>
                <a:off x="4800600" y="1066800"/>
                <a:ext cx="4081463" cy="3841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>
                  <a:lnSpc>
                    <a:spcPct val="80000"/>
                  </a:lnSpc>
                  <a:spcBef>
                    <a:spcPct val="20000"/>
                  </a:spcBef>
                </a:pP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dirty="0"/>
                  <a:t> = block length = key length</a:t>
                </a:r>
              </a:p>
            </p:txBody>
          </p:sp>
        </mc:Choice>
        <mc:Fallback xmlns="">
          <p:sp>
            <p:nvSpPr>
              <p:cNvPr id="21522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00600" y="1066800"/>
                <a:ext cx="4081463" cy="384175"/>
              </a:xfrm>
              <a:prstGeom prst="rect">
                <a:avLst/>
              </a:prstGeom>
              <a:blipFill rotWithShape="0">
                <a:blip r:embed="rId4"/>
                <a:stretch>
                  <a:fillRect t="-31746" b="-36508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993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65126"/>
            <a:ext cx="8210550" cy="809227"/>
          </a:xfrm>
        </p:spPr>
        <p:txBody>
          <a:bodyPr/>
          <a:lstStyle/>
          <a:p>
            <a:r>
              <a:rPr lang="en-US" sz="4000" dirty="0"/>
              <a:t>Meet-in-the middle attack – the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32" name="Text Box 4"/>
              <p:cNvSpPr txBox="1">
                <a:spLocks noChangeArrowheads="1"/>
              </p:cNvSpPr>
              <p:nvPr/>
            </p:nvSpPr>
            <p:spPr bwMode="auto">
              <a:xfrm>
                <a:off x="228600" y="4495800"/>
                <a:ext cx="777875" cy="369888"/>
              </a:xfrm>
              <a:prstGeom prst="rect">
                <a:avLst/>
              </a:prstGeom>
              <a:solidFill>
                <a:srgbClr val="FF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32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4495800"/>
                <a:ext cx="777875" cy="3698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33" name="Line 5"/>
          <p:cNvSpPr>
            <a:spLocks noChangeShapeType="1"/>
          </p:cNvSpPr>
          <p:nvPr/>
        </p:nvSpPr>
        <p:spPr bwMode="auto">
          <a:xfrm flipV="1">
            <a:off x="990600" y="2743200"/>
            <a:ext cx="1371600" cy="1981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34" name="Text Box 6"/>
              <p:cNvSpPr txBox="1">
                <a:spLocks noChangeArrowheads="1"/>
              </p:cNvSpPr>
              <p:nvPr/>
            </p:nvSpPr>
            <p:spPr bwMode="auto">
              <a:xfrm>
                <a:off x="1752600" y="3124200"/>
                <a:ext cx="450764" cy="362984"/>
              </a:xfrm>
              <a:prstGeom prst="rect">
                <a:avLst/>
              </a:prstGeom>
              <a:solidFill>
                <a:srgbClr val="CCEC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34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52600" y="3124200"/>
                <a:ext cx="450764" cy="36298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36" name="Line 8"/>
          <p:cNvSpPr>
            <a:spLocks noChangeShapeType="1"/>
          </p:cNvSpPr>
          <p:nvPr/>
        </p:nvSpPr>
        <p:spPr bwMode="auto">
          <a:xfrm flipV="1">
            <a:off x="990600" y="3733800"/>
            <a:ext cx="13716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37" name="Text Box 9"/>
              <p:cNvSpPr txBox="1">
                <a:spLocks noChangeArrowheads="1"/>
              </p:cNvSpPr>
              <p:nvPr/>
            </p:nvSpPr>
            <p:spPr bwMode="auto">
              <a:xfrm>
                <a:off x="1752600" y="3810000"/>
                <a:ext cx="450764" cy="362984"/>
              </a:xfrm>
              <a:prstGeom prst="rect">
                <a:avLst/>
              </a:prstGeom>
              <a:solidFill>
                <a:srgbClr val="CCEC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37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52600" y="3810000"/>
                <a:ext cx="450764" cy="36298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38" name="Line 10"/>
          <p:cNvSpPr>
            <a:spLocks noChangeShapeType="1"/>
          </p:cNvSpPr>
          <p:nvPr/>
        </p:nvSpPr>
        <p:spPr bwMode="auto">
          <a:xfrm>
            <a:off x="990600" y="4724400"/>
            <a:ext cx="13716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39" name="Text Box 11"/>
              <p:cNvSpPr txBox="1">
                <a:spLocks noChangeArrowheads="1"/>
              </p:cNvSpPr>
              <p:nvPr/>
            </p:nvSpPr>
            <p:spPr bwMode="auto">
              <a:xfrm>
                <a:off x="1752600" y="5410200"/>
                <a:ext cx="502061" cy="362984"/>
              </a:xfrm>
              <a:prstGeom prst="rect">
                <a:avLst/>
              </a:prstGeom>
              <a:solidFill>
                <a:srgbClr val="CCEC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39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52600" y="5410200"/>
                <a:ext cx="502061" cy="36298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40" name="Text Box 12"/>
              <p:cNvSpPr txBox="1">
                <a:spLocks noChangeArrowheads="1"/>
              </p:cNvSpPr>
              <p:nvPr/>
            </p:nvSpPr>
            <p:spPr bwMode="auto">
              <a:xfrm>
                <a:off x="2362200" y="2590800"/>
                <a:ext cx="838200" cy="393121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40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62200" y="2590800"/>
                <a:ext cx="838200" cy="393121"/>
              </a:xfrm>
              <a:prstGeom prst="rect">
                <a:avLst/>
              </a:prstGeom>
              <a:blipFill rotWithShape="0">
                <a:blip r:embed="rId7"/>
                <a:stretch>
                  <a:fillRect l="-2158" b="-6061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41" name="Text Box 13"/>
              <p:cNvSpPr txBox="1">
                <a:spLocks noChangeArrowheads="1"/>
              </p:cNvSpPr>
              <p:nvPr/>
            </p:nvSpPr>
            <p:spPr bwMode="auto">
              <a:xfrm>
                <a:off x="2362200" y="3581400"/>
                <a:ext cx="838200" cy="393121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</m:sSub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41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62200" y="3581400"/>
                <a:ext cx="838200" cy="393121"/>
              </a:xfrm>
              <a:prstGeom prst="rect">
                <a:avLst/>
              </a:prstGeom>
              <a:blipFill rotWithShape="0">
                <a:blip r:embed="rId8"/>
                <a:stretch>
                  <a:fillRect l="-2158" b="-6061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42" name="Text Box 14"/>
              <p:cNvSpPr txBox="1">
                <a:spLocks noChangeArrowheads="1"/>
              </p:cNvSpPr>
              <p:nvPr/>
            </p:nvSpPr>
            <p:spPr bwMode="auto">
              <a:xfrm>
                <a:off x="2362200" y="5715000"/>
                <a:ext cx="838200" cy="40421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sub>
                      </m:sSub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42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62200" y="5715000"/>
                <a:ext cx="838200" cy="404213"/>
              </a:xfrm>
              <a:prstGeom prst="rect">
                <a:avLst/>
              </a:prstGeom>
              <a:blipFill rotWithShape="0">
                <a:blip r:embed="rId9"/>
                <a:stretch>
                  <a:fillRect l="-5036" r="-2878" b="-2941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43" name="Text Box 15"/>
              <p:cNvSpPr txBox="1">
                <a:spLocks noChangeArrowheads="1"/>
              </p:cNvSpPr>
              <p:nvPr/>
            </p:nvSpPr>
            <p:spPr bwMode="auto">
              <a:xfrm>
                <a:off x="8077200" y="4419600"/>
                <a:ext cx="777875" cy="369888"/>
              </a:xfrm>
              <a:prstGeom prst="rect">
                <a:avLst/>
              </a:prstGeom>
              <a:solidFill>
                <a:srgbClr val="FF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43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77200" y="4419600"/>
                <a:ext cx="777875" cy="369888"/>
              </a:xfrm>
              <a:prstGeom prst="rect">
                <a:avLst/>
              </a:prstGeom>
              <a:blipFill rotWithShape="0">
                <a:blip r:embed="rId10"/>
                <a:stretch>
                  <a:fillRect b="-4839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44" name="Text Box 16"/>
              <p:cNvSpPr txBox="1">
                <a:spLocks noChangeArrowheads="1"/>
              </p:cNvSpPr>
              <p:nvPr/>
            </p:nvSpPr>
            <p:spPr bwMode="auto">
              <a:xfrm>
                <a:off x="5867400" y="2590800"/>
                <a:ext cx="990600" cy="425694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  <m:sup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44" name="Text 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67400" y="2590800"/>
                <a:ext cx="990600" cy="425694"/>
              </a:xfrm>
              <a:prstGeom prst="rect">
                <a:avLst/>
              </a:prstGeom>
              <a:blipFill rotWithShape="0">
                <a:blip r:embed="rId11"/>
                <a:stretch>
                  <a:fillRect b="-1389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45" name="Text Box 17"/>
              <p:cNvSpPr txBox="1">
                <a:spLocks noChangeArrowheads="1"/>
              </p:cNvSpPr>
              <p:nvPr/>
            </p:nvSpPr>
            <p:spPr bwMode="auto">
              <a:xfrm>
                <a:off x="5867400" y="3581400"/>
                <a:ext cx="990600" cy="436786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pl-PL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  <m:sup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45" name="Text 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67400" y="3581400"/>
                <a:ext cx="990600" cy="43678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46" name="Text Box 18"/>
              <p:cNvSpPr txBox="1">
                <a:spLocks noChangeArrowheads="1"/>
              </p:cNvSpPr>
              <p:nvPr/>
            </p:nvSpPr>
            <p:spPr bwMode="auto">
              <a:xfrm>
                <a:off x="5943600" y="5791200"/>
                <a:ext cx="990600" cy="436786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sub>
                        <m:sup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46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43600" y="5791200"/>
                <a:ext cx="990600" cy="436786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47" name="Line 19"/>
          <p:cNvSpPr>
            <a:spLocks noChangeShapeType="1"/>
          </p:cNvSpPr>
          <p:nvPr/>
        </p:nvSpPr>
        <p:spPr bwMode="auto">
          <a:xfrm flipH="1" flipV="1">
            <a:off x="6858000" y="2743200"/>
            <a:ext cx="1219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48" name="Text Box 20"/>
              <p:cNvSpPr txBox="1">
                <a:spLocks noChangeArrowheads="1"/>
              </p:cNvSpPr>
              <p:nvPr/>
            </p:nvSpPr>
            <p:spPr bwMode="auto">
              <a:xfrm>
                <a:off x="7162800" y="3200400"/>
                <a:ext cx="450764" cy="362984"/>
              </a:xfrm>
              <a:prstGeom prst="rect">
                <a:avLst/>
              </a:prstGeom>
              <a:solidFill>
                <a:srgbClr val="CCEC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48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62800" y="3200400"/>
                <a:ext cx="450764" cy="362984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49" name="Line 21"/>
          <p:cNvSpPr>
            <a:spLocks noChangeShapeType="1"/>
          </p:cNvSpPr>
          <p:nvPr/>
        </p:nvSpPr>
        <p:spPr bwMode="auto">
          <a:xfrm flipH="1" flipV="1">
            <a:off x="6858000" y="3733800"/>
            <a:ext cx="1219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50" name="Text Box 22"/>
              <p:cNvSpPr txBox="1">
                <a:spLocks noChangeArrowheads="1"/>
              </p:cNvSpPr>
              <p:nvPr/>
            </p:nvSpPr>
            <p:spPr bwMode="auto">
              <a:xfrm>
                <a:off x="7162800" y="3886200"/>
                <a:ext cx="450764" cy="362984"/>
              </a:xfrm>
              <a:prstGeom prst="rect">
                <a:avLst/>
              </a:prstGeom>
              <a:solidFill>
                <a:srgbClr val="CCEC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50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62800" y="3886200"/>
                <a:ext cx="450764" cy="362984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51" name="Line 23"/>
          <p:cNvSpPr>
            <a:spLocks noChangeShapeType="1"/>
          </p:cNvSpPr>
          <p:nvPr/>
        </p:nvSpPr>
        <p:spPr bwMode="auto">
          <a:xfrm flipH="1">
            <a:off x="6934200" y="4572000"/>
            <a:ext cx="11430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52" name="Text Box 24"/>
              <p:cNvSpPr txBox="1">
                <a:spLocks noChangeArrowheads="1"/>
              </p:cNvSpPr>
              <p:nvPr/>
            </p:nvSpPr>
            <p:spPr bwMode="auto">
              <a:xfrm>
                <a:off x="7162800" y="5334000"/>
                <a:ext cx="502061" cy="362984"/>
              </a:xfrm>
              <a:prstGeom prst="rect">
                <a:avLst/>
              </a:prstGeom>
              <a:solidFill>
                <a:srgbClr val="CCEC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52" name="Text 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62800" y="5334000"/>
                <a:ext cx="502061" cy="362984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53" name="Text Box 25"/>
              <p:cNvSpPr txBox="1">
                <a:spLocks noChangeArrowheads="1"/>
              </p:cNvSpPr>
              <p:nvPr/>
            </p:nvSpPr>
            <p:spPr bwMode="auto">
              <a:xfrm>
                <a:off x="304800" y="1574800"/>
                <a:ext cx="6237798" cy="6551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b="1" u="sng" dirty="0"/>
                  <a:t>Goal</a:t>
                </a:r>
                <a:r>
                  <a:rPr lang="en-US" sz="2000" dirty="0"/>
                  <a:t>: Given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find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’)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such that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0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000" b="1" i="1" baseline="-25000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</m:t>
                    </m:r>
                    <m:d>
                      <m:dPr>
                        <m:ctrlPr>
                          <a:rPr lang="en-US" sz="2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pl-PL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  <m:d>
                          <m:dPr>
                            <m:ctrlPr>
                              <a:rPr lang="pl-PL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l-PL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</m:oMath>
                </a14:m>
                <a:endParaRPr lang="en-US" sz="2000" b="1" dirty="0">
                  <a:solidFill>
                    <a:srgbClr val="993300"/>
                  </a:solidFill>
                </a:endParaRPr>
              </a:p>
              <a:p>
                <a:pPr algn="l"/>
                <a:endParaRPr lang="en-US" sz="1400" dirty="0"/>
              </a:p>
            </p:txBody>
          </p:sp>
        </mc:Choice>
        <mc:Fallback xmlns="">
          <p:sp>
            <p:nvSpPr>
              <p:cNvPr id="22553" name="Text 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574800"/>
                <a:ext cx="6237798" cy="655179"/>
              </a:xfrm>
              <a:prstGeom prst="rect">
                <a:avLst/>
              </a:prstGeom>
              <a:blipFill>
                <a:blip r:embed="rId17"/>
                <a:stretch>
                  <a:fillRect l="-978" t="-2778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54" name="Line 26"/>
          <p:cNvSpPr>
            <a:spLocks noChangeShapeType="1"/>
          </p:cNvSpPr>
          <p:nvPr/>
        </p:nvSpPr>
        <p:spPr bwMode="auto">
          <a:xfrm flipH="1" flipV="1">
            <a:off x="3200400" y="3733800"/>
            <a:ext cx="533400" cy="30480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2555" name="Line 27"/>
          <p:cNvSpPr>
            <a:spLocks noChangeShapeType="1"/>
          </p:cNvSpPr>
          <p:nvPr/>
        </p:nvSpPr>
        <p:spPr bwMode="auto">
          <a:xfrm>
            <a:off x="5181600" y="4648200"/>
            <a:ext cx="838200" cy="83820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56" name="Text Box 28"/>
              <p:cNvSpPr txBox="1">
                <a:spLocks noChangeArrowheads="1"/>
              </p:cNvSpPr>
              <p:nvPr/>
            </p:nvSpPr>
            <p:spPr bwMode="auto">
              <a:xfrm>
                <a:off x="3505200" y="3886200"/>
                <a:ext cx="2073275" cy="946669"/>
              </a:xfrm>
              <a:prstGeom prst="rect">
                <a:avLst/>
              </a:prstGeom>
              <a:solidFill>
                <a:srgbClr val="FEFFF3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US" dirty="0"/>
                  <a:t>just find a pair of equal values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b="1" i="1" baseline="-25000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  <m:sup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56" name="Text 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05200" y="3886200"/>
                <a:ext cx="2073275" cy="946669"/>
              </a:xfrm>
              <a:prstGeom prst="rect">
                <a:avLst/>
              </a:prstGeom>
              <a:blipFill rotWithShape="0">
                <a:blip r:embed="rId18"/>
                <a:stretch>
                  <a:fillRect t="-4487" b="-7051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57" name="Text Box 29"/>
          <p:cNvSpPr txBox="1">
            <a:spLocks noChangeArrowheads="1"/>
          </p:cNvSpPr>
          <p:nvPr/>
        </p:nvSpPr>
        <p:spPr bwMode="auto">
          <a:xfrm>
            <a:off x="3733800" y="5334000"/>
            <a:ext cx="1597025" cy="644525"/>
          </a:xfrm>
          <a:prstGeom prst="rect">
            <a:avLst/>
          </a:prstGeom>
          <a:solidFill>
            <a:srgbClr val="F0F0F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How?</a:t>
            </a:r>
            <a:br>
              <a:rPr lang="en-US" dirty="0"/>
            </a:br>
            <a:r>
              <a:rPr lang="en-US" dirty="0"/>
              <a:t>sort both lists!</a:t>
            </a:r>
          </a:p>
        </p:txBody>
      </p:sp>
      <p:sp>
        <p:nvSpPr>
          <p:cNvPr id="22558" name="Text Box 30"/>
          <p:cNvSpPr txBox="1">
            <a:spLocks noChangeArrowheads="1"/>
          </p:cNvSpPr>
          <p:nvPr/>
        </p:nvSpPr>
        <p:spPr bwMode="auto">
          <a:xfrm rot="5400000">
            <a:off x="6103938" y="4183062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b="1"/>
              <a:t>. . .</a:t>
            </a:r>
          </a:p>
        </p:txBody>
      </p:sp>
      <p:sp>
        <p:nvSpPr>
          <p:cNvPr id="22559" name="Text Box 31"/>
          <p:cNvSpPr txBox="1">
            <a:spLocks noChangeArrowheads="1"/>
          </p:cNvSpPr>
          <p:nvPr/>
        </p:nvSpPr>
        <p:spPr bwMode="auto">
          <a:xfrm rot="5400000">
            <a:off x="2522538" y="4259262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b="1"/>
              <a:t>. . 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786710" y="1643050"/>
                <a:ext cx="1074333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710" y="1643050"/>
                <a:ext cx="1074333" cy="362984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704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2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2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animBg="1"/>
      <p:bldP spid="22533" grpId="0" animBg="1"/>
      <p:bldP spid="22534" grpId="0" animBg="1"/>
      <p:bldP spid="22536" grpId="0" animBg="1"/>
      <p:bldP spid="22537" grpId="0" animBg="1"/>
      <p:bldP spid="22538" grpId="0" animBg="1"/>
      <p:bldP spid="22539" grpId="0" animBg="1"/>
      <p:bldP spid="22540" grpId="0" animBg="1"/>
      <p:bldP spid="22541" grpId="0" animBg="1"/>
      <p:bldP spid="22542" grpId="0" animBg="1"/>
      <p:bldP spid="22543" grpId="0" animBg="1"/>
      <p:bldP spid="22544" grpId="0" animBg="1"/>
      <p:bldP spid="22545" grpId="0" animBg="1"/>
      <p:bldP spid="22546" grpId="0" animBg="1"/>
      <p:bldP spid="22547" grpId="0" animBg="1"/>
      <p:bldP spid="22548" grpId="0" animBg="1"/>
      <p:bldP spid="22549" grpId="0" animBg="1"/>
      <p:bldP spid="22550" grpId="0" animBg="1"/>
      <p:bldP spid="22551" grpId="0" animBg="1"/>
      <p:bldP spid="22552" grpId="0" animBg="1"/>
      <p:bldP spid="22554" grpId="0" animBg="1"/>
      <p:bldP spid="22555" grpId="0" animBg="1"/>
      <p:bldP spid="22556" grpId="0" animBg="1"/>
      <p:bldP spid="22557" grpId="0" animBg="1"/>
      <p:bldP spid="22558" grpId="0"/>
      <p:bldP spid="22559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297150" y="90806"/>
            <a:ext cx="8658255" cy="920749"/>
          </a:xfrm>
        </p:spPr>
        <p:txBody>
          <a:bodyPr>
            <a:normAutofit/>
          </a:bodyPr>
          <a:lstStyle/>
          <a:p>
            <a:r>
              <a:rPr lang="en-US" sz="3600"/>
              <a:t>Meet-in-the middle attack – the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55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75086" y="1255139"/>
                <a:ext cx="8695403" cy="4525963"/>
              </a:xfrm>
            </p:spPr>
            <p:txBody>
              <a:bodyPr>
                <a:noAutofit/>
              </a:bodyPr>
              <a:lstStyle/>
              <a:p>
                <a:pPr>
                  <a:buNone/>
                </a:pPr>
                <a:r>
                  <a:rPr lang="en-US" b="1" u="sng" dirty="0">
                    <a:solidFill>
                      <a:srgbClr val="00B050"/>
                    </a:solidFill>
                  </a:rPr>
                  <a:t>Goal</a:t>
                </a:r>
                <a:r>
                  <a:rPr lang="en-US" dirty="0"/>
                  <a:t>: Given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find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’)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b="1" i="1" baseline="-2500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b="1" i="1" baseline="-2500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609600" indent="-609600">
                  <a:lnSpc>
                    <a:spcPct val="80000"/>
                  </a:lnSpc>
                  <a:spcBef>
                    <a:spcPct val="0"/>
                  </a:spcBef>
                  <a:buFontTx/>
                  <a:buNone/>
                </a:pPr>
                <a:endParaRPr lang="en-US" sz="1400" dirty="0"/>
              </a:p>
              <a:p>
                <a:pPr marL="609600" indent="-609600">
                  <a:lnSpc>
                    <a:spcPct val="8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sz="2400" dirty="0"/>
                  <a:t> </a:t>
                </a:r>
                <a:endParaRPr lang="en-US" sz="1600" dirty="0"/>
              </a:p>
              <a:p>
                <a:pPr marL="609600" indent="-609600" algn="ctr">
                  <a:lnSpc>
                    <a:spcPct val="80000"/>
                  </a:lnSpc>
                  <a:buNone/>
                </a:pPr>
                <a:r>
                  <a:rPr lang="en-US" sz="2700" b="1" u="sng" dirty="0">
                    <a:solidFill>
                      <a:srgbClr val="7030A0"/>
                    </a:solidFill>
                  </a:rPr>
                  <a:t>Algorithm</a:t>
                </a:r>
                <a:r>
                  <a:rPr lang="en-US" sz="2700" dirty="0">
                    <a:solidFill>
                      <a:srgbClr val="7030A0"/>
                    </a:solidFill>
                  </a:rPr>
                  <a:t>:</a:t>
                </a:r>
              </a:p>
              <a:p>
                <a:pPr marL="609600" indent="-609600">
                  <a:lnSpc>
                    <a:spcPct val="80000"/>
                  </a:lnSpc>
                  <a:buFontTx/>
                  <a:buAutoNum type="arabicPeriod"/>
                </a:pPr>
                <a:r>
                  <a:rPr lang="en-US" sz="2700" dirty="0">
                    <a:cs typeface="Arial" charset="0"/>
                  </a:rPr>
                  <a:t>For each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𝒌</m:t>
                    </m:r>
                  </m:oMath>
                </a14:m>
                <a:r>
                  <a:rPr lang="en-US" sz="2700" dirty="0">
                    <a:cs typeface="Arial" charset="0"/>
                  </a:rPr>
                  <a:t> compute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𝒛</m:t>
                    </m:r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𝑭</m:t>
                    </m:r>
                    <m:r>
                      <a:rPr lang="en-US" sz="2700" b="1" i="1" baseline="-25000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𝒌</m:t>
                    </m:r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𝒙</m:t>
                    </m:r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  <m:r>
                      <a:rPr lang="en-US" sz="27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700" dirty="0">
                    <a:cs typeface="Arial" charset="0"/>
                  </a:rPr>
                  <a:t>and store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𝒛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𝒌</m:t>
                    </m:r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  <m:r>
                      <a:rPr lang="en-US" sz="27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700" dirty="0">
                    <a:cs typeface="Arial" charset="0"/>
                  </a:rPr>
                  <a:t>in a list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𝑳</m:t>
                    </m:r>
                  </m:oMath>
                </a14:m>
                <a:r>
                  <a:rPr lang="en-US" sz="2700" dirty="0">
                    <a:cs typeface="Arial" charset="0"/>
                  </a:rPr>
                  <a:t>.</a:t>
                </a:r>
              </a:p>
              <a:p>
                <a:pPr marL="609600" indent="-609600">
                  <a:lnSpc>
                    <a:spcPct val="80000"/>
                  </a:lnSpc>
                  <a:buFontTx/>
                  <a:buAutoNum type="arabicPeriod"/>
                </a:pPr>
                <a:r>
                  <a:rPr lang="en-US" sz="2700" dirty="0">
                    <a:cs typeface="Arial" charset="0"/>
                  </a:rPr>
                  <a:t>For each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𝒌</m:t>
                    </m:r>
                  </m:oMath>
                </a14:m>
                <a:r>
                  <a:rPr lang="en-US" sz="2700" dirty="0">
                    <a:cs typeface="Arial" charset="0"/>
                  </a:rPr>
                  <a:t> compute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𝒛</m:t>
                    </m:r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Sup>
                      <m:sSubSupPr>
                        <m:ctrlPr>
                          <a:rPr lang="en-US" sz="27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SupPr>
                      <m:e>
                        <m:r>
                          <a:rPr lang="en-US" sz="27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𝑭</m:t>
                        </m:r>
                      </m:e>
                      <m:sub>
                        <m:r>
                          <a:rPr lang="en-US" sz="27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𝒌</m:t>
                        </m:r>
                      </m:sub>
                      <m:sup>
                        <m:r>
                          <a:rPr lang="en-US" sz="27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r>
                          <a:rPr lang="en-US" sz="27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𝟏</m:t>
                        </m:r>
                      </m:sup>
                    </m:sSubSup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𝒚</m:t>
                    </m:r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  <m:r>
                      <a:rPr lang="en-US" sz="27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700" dirty="0">
                    <a:cs typeface="Arial" charset="0"/>
                  </a:rPr>
                  <a:t>and store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𝒛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𝒌</m:t>
                    </m:r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’)</m:t>
                    </m:r>
                    <m:r>
                      <a:rPr lang="en-US" sz="27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700" dirty="0">
                    <a:cs typeface="Arial" charset="0"/>
                  </a:rPr>
                  <a:t>in a list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𝑳</m:t>
                    </m:r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’</m:t>
                    </m:r>
                  </m:oMath>
                </a14:m>
                <a:r>
                  <a:rPr lang="en-US" sz="2700" dirty="0">
                    <a:cs typeface="Arial" charset="0"/>
                  </a:rPr>
                  <a:t>.</a:t>
                </a:r>
              </a:p>
              <a:p>
                <a:pPr marL="609600" indent="-609600">
                  <a:lnSpc>
                    <a:spcPct val="80000"/>
                  </a:lnSpc>
                  <a:buFontTx/>
                  <a:buAutoNum type="arabicPeriod"/>
                </a:pPr>
                <a:r>
                  <a:rPr lang="en-US" sz="2700" dirty="0">
                    <a:cs typeface="Arial" charset="0"/>
                  </a:rPr>
                  <a:t>Sort </a:t>
                </a:r>
                <a:r>
                  <a:rPr lang="en-US" sz="2700" b="1" i="1" dirty="0">
                    <a:solidFill>
                      <a:srgbClr val="FF0000"/>
                    </a:solidFill>
                    <a:cs typeface="Arial" charset="0"/>
                  </a:rPr>
                  <a:t>L</a:t>
                </a:r>
                <a:r>
                  <a:rPr lang="en-US" sz="2700" dirty="0">
                    <a:cs typeface="Arial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𝑳</m:t>
                    </m:r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’</m:t>
                    </m:r>
                    <m:r>
                      <a:rPr lang="en-US" sz="27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700" dirty="0">
                    <a:cs typeface="Arial" charset="0"/>
                  </a:rPr>
                  <a:t>by their first components.</a:t>
                </a:r>
              </a:p>
              <a:p>
                <a:pPr marL="609600" indent="-609600">
                  <a:lnSpc>
                    <a:spcPct val="80000"/>
                  </a:lnSpc>
                  <a:buFontTx/>
                  <a:buAutoNum type="arabicPeriod"/>
                </a:pPr>
                <a:r>
                  <a:rPr lang="en-US" sz="2700" dirty="0">
                    <a:cs typeface="Arial" charset="0"/>
                  </a:rPr>
                  <a:t>Let </a:t>
                </a:r>
                <a:r>
                  <a:rPr lang="en-US" sz="2700" b="1" dirty="0">
                    <a:solidFill>
                      <a:srgbClr val="FF0000"/>
                    </a:solidFill>
                    <a:cs typeface="Arial" charset="0"/>
                  </a:rPr>
                  <a:t>S</a:t>
                </a:r>
                <a:r>
                  <a:rPr lang="en-US" sz="2700" b="1" dirty="0">
                    <a:cs typeface="Arial" charset="0"/>
                  </a:rPr>
                  <a:t> </a:t>
                </a:r>
                <a:r>
                  <a:rPr lang="en-US" sz="2700" dirty="0">
                    <a:cs typeface="Arial" charset="0"/>
                  </a:rPr>
                  <a:t>denote the list of all pairs all pairs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𝒌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𝒌</m:t>
                    </m:r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’)</m:t>
                    </m:r>
                    <m:r>
                      <a:rPr lang="en-US" sz="27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700" dirty="0">
                    <a:cs typeface="Arial" charset="0"/>
                  </a:rPr>
                  <a:t>such that for some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𝒛</m:t>
                    </m:r>
                  </m:oMath>
                </a14:m>
                <a:r>
                  <a:rPr lang="en-US" sz="2700" dirty="0">
                    <a:cs typeface="Arial" charset="0"/>
                  </a:rPr>
                  <a:t> we have</a:t>
                </a:r>
                <a:br>
                  <a:rPr lang="en-US" sz="2700" dirty="0">
                    <a:cs typeface="Arial" charset="0"/>
                  </a:rPr>
                </a:br>
                <a:r>
                  <a:rPr lang="en-US" sz="2700" dirty="0">
                    <a:cs typeface="Arial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𝒛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𝒌</m:t>
                    </m:r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  <m:r>
                      <a:rPr lang="ru-RU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∈</m:t>
                    </m:r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𝑳</m:t>
                    </m:r>
                    <m:r>
                      <a:rPr lang="en-US" sz="27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  </m:t>
                    </m:r>
                  </m:oMath>
                </a14:m>
                <a:r>
                  <a:rPr lang="en-US" sz="2700" dirty="0">
                    <a:cs typeface="Arial" charset="0"/>
                  </a:rPr>
                  <a:t>and  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𝒛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𝒌</m:t>
                    </m:r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’)</m:t>
                    </m:r>
                    <m:r>
                      <a:rPr lang="ru-RU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∈</m:t>
                    </m:r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𝑳</m:t>
                    </m:r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’</m:t>
                    </m:r>
                  </m:oMath>
                </a14:m>
                <a:r>
                  <a:rPr lang="en-US" sz="2700" dirty="0">
                    <a:cs typeface="Arial" charset="0"/>
                  </a:rPr>
                  <a:t>.</a:t>
                </a:r>
              </a:p>
              <a:p>
                <a:pPr marL="609600" indent="-609600">
                  <a:lnSpc>
                    <a:spcPct val="80000"/>
                  </a:lnSpc>
                  <a:buFontTx/>
                  <a:buAutoNum type="arabicPeriod"/>
                </a:pPr>
                <a:r>
                  <a:rPr lang="en-US" sz="2700" dirty="0">
                    <a:cs typeface="Arial" charset="0"/>
                  </a:rPr>
                  <a:t>Output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𝑺</m:t>
                    </m:r>
                  </m:oMath>
                </a14:m>
                <a:r>
                  <a:rPr lang="en-US" sz="2700" dirty="0">
                    <a:cs typeface="Arial" charset="0"/>
                  </a:rPr>
                  <a:t>.</a:t>
                </a:r>
                <a:endParaRPr lang="ru-RU" sz="2700" dirty="0">
                  <a:cs typeface="Arial" charset="0"/>
                </a:endParaRPr>
              </a:p>
            </p:txBody>
          </p:sp>
        </mc:Choice>
        <mc:Fallback xmlns="">
          <p:sp>
            <p:nvSpPr>
              <p:cNvPr id="2355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75086" y="1255139"/>
                <a:ext cx="8695403" cy="4525963"/>
              </a:xfrm>
              <a:blipFill rotWithShape="0">
                <a:blip r:embed="rId3"/>
                <a:stretch>
                  <a:fillRect l="-1473" t="-2426" r="-2034" b="-1442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60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uiExpand="1" build="p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" y="0"/>
            <a:ext cx="8229600" cy="1143000"/>
          </a:xfrm>
        </p:spPr>
        <p:txBody>
          <a:bodyPr/>
          <a:lstStyle/>
          <a:p>
            <a:r>
              <a:rPr lang="en-US" sz="3200" dirty="0"/>
              <a:t>Meet-in-the middle attack – analysis [1/2]</a:t>
            </a:r>
            <a:r>
              <a:rPr lang="en-US" sz="36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0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37160" y="1341718"/>
                <a:ext cx="7584290" cy="2891661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80000"/>
                  </a:lnSpc>
                  <a:buFontTx/>
                  <a:buNone/>
                </a:pPr>
                <a:r>
                  <a:rPr lang="en-US" sz="2400" b="1" u="sng" dirty="0">
                    <a:solidFill>
                      <a:srgbClr val="00B050"/>
                    </a:solidFill>
                  </a:rPr>
                  <a:t>Suppose</a:t>
                </a:r>
                <a:r>
                  <a:rPr lang="en-US" sz="2400" dirty="0"/>
                  <a:t>:</a:t>
                </a:r>
                <a:r>
                  <a:rPr lang="en-US" sz="2400" b="1" dirty="0">
                    <a:solidFill>
                      <a:srgbClr val="8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dirty="0"/>
                  <a:t> = block length = key length,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are fixed</a:t>
                </a:r>
              </a:p>
              <a:p>
                <a:pPr>
                  <a:lnSpc>
                    <a:spcPct val="80000"/>
                  </a:lnSpc>
                  <a:buFontTx/>
                  <a:buNone/>
                </a:pPr>
                <a:endParaRPr lang="en-US" sz="2400" dirty="0"/>
              </a:p>
              <a:p>
                <a:pPr algn="ctr">
                  <a:lnSpc>
                    <a:spcPct val="8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2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US" sz="22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𝐫𝐚𝐧𝐝𝐨𝐦</m:t>
                      </m:r>
                      <m:r>
                        <a:rPr lang="en-US" sz="22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𝐩𝐚𝐢𝐫</m:t>
                      </m:r>
                      <m:r>
                        <a:rPr lang="en-US" sz="22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dirty="0" err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dirty="0" err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1" i="1" dirty="0" err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’</m:t>
                          </m:r>
                        </m:e>
                      </m:d>
                      <m:r>
                        <a:rPr lang="en-US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𝐬𝐚𝐭𝐢𝐬𝐟𝐢𝐞𝐬</m:t>
                      </m:r>
                      <m:r>
                        <a:rPr lang="en-US" sz="22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200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200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’</m:t>
                      </m:r>
                      <m:r>
                        <a:rPr lang="en-US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200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)))≈</m:t>
                      </m:r>
                      <m:sSup>
                        <m:sSupPr>
                          <m:ctrlPr>
                            <a:rPr lang="en-US" sz="22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𝟐</m:t>
                          </m:r>
                        </m:e>
                        <m:sup>
                          <m:r>
                            <a:rPr lang="en-US" sz="22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−</m:t>
                          </m:r>
                          <m:r>
                            <a:rPr lang="en-US" sz="22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sz="2200" b="1" baseline="30000" dirty="0">
                  <a:solidFill>
                    <a:srgbClr val="FF0000"/>
                  </a:solidFill>
                  <a:cs typeface="Arial" charset="0"/>
                </a:endParaRPr>
              </a:p>
              <a:p>
                <a:pPr>
                  <a:lnSpc>
                    <a:spcPct val="80000"/>
                  </a:lnSpc>
                  <a:buFontTx/>
                  <a:buNone/>
                </a:pPr>
                <a:endParaRPr lang="en-US" sz="2400" b="1" baseline="30000" dirty="0">
                  <a:solidFill>
                    <a:schemeClr val="accent2"/>
                  </a:solidFill>
                  <a:cs typeface="Arial" charset="0"/>
                </a:endParaRPr>
              </a:p>
              <a:p>
                <a:pPr>
                  <a:lnSpc>
                    <a:spcPct val="80000"/>
                  </a:lnSpc>
                  <a:buFontTx/>
                  <a:buNone/>
                </a:pPr>
                <a:r>
                  <a:rPr lang="en-US" sz="2400" dirty="0">
                    <a:cs typeface="Arial" charset="0"/>
                  </a:rPr>
                  <a:t>The number of all pairs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’)</m:t>
                    </m:r>
                    <m:r>
                      <a:rPr 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400" dirty="0">
                    <a:cs typeface="Arial" charset="0"/>
                  </a:rPr>
                  <a:t>is equal to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𝟐</m:t>
                    </m:r>
                    <m:r>
                      <a:rPr lang="en-US" sz="2400" b="1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𝟐</m:t>
                    </m:r>
                    <m:r>
                      <a:rPr lang="en-US" sz="2400" b="1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𝒏</m:t>
                    </m:r>
                  </m:oMath>
                </a14:m>
                <a:r>
                  <a:rPr lang="en-US" sz="2400" dirty="0">
                    <a:cs typeface="Arial" charset="0"/>
                  </a:rPr>
                  <a:t>. Therefore </a:t>
                </a:r>
              </a:p>
              <a:p>
                <a:pPr>
                  <a:lnSpc>
                    <a:spcPct val="80000"/>
                  </a:lnSpc>
                  <a:buFontTx/>
                  <a:buNone/>
                </a:pPr>
                <a:endParaRPr lang="en-US" sz="2400" dirty="0">
                  <a:cs typeface="Arial" charset="0"/>
                </a:endParaRPr>
              </a:p>
              <a:p>
                <a:pPr algn="ctr">
                  <a:lnSpc>
                    <a:spcPct val="80000"/>
                  </a:lnSpc>
                  <a:buFontTx/>
                  <a:buNone/>
                </a:pP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𝑬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(|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𝑺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|) ≈ 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𝟐𝟐</m:t>
                    </m:r>
                    <m:r>
                      <a:rPr lang="pl-PL" sz="24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𝒏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· </m:t>
                    </m:r>
                    <m:sSup>
                      <m:sSupPr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𝒏</m:t>
                        </m:r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 </m:t>
                        </m:r>
                      </m:sup>
                    </m:sSup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𝟐</m:t>
                    </m:r>
                    <m:r>
                      <a:rPr lang="en-US" sz="2400" b="1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𝒏</m:t>
                    </m:r>
                  </m:oMath>
                </a14:m>
                <a:r>
                  <a:rPr lang="en-US" dirty="0"/>
                  <a:t>.</a:t>
                </a:r>
                <a:endParaRPr lang="en-US" sz="2400" b="1" dirty="0">
                  <a:solidFill>
                    <a:schemeClr val="accent2"/>
                  </a:solidFill>
                </a:endParaRPr>
              </a:p>
              <a:p>
                <a:pPr>
                  <a:lnSpc>
                    <a:spcPct val="80000"/>
                  </a:lnSpc>
                  <a:buFontTx/>
                  <a:buNone/>
                </a:pPr>
                <a:endParaRPr lang="en-US" sz="24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560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7160" y="1341718"/>
                <a:ext cx="7584290" cy="2891661"/>
              </a:xfrm>
              <a:blipFill>
                <a:blip r:embed="rId3"/>
                <a:stretch>
                  <a:fillRect l="-1286" t="-4219" r="-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698650" y="1275026"/>
                <a:ext cx="1385316" cy="2246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u="sng" dirty="0">
                    <a:solidFill>
                      <a:srgbClr val="7030A0"/>
                    </a:solidFill>
                  </a:rPr>
                  <a:t>why?</a:t>
                </a:r>
              </a:p>
              <a:p>
                <a:pPr algn="ctr"/>
                <a:r>
                  <a:rPr lang="en-US" sz="2000" dirty="0"/>
                  <a:t>because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000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’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000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sz="2000" dirty="0"/>
                  <a:t>can take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𝟐</m:t>
                      </m:r>
                      <m:r>
                        <a:rPr lang="en-US" sz="20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𝒏</m:t>
                      </m:r>
                    </m:oMath>
                  </m:oMathPara>
                </a14:m>
                <a:endParaRPr lang="en-US" sz="2000" b="1" baseline="30000" dirty="0">
                  <a:solidFill>
                    <a:srgbClr val="FF0000"/>
                  </a:solidFill>
                  <a:cs typeface="Arial" charset="0"/>
                </a:endParaRPr>
              </a:p>
              <a:p>
                <a:pPr algn="ctr"/>
                <a:r>
                  <a:rPr lang="en-US" sz="2000" dirty="0">
                    <a:cs typeface="Arial" charset="0"/>
                  </a:rPr>
                  <a:t>values</a:t>
                </a:r>
                <a:r>
                  <a:rPr lang="en-US" sz="2000" dirty="0"/>
                  <a:t> </a:t>
                </a:r>
              </a:p>
              <a:p>
                <a:pPr algn="ctr"/>
                <a:endParaRPr lang="en-US" sz="20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650" y="1275026"/>
                <a:ext cx="1385316" cy="2246769"/>
              </a:xfrm>
              <a:prstGeom prst="rect">
                <a:avLst/>
              </a:prstGeom>
              <a:blipFill rotWithShape="0">
                <a:blip r:embed="rId4"/>
                <a:stretch>
                  <a:fillRect t="-135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ular Callout 21"/>
          <p:cNvSpPr/>
          <p:nvPr/>
        </p:nvSpPr>
        <p:spPr>
          <a:xfrm>
            <a:off x="7715272" y="1203588"/>
            <a:ext cx="1214446" cy="2029683"/>
          </a:xfrm>
          <a:prstGeom prst="wedgeRectCallout">
            <a:avLst>
              <a:gd name="adj1" fmla="val -68435"/>
              <a:gd name="adj2" fmla="val -4243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90948" y="4365813"/>
                <a:ext cx="8522746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80000"/>
                  </a:lnSpc>
                  <a:buFontTx/>
                  <a:buNone/>
                </a:pPr>
                <a:r>
                  <a:rPr lang="pl-PL" sz="2400" dirty="0">
                    <a:cs typeface="Arial" charset="0"/>
                  </a:rPr>
                  <a:t>S</a:t>
                </a:r>
                <a:r>
                  <a:rPr lang="en-US" sz="2400" dirty="0">
                    <a:cs typeface="Arial" charset="0"/>
                  </a:rPr>
                  <a:t>o we have around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𝟐</m:t>
                    </m:r>
                    <m:r>
                      <a:rPr lang="en-US" sz="2400" b="1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𝒏</m:t>
                    </m:r>
                  </m:oMath>
                </a14:m>
                <a:r>
                  <a:rPr lang="en-US" sz="2400" b="1" baseline="30000" dirty="0">
                    <a:solidFill>
                      <a:schemeClr val="accent2"/>
                    </a:solidFill>
                    <a:cs typeface="Arial" charset="0"/>
                  </a:rPr>
                  <a:t>  </a:t>
                </a:r>
                <a:r>
                  <a:rPr lang="en-US" sz="2400" dirty="0">
                    <a:cs typeface="Arial" charset="0"/>
                  </a:rPr>
                  <a:t>“candidates” for the correct pair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’)</m:t>
                    </m:r>
                  </m:oMath>
                </a14:m>
                <a:r>
                  <a:rPr lang="en-US" sz="2400" dirty="0">
                    <a:cs typeface="Arial" charset="0"/>
                  </a:rPr>
                  <a:t>.</a:t>
                </a:r>
                <a:endParaRPr lang="pl-PL" sz="2400" dirty="0">
                  <a:cs typeface="Arial" charset="0"/>
                </a:endParaRPr>
              </a:p>
              <a:p>
                <a:pPr>
                  <a:lnSpc>
                    <a:spcPct val="80000"/>
                  </a:lnSpc>
                  <a:buFontTx/>
                  <a:buNone/>
                </a:pPr>
                <a:endParaRPr lang="en-US" sz="2400" dirty="0">
                  <a:cs typeface="Arial" charset="0"/>
                </a:endParaRPr>
              </a:p>
              <a:p>
                <a:pPr>
                  <a:lnSpc>
                    <a:spcPct val="80000"/>
                  </a:lnSpc>
                  <a:buFontTx/>
                  <a:buNone/>
                </a:pPr>
                <a:r>
                  <a:rPr lang="en-US" sz="2400" dirty="0">
                    <a:cs typeface="Arial" charset="0"/>
                  </a:rPr>
                  <a:t>How to eliminate the “false positives”?</a:t>
                </a:r>
              </a:p>
              <a:p>
                <a:pPr>
                  <a:lnSpc>
                    <a:spcPct val="80000"/>
                  </a:lnSpc>
                  <a:buFontTx/>
                  <a:buNone/>
                </a:pPr>
                <a:endParaRPr lang="en-US" sz="2400" dirty="0">
                  <a:cs typeface="Arial" charset="0"/>
                </a:endParaRPr>
              </a:p>
              <a:p>
                <a:pPr>
                  <a:lnSpc>
                    <a:spcPct val="80000"/>
                  </a:lnSpc>
                  <a:buFontTx/>
                  <a:buNone/>
                </a:pPr>
                <a:r>
                  <a:rPr lang="en-GB" sz="2400" dirty="0">
                    <a:cs typeface="Arial" charset="0"/>
                  </a:rPr>
                  <a:t>For each “positive” check it against another pair </a:t>
                </a:r>
                <a14:m>
                  <m:oMath xmlns:m="http://schemas.openxmlformats.org/officeDocument/2006/math">
                    <m:r>
                      <a:rPr lang="en-GB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GB" sz="24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𝒙</m:t>
                    </m:r>
                    <m:r>
                      <a:rPr lang="en-GB" sz="24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’,</m:t>
                    </m:r>
                    <m:r>
                      <a:rPr lang="en-GB" sz="24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𝒚</m:t>
                    </m:r>
                    <m:r>
                      <a:rPr lang="en-GB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’)</m:t>
                    </m:r>
                  </m:oMath>
                </a14:m>
                <a:r>
                  <a:rPr lang="pl-PL" sz="2400" dirty="0"/>
                  <a:t>.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48" y="4365813"/>
                <a:ext cx="8522746" cy="1569660"/>
              </a:xfrm>
              <a:prstGeom prst="rect">
                <a:avLst/>
              </a:prstGeom>
              <a:blipFill rotWithShape="0">
                <a:blip r:embed="rId5"/>
                <a:stretch>
                  <a:fillRect l="-1073" t="-7752" b="-775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828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uiExpand="1" build="p"/>
      <p:bldP spid="21" grpId="0"/>
      <p:bldP spid="22" grpId="0" animBg="1"/>
      <p:bldP spid="8" grpId="0" build="p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702" name="Rectangle 6"/>
              <p:cNvSpPr>
                <a:spLocks noChangeArrowheads="1"/>
              </p:cNvSpPr>
              <p:nvPr/>
            </p:nvSpPr>
            <p:spPr bwMode="auto">
              <a:xfrm>
                <a:off x="428596" y="4929198"/>
                <a:ext cx="8286776" cy="121444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p:spPr>
            <p:txBody>
              <a:bodyPr wrap="square" anchor="ctr"/>
              <a:lstStyle/>
              <a:p>
                <a:pPr>
                  <a:lnSpc>
                    <a:spcPct val="90000"/>
                  </a:lnSpc>
                  <a:buFontTx/>
                  <a:buNone/>
                </a:pPr>
                <a:r>
                  <a:rPr lang="en-GB" sz="2800" dirty="0">
                    <a:cs typeface="Arial" charset="0"/>
                  </a:rPr>
                  <a:t>An additional pair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GB" sz="28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𝒙</m:t>
                    </m:r>
                    <m:r>
                      <a:rPr lang="en-GB" sz="28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’’,</m:t>
                    </m:r>
                    <m:r>
                      <a:rPr lang="en-GB" sz="28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𝒚</m:t>
                    </m:r>
                    <m:r>
                      <a:rPr lang="en-GB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’’)</m:t>
                    </m:r>
                    <m:r>
                      <a:rPr lang="en-GB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GB" sz="2800" dirty="0">
                    <a:cs typeface="Arial" charset="0"/>
                  </a:rPr>
                  <a:t>allows to eliminate the false positive.</a:t>
                </a:r>
              </a:p>
            </p:txBody>
          </p:sp>
        </mc:Choice>
        <mc:Fallback xmlns="">
          <p:sp>
            <p:nvSpPr>
              <p:cNvPr id="29702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8596" y="4929198"/>
                <a:ext cx="8286776" cy="121444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701" name="Rectangle 5"/>
              <p:cNvSpPr>
                <a:spLocks noChangeArrowheads="1"/>
              </p:cNvSpPr>
              <p:nvPr/>
            </p:nvSpPr>
            <p:spPr bwMode="auto">
              <a:xfrm>
                <a:off x="428596" y="3286124"/>
                <a:ext cx="8358246" cy="128588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 wrap="square" anchor="ctr"/>
              <a:lstStyle/>
              <a:p>
                <a:pPr>
                  <a:lnSpc>
                    <a:spcPct val="90000"/>
                  </a:lnSpc>
                  <a:buFontTx/>
                  <a:buNone/>
                </a:pPr>
                <a:r>
                  <a:rPr lang="en-GB" sz="2800" dirty="0">
                    <a:cs typeface="Arial" charset="0"/>
                  </a:rPr>
                  <a:t>Hence, the expected number of “false positives” is around</a:t>
                </a:r>
              </a:p>
              <a:p>
                <a:pPr algn="ctr">
                  <a:lnSpc>
                    <a:spcPct val="9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𝟐</m:t>
                      </m:r>
                      <m:r>
                        <a:rPr lang="en-US" sz="28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𝟐</m:t>
                      </m:r>
                      <m:r>
                        <a:rPr lang="en-US" sz="28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𝒏</m:t>
                      </m:r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 · </m:t>
                      </m:r>
                      <m:sSup>
                        <m:sSupPr>
                          <m:ctrlPr>
                            <a:rPr lang="en-US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pPr>
                        <m:e>
                          <m:r>
                            <a:rPr lang="en-US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𝟐</m:t>
                          </m:r>
                        </m:e>
                        <m:sup>
                          <m:r>
                            <a:rPr lang="en-US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−</m:t>
                          </m:r>
                          <m:r>
                            <a:rPr lang="en-US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𝟐</m:t>
                          </m:r>
                          <m:r>
                            <a:rPr lang="en-US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𝒏</m:t>
                          </m:r>
                        </m:sup>
                      </m:sSup>
                      <m:r>
                        <a:rPr lang="en-US" sz="28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 </m:t>
                      </m:r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= </m:t>
                      </m:r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𝟏</m:t>
                      </m:r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  <a:cs typeface="Arial" charset="0"/>
                </a:endParaRPr>
              </a:p>
            </p:txBody>
          </p:sp>
        </mc:Choice>
        <mc:Fallback xmlns="">
          <p:sp>
            <p:nvSpPr>
              <p:cNvPr id="29701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8596" y="3286124"/>
                <a:ext cx="8358246" cy="128588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700" name="Rectangle 4"/>
              <p:cNvSpPr>
                <a:spLocks noChangeArrowheads="1"/>
              </p:cNvSpPr>
              <p:nvPr/>
            </p:nvSpPr>
            <p:spPr bwMode="auto">
              <a:xfrm>
                <a:off x="428596" y="1357298"/>
                <a:ext cx="8358246" cy="155733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 wrap="square" anchor="ctr"/>
              <a:lstStyle/>
              <a:p>
                <a:pPr>
                  <a:lnSpc>
                    <a:spcPct val="90000"/>
                  </a:lnSpc>
                  <a:buFontTx/>
                  <a:buNone/>
                </a:pPr>
                <a:r>
                  <a:rPr lang="en-GB" sz="2800" dirty="0"/>
                  <a:t>The probability that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GB" sz="28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8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GB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’)</m:t>
                    </m:r>
                    <m:r>
                      <a:rPr lang="en-GB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800" dirty="0"/>
                  <a:t>is a false positive for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sz="28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8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GB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800" dirty="0"/>
                  <a:t>and for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sz="28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’,</m:t>
                    </m:r>
                    <m:r>
                      <a:rPr lang="en-GB" sz="28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GB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’) </m:t>
                    </m:r>
                  </m:oMath>
                </a14:m>
                <a:r>
                  <a:rPr lang="en-GB" sz="2800" dirty="0"/>
                  <a:t>is around</a:t>
                </a:r>
              </a:p>
              <a:p>
                <a:pPr>
                  <a:lnSpc>
                    <a:spcPct val="90000"/>
                  </a:lnSpc>
                  <a:buFontTx/>
                  <a:buNone/>
                </a:pPr>
                <a:endParaRPr lang="en-GB" dirty="0"/>
              </a:p>
              <a:p>
                <a:pPr algn="ctr">
                  <a:lnSpc>
                    <a:spcPct val="90000"/>
                  </a:lnSpc>
                  <a:buFontTx/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GB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· </m:t>
                    </m:r>
                    <m:sSup>
                      <m:sSupPr>
                        <m:ctrlP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𝒏</m:t>
                        </m:r>
                      </m:sup>
                    </m:sSup>
                    <m:r>
                      <a:rPr lang="en-US" sz="28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p>
                      <m:sSupPr>
                        <m:ctrlP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𝟐</m:t>
                        </m:r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2800" dirty="0">
                    <a:cs typeface="Arial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9700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8596" y="1357298"/>
                <a:ext cx="8358246" cy="155733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291465" y="-54158"/>
            <a:ext cx="8229600" cy="1143000"/>
          </a:xfrm>
        </p:spPr>
        <p:txBody>
          <a:bodyPr/>
          <a:lstStyle/>
          <a:p>
            <a:r>
              <a:rPr lang="en-US" sz="3200" dirty="0"/>
              <a:t>Meet-in-the middle attack – analysis [2/2]</a:t>
            </a:r>
          </a:p>
        </p:txBody>
      </p:sp>
    </p:spTree>
    <p:extLst>
      <p:ext uri="{BB962C8B-B14F-4D97-AF65-F5344CB8AC3E}">
        <p14:creationId xmlns:p14="http://schemas.microsoft.com/office/powerpoint/2010/main" val="220083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2" grpId="0" animBg="1"/>
      <p:bldP spid="29701" grpId="0" animBg="1"/>
      <p:bldP spid="29700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671" name="Rectangle 23"/>
              <p:cNvSpPr>
                <a:spLocks noChangeArrowheads="1"/>
              </p:cNvSpPr>
              <p:nvPr/>
            </p:nvSpPr>
            <p:spPr bwMode="auto">
              <a:xfrm>
                <a:off x="0" y="1295400"/>
                <a:ext cx="9144000" cy="9906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marL="342900" indent="-342900" algn="ctr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ctrlPr>
                            <a:rPr lang="en-US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sz="2800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800" b="1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  <m:sub>
                                      <m:r>
                                        <a:rPr lang="en-US" sz="2800" b="1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sz="2800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671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295400"/>
                <a:ext cx="9144000" cy="9906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000" dirty="0"/>
              <a:t>A much better idea: triple encryption</a:t>
            </a:r>
            <a:br>
              <a:rPr lang="en-GB" sz="4000" dirty="0"/>
            </a:b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653" name="Text Box 5"/>
              <p:cNvSpPr txBox="1">
                <a:spLocks noChangeArrowheads="1"/>
              </p:cNvSpPr>
              <p:nvPr/>
            </p:nvSpPr>
            <p:spPr bwMode="auto">
              <a:xfrm>
                <a:off x="723900" y="2752209"/>
                <a:ext cx="838200" cy="138499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endParaRPr lang="en-US" sz="2400" b="1" dirty="0">
                  <a:solidFill>
                    <a:srgbClr val="FF0000"/>
                  </a:solidFill>
                </a:endParaRPr>
              </a:p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pPr algn="ctr">
                  <a:spcBef>
                    <a:spcPct val="50000"/>
                  </a:spcBef>
                </a:pP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653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3900" y="2752209"/>
                <a:ext cx="838200" cy="138499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54" name="Text Box 6"/>
              <p:cNvSpPr txBox="1">
                <a:spLocks noChangeArrowheads="1"/>
              </p:cNvSpPr>
              <p:nvPr/>
            </p:nvSpPr>
            <p:spPr bwMode="auto">
              <a:xfrm>
                <a:off x="861060" y="4685975"/>
                <a:ext cx="457200" cy="369888"/>
              </a:xfrm>
              <a:prstGeom prst="rect">
                <a:avLst/>
              </a:prstGeom>
              <a:solidFill>
                <a:srgbClr val="D1DC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654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1060" y="4685975"/>
                <a:ext cx="457200" cy="3698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55" name="Text Box 7"/>
              <p:cNvSpPr txBox="1">
                <a:spLocks noChangeArrowheads="1"/>
              </p:cNvSpPr>
              <p:nvPr/>
            </p:nvSpPr>
            <p:spPr bwMode="auto">
              <a:xfrm>
                <a:off x="2954654" y="2814538"/>
                <a:ext cx="914400" cy="129266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pPr algn="ctr">
                  <a:spcBef>
                    <a:spcPct val="50000"/>
                  </a:spcBef>
                </a:pP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655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54654" y="2814538"/>
                <a:ext cx="914400" cy="129266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56" name="Text Box 8"/>
              <p:cNvSpPr txBox="1">
                <a:spLocks noChangeArrowheads="1"/>
              </p:cNvSpPr>
              <p:nvPr/>
            </p:nvSpPr>
            <p:spPr bwMode="auto">
              <a:xfrm>
                <a:off x="3168650" y="4685974"/>
                <a:ext cx="511810" cy="369889"/>
              </a:xfrm>
              <a:prstGeom prst="rect">
                <a:avLst/>
              </a:prstGeom>
              <a:solidFill>
                <a:srgbClr val="D1DC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656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68650" y="4685974"/>
                <a:ext cx="511810" cy="36988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57" name="Line 9"/>
          <p:cNvSpPr>
            <a:spLocks noChangeShapeType="1"/>
          </p:cNvSpPr>
          <p:nvPr/>
        </p:nvSpPr>
        <p:spPr bwMode="auto">
          <a:xfrm flipH="1" flipV="1">
            <a:off x="1089660" y="4135946"/>
            <a:ext cx="19050" cy="5500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p:sp>
        <p:nvSpPr>
          <p:cNvPr id="27658" name="Line 10"/>
          <p:cNvSpPr>
            <a:spLocks noChangeShapeType="1"/>
          </p:cNvSpPr>
          <p:nvPr/>
        </p:nvSpPr>
        <p:spPr bwMode="auto">
          <a:xfrm flipV="1">
            <a:off x="3412490" y="4107196"/>
            <a:ext cx="1269" cy="5787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659" name="Text Box 11"/>
              <p:cNvSpPr txBox="1">
                <a:spLocks noChangeArrowheads="1"/>
              </p:cNvSpPr>
              <p:nvPr/>
            </p:nvSpPr>
            <p:spPr bwMode="auto">
              <a:xfrm>
                <a:off x="100536" y="3263214"/>
                <a:ext cx="351378" cy="362984"/>
              </a:xfrm>
              <a:prstGeom prst="rect">
                <a:avLst/>
              </a:prstGeom>
              <a:solidFill>
                <a:srgbClr val="FAFFC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659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0536" y="3263214"/>
                <a:ext cx="351378" cy="36298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60" name="Line 12"/>
          <p:cNvSpPr>
            <a:spLocks noChangeShapeType="1"/>
          </p:cNvSpPr>
          <p:nvPr/>
        </p:nvSpPr>
        <p:spPr bwMode="auto">
          <a:xfrm>
            <a:off x="451914" y="3450125"/>
            <a:ext cx="27198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p:sp>
        <p:nvSpPr>
          <p:cNvPr id="27661" name="Line 13"/>
          <p:cNvSpPr>
            <a:spLocks noChangeShapeType="1"/>
          </p:cNvSpPr>
          <p:nvPr/>
        </p:nvSpPr>
        <p:spPr bwMode="auto">
          <a:xfrm>
            <a:off x="1562100" y="3460869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p:sp>
        <p:nvSpPr>
          <p:cNvPr id="27662" name="Line 14"/>
          <p:cNvSpPr>
            <a:spLocks noChangeShapeType="1"/>
          </p:cNvSpPr>
          <p:nvPr/>
        </p:nvSpPr>
        <p:spPr bwMode="auto">
          <a:xfrm>
            <a:off x="3869054" y="3452031"/>
            <a:ext cx="1769746" cy="8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663" name="Text Box 15"/>
              <p:cNvSpPr txBox="1">
                <a:spLocks noChangeArrowheads="1"/>
              </p:cNvSpPr>
              <p:nvPr/>
            </p:nvSpPr>
            <p:spPr bwMode="auto">
              <a:xfrm>
                <a:off x="1803092" y="3255472"/>
                <a:ext cx="910570" cy="393121"/>
              </a:xfrm>
              <a:prstGeom prst="rect">
                <a:avLst/>
              </a:prstGeom>
              <a:solidFill>
                <a:srgbClr val="FAFFC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663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03092" y="3255472"/>
                <a:ext cx="910570" cy="39312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64" name="Text Box 16"/>
              <p:cNvSpPr txBox="1">
                <a:spLocks noChangeArrowheads="1"/>
              </p:cNvSpPr>
              <p:nvPr/>
            </p:nvSpPr>
            <p:spPr bwMode="auto">
              <a:xfrm>
                <a:off x="5638800" y="2895600"/>
                <a:ext cx="914400" cy="129266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pPr algn="ctr">
                  <a:spcBef>
                    <a:spcPct val="50000"/>
                  </a:spcBef>
                </a:pP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664" name="Text 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8800" y="2895600"/>
                <a:ext cx="914400" cy="129266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65" name="Text Box 17"/>
              <p:cNvSpPr txBox="1">
                <a:spLocks noChangeArrowheads="1"/>
              </p:cNvSpPr>
              <p:nvPr/>
            </p:nvSpPr>
            <p:spPr bwMode="auto">
              <a:xfrm>
                <a:off x="3962400" y="3207433"/>
                <a:ext cx="1494951" cy="506870"/>
              </a:xfrm>
              <a:prstGeom prst="rect">
                <a:avLst/>
              </a:prstGeom>
              <a:solidFill>
                <a:srgbClr val="FAFFC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  <m:sup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d>
                        <m:d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665" name="Text 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62400" y="3207433"/>
                <a:ext cx="1494951" cy="506870"/>
              </a:xfrm>
              <a:prstGeom prst="rect">
                <a:avLst/>
              </a:prstGeom>
              <a:blipFill rotWithShape="0">
                <a:blip r:embed="rId11"/>
                <a:stretch>
                  <a:fillRect l="-1220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66" name="Text Box 18"/>
              <p:cNvSpPr txBox="1">
                <a:spLocks noChangeArrowheads="1"/>
              </p:cNvSpPr>
              <p:nvPr/>
            </p:nvSpPr>
            <p:spPr bwMode="auto">
              <a:xfrm>
                <a:off x="5852160" y="4685975"/>
                <a:ext cx="457200" cy="369888"/>
              </a:xfrm>
              <a:prstGeom prst="rect">
                <a:avLst/>
              </a:prstGeom>
              <a:solidFill>
                <a:srgbClr val="D1DC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666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52160" y="4685975"/>
                <a:ext cx="457200" cy="36988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67" name="Line 19"/>
          <p:cNvSpPr>
            <a:spLocks noChangeShapeType="1"/>
          </p:cNvSpPr>
          <p:nvPr/>
        </p:nvSpPr>
        <p:spPr bwMode="auto">
          <a:xfrm flipH="1" flipV="1">
            <a:off x="6080759" y="4203136"/>
            <a:ext cx="5715" cy="48283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p:sp>
        <p:nvSpPr>
          <p:cNvPr id="27668" name="Line 20"/>
          <p:cNvSpPr>
            <a:spLocks noChangeShapeType="1"/>
          </p:cNvSpPr>
          <p:nvPr/>
        </p:nvSpPr>
        <p:spPr bwMode="auto">
          <a:xfrm>
            <a:off x="6553200" y="3450125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669" name="Text Box 21"/>
              <p:cNvSpPr txBox="1">
                <a:spLocks noChangeArrowheads="1"/>
              </p:cNvSpPr>
              <p:nvPr/>
            </p:nvSpPr>
            <p:spPr bwMode="auto">
              <a:xfrm>
                <a:off x="6934200" y="3160957"/>
                <a:ext cx="2106930" cy="582147"/>
              </a:xfrm>
              <a:prstGeom prst="rect">
                <a:avLst/>
              </a:prstGeom>
              <a:solidFill>
                <a:srgbClr val="FAFFC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1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  <m:sub>
                                      <m:r>
                                        <a:rPr lang="en-US" b="1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7669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34200" y="3160957"/>
                <a:ext cx="2106930" cy="58214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70" name="Text Box 22"/>
              <p:cNvSpPr txBox="1">
                <a:spLocks noChangeArrowheads="1"/>
              </p:cNvSpPr>
              <p:nvPr/>
            </p:nvSpPr>
            <p:spPr bwMode="auto">
              <a:xfrm>
                <a:off x="593725" y="5780088"/>
                <a:ext cx="2800190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:r>
                  <a:rPr lang="en-GB" sz="2400" dirty="0"/>
                  <a:t>Sometimes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GB" sz="2400" b="1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GB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GB" sz="2400" b="1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GB" sz="2800" dirty="0">
                    <a:solidFill>
                      <a:srgbClr val="993300"/>
                    </a:solidFill>
                  </a:rPr>
                  <a:t>.</a:t>
                </a:r>
                <a:endParaRPr lang="en-US" sz="2800" dirty="0">
                  <a:solidFill>
                    <a:srgbClr val="993300"/>
                  </a:solidFill>
                </a:endParaRPr>
              </a:p>
            </p:txBody>
          </p:sp>
        </mc:Choice>
        <mc:Fallback xmlns="">
          <p:sp>
            <p:nvSpPr>
              <p:cNvPr id="27670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3725" y="5780088"/>
                <a:ext cx="2800190" cy="523220"/>
              </a:xfrm>
              <a:prstGeom prst="rect">
                <a:avLst/>
              </a:prstGeom>
              <a:blipFill rotWithShape="0">
                <a:blip r:embed="rId14"/>
                <a:stretch>
                  <a:fillRect l="-3261" t="-11628" r="-3478" b="-3139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846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3" grpId="0" animBg="1"/>
      <p:bldP spid="27654" grpId="0" animBg="1"/>
      <p:bldP spid="27655" grpId="0" animBg="1"/>
      <p:bldP spid="27656" grpId="0" animBg="1"/>
      <p:bldP spid="27657" grpId="0" animBg="1"/>
      <p:bldP spid="27658" grpId="0" animBg="1"/>
      <p:bldP spid="27659" grpId="0" animBg="1"/>
      <p:bldP spid="27660" grpId="0" animBg="1"/>
      <p:bldP spid="27661" grpId="0" animBg="1"/>
      <p:bldP spid="27662" grpId="0" animBg="1"/>
      <p:bldP spid="27663" grpId="0" animBg="1"/>
      <p:bldP spid="27664" grpId="0" animBg="1"/>
      <p:bldP spid="27665" grpId="0" animBg="1"/>
      <p:bldP spid="27666" grpId="0" animBg="1"/>
      <p:bldP spid="27667" grpId="0" animBg="1"/>
      <p:bldP spid="27668" grpId="0" animBg="1"/>
      <p:bldP spid="27669" grpId="0" animBg="1"/>
      <p:bldP spid="27670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/>
              <a:t>Triple DES (3DES) is a standard cipher.</a:t>
            </a:r>
            <a:endParaRPr lang="en-US" sz="4000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GB"/>
          </a:p>
          <a:p>
            <a:pPr>
              <a:buFontTx/>
              <a:buNone/>
            </a:pPr>
            <a:r>
              <a:rPr lang="en-GB"/>
              <a:t>Disadvantages:</a:t>
            </a:r>
          </a:p>
          <a:p>
            <a:pPr>
              <a:buFontTx/>
              <a:buNone/>
            </a:pPr>
            <a:endParaRPr lang="en-GB"/>
          </a:p>
          <a:p>
            <a:r>
              <a:rPr lang="en-GB"/>
              <a:t>rather slow,</a:t>
            </a:r>
          </a:p>
          <a:p>
            <a:endParaRPr lang="en-GB"/>
          </a:p>
          <a:p>
            <a:r>
              <a:rPr lang="en-GB"/>
              <a:t>small block size.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578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58" y="214290"/>
            <a:ext cx="7498080" cy="11430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214546" y="4419600"/>
            <a:ext cx="4155574" cy="83099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2400" dirty="0">
                <a:solidFill>
                  <a:schemeClr val="tx1"/>
                </a:solidFill>
              </a:rPr>
              <a:t>we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can construct a secure encryption scheme based on </a:t>
            </a:r>
            <a:r>
              <a:rPr lang="en-US" sz="2400" b="1" i="1" dirty="0">
                <a:solidFill>
                  <a:srgbClr val="FF0000"/>
                </a:solidFill>
              </a:rPr>
              <a:t>G</a:t>
            </a:r>
            <a:endParaRPr lang="en-US" sz="2400" i="1" dirty="0">
              <a:solidFill>
                <a:srgbClr val="FF0000"/>
              </a:solidFill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2433607" y="2133600"/>
            <a:ext cx="3902109" cy="12003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2400" dirty="0">
                <a:solidFill>
                  <a:schemeClr val="tx1"/>
                </a:solidFill>
              </a:rPr>
              <a:t>Suppose that </a:t>
            </a:r>
            <a:r>
              <a:rPr lang="en-US" sz="2400" b="1" i="1" dirty="0">
                <a:solidFill>
                  <a:srgbClr val="FF0000"/>
                </a:solidFill>
              </a:rPr>
              <a:t>G</a:t>
            </a:r>
            <a:r>
              <a:rPr lang="en-US" sz="2400" dirty="0">
                <a:solidFill>
                  <a:schemeClr val="tx1"/>
                </a:solidFill>
              </a:rPr>
              <a:t> is a “cryptographic pseudorandom generator”</a:t>
            </a:r>
          </a:p>
        </p:txBody>
      </p:sp>
      <p:sp>
        <p:nvSpPr>
          <p:cNvPr id="14" name="AutoShape 8"/>
          <p:cNvSpPr>
            <a:spLocks noChangeArrowheads="1"/>
          </p:cNvSpPr>
          <p:nvPr/>
        </p:nvSpPr>
        <p:spPr bwMode="auto">
          <a:xfrm>
            <a:off x="4214810" y="3500438"/>
            <a:ext cx="381000" cy="762000"/>
          </a:xfrm>
          <a:prstGeom prst="down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79711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71" y="50977"/>
            <a:ext cx="7886700" cy="1325563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1840" y="912126"/>
            <a:ext cx="6572296" cy="540044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Computational definitions of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>
                <a:solidFill>
                  <a:schemeClr val="tx1"/>
                </a:solidFill>
              </a:rPr>
              <a:t>semantically-secure encryption exists, then </a:t>
            </a:r>
            <a:r>
              <a:rPr lang="en-US" b="1" dirty="0">
                <a:solidFill>
                  <a:srgbClr val="FF0000"/>
                </a:solidFill>
              </a:rPr>
              <a:t>P ≠ NP 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proof that “the PRGs imply secure encryption”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Theoretical constructions of PRGs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Stream</a:t>
            </a:r>
            <a:r>
              <a:rPr lang="pl-PL" dirty="0"/>
              <a:t> cip</a:t>
            </a:r>
            <a:r>
              <a:rPr lang="en-US" dirty="0"/>
              <a:t>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Pseudorandom functions</a:t>
            </a:r>
            <a:r>
              <a:rPr lang="pl-PL" sz="2800" dirty="0"/>
              <a:t> and permutations</a:t>
            </a: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Block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Practical considerations</a:t>
            </a: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759214" y="5580411"/>
            <a:ext cx="1214446" cy="575747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69131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dirty="0"/>
              <a:t>Benchmarks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907704" y="1052736"/>
          <a:ext cx="6563072" cy="39311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36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34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Algorithm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err="1">
                          <a:effectLst/>
                        </a:rPr>
                        <a:t>MiB</a:t>
                      </a:r>
                      <a:r>
                        <a:rPr lang="en-US" sz="2000" u="none" strike="noStrike" dirty="0">
                          <a:effectLst/>
                        </a:rPr>
                        <a:t>/Second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Cycles Per Byte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4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Salsa20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643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2.7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4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err="1">
                          <a:effectLst/>
                        </a:rPr>
                        <a:t>Sosemanuk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727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2.4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4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AES/CTR (128-bit key)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139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12.6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34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AES/CTR (192-bit key)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113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15.4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34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AES/CTR (256-bit key)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96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18.2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34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AES/CBC (128-bit key)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109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34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AES/CBC (192-bit key)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92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18.9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34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AES/CBC (256-bit key)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80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21.7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34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DES/CTR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32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54.7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34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DES-EDE3/CTR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13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134.5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51520" y="5517232"/>
            <a:ext cx="7848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www.cryptopp.com/benchmarks.html </a:t>
            </a:r>
            <a:br>
              <a:rPr lang="en-US" dirty="0"/>
            </a:br>
            <a:r>
              <a:rPr lang="en-US" dirty="0"/>
              <a:t>All algorithms coded in C++, compiled with Microsoft Visual C++ 2005 SP1 (whole program optimization, optimize for speed), and ran on an Intel Core 2 1.83 GHz processor under Windows Vista in 32-bit mode.</a:t>
            </a:r>
          </a:p>
        </p:txBody>
      </p:sp>
      <p:sp>
        <p:nvSpPr>
          <p:cNvPr id="7" name="Left Brace 6"/>
          <p:cNvSpPr/>
          <p:nvPr/>
        </p:nvSpPr>
        <p:spPr>
          <a:xfrm>
            <a:off x="1403648" y="2204864"/>
            <a:ext cx="432048" cy="2922250"/>
          </a:xfrm>
          <a:prstGeom prst="leftBrace">
            <a:avLst>
              <a:gd name="adj1" fmla="val 4319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>
            <a:off x="1390923" y="1412776"/>
            <a:ext cx="432048" cy="720080"/>
          </a:xfrm>
          <a:prstGeom prst="leftBrace">
            <a:avLst>
              <a:gd name="adj1" fmla="val 4319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31325" y="1578858"/>
            <a:ext cx="836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4444" y="3491716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</a:t>
            </a:r>
          </a:p>
        </p:txBody>
      </p:sp>
    </p:spTree>
    <p:extLst>
      <p:ext uri="{BB962C8B-B14F-4D97-AF65-F5344CB8AC3E}">
        <p14:creationId xmlns:p14="http://schemas.microsoft.com/office/powerpoint/2010/main" val="254059829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Hardware implementations of AES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(taken from J </a:t>
            </a:r>
            <a:r>
              <a:rPr lang="en-US" b="1" dirty="0" err="1">
                <a:solidFill>
                  <a:srgbClr val="00B050"/>
                </a:solidFill>
              </a:rPr>
              <a:t>Daemen</a:t>
            </a:r>
            <a:r>
              <a:rPr lang="en-US" b="1" dirty="0">
                <a:solidFill>
                  <a:srgbClr val="00B050"/>
                </a:solidFill>
              </a:rPr>
              <a:t>, V </a:t>
            </a:r>
            <a:r>
              <a:rPr lang="en-US" b="1" dirty="0" err="1">
                <a:solidFill>
                  <a:srgbClr val="00B050"/>
                </a:solidFill>
              </a:rPr>
              <a:t>Rijmen</a:t>
            </a:r>
            <a:r>
              <a:rPr lang="en-US" b="1" dirty="0">
                <a:solidFill>
                  <a:srgbClr val="00B050"/>
                </a:solidFill>
              </a:rPr>
              <a:t> The design of </a:t>
            </a:r>
            <a:r>
              <a:rPr lang="en-US" b="1" dirty="0" err="1">
                <a:solidFill>
                  <a:srgbClr val="00B050"/>
                </a:solidFill>
              </a:rPr>
              <a:t>Rijndael</a:t>
            </a:r>
            <a:r>
              <a:rPr lang="en-US" b="1" dirty="0">
                <a:solidFill>
                  <a:srgbClr val="00B050"/>
                </a:solidFill>
              </a:rPr>
              <a:t>, 2001):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 of a hardware record: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0864" t="33623" r="30628" b="55176"/>
          <a:stretch/>
        </p:blipFill>
        <p:spPr>
          <a:xfrm>
            <a:off x="539552" y="4149080"/>
            <a:ext cx="7393296" cy="122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7654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Stream ciphers vs. block ciphers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Stream ciphers are a </a:t>
            </a:r>
            <a:r>
              <a:rPr lang="en-US" b="1" dirty="0">
                <a:solidFill>
                  <a:srgbClr val="008000"/>
                </a:solidFill>
              </a:rPr>
              <a:t>bit more efficient</a:t>
            </a:r>
            <a:r>
              <a:rPr lang="en-US" dirty="0"/>
              <a:t>.</a:t>
            </a:r>
          </a:p>
          <a:p>
            <a:r>
              <a:rPr lang="en-US" dirty="0"/>
              <a:t>But they appear to be “</a:t>
            </a:r>
            <a:r>
              <a:rPr lang="en-US" b="1" dirty="0">
                <a:solidFill>
                  <a:srgbClr val="7030A0"/>
                </a:solidFill>
              </a:rPr>
              <a:t>less secure</a:t>
            </a:r>
            <a:r>
              <a:rPr lang="en-US" dirty="0"/>
              <a:t>”.</a:t>
            </a:r>
          </a:p>
          <a:p>
            <a:r>
              <a:rPr lang="en-US" dirty="0"/>
              <a:t>It is easier to misuse them (use the same stream twice).</a:t>
            </a:r>
          </a:p>
          <a:p>
            <a:r>
              <a:rPr lang="en-US" dirty="0"/>
              <a:t>If you encrypt a stream of data</a:t>
            </a:r>
            <a:r>
              <a:rPr lang="pl-PL" dirty="0"/>
              <a:t>,</a:t>
            </a:r>
            <a:r>
              <a:rPr lang="en-US" dirty="0"/>
              <a:t> you can always use a block cipher in a </a:t>
            </a:r>
            <a:r>
              <a:rPr lang="en-US" b="1" dirty="0"/>
              <a:t>CTR</a:t>
            </a:r>
            <a:r>
              <a:rPr lang="en-US" dirty="0"/>
              <a:t> mode.</a:t>
            </a:r>
          </a:p>
          <a:p>
            <a:r>
              <a:rPr lang="en-US" dirty="0"/>
              <a:t>Probably at the moment </a:t>
            </a:r>
            <a:r>
              <a:rPr lang="en-US" b="1" dirty="0">
                <a:solidFill>
                  <a:srgbClr val="FF0000"/>
                </a:solidFill>
              </a:rPr>
              <a:t>block ciphers are a better choice </a:t>
            </a:r>
            <a:r>
              <a:rPr lang="en-US" dirty="0"/>
              <a:t>for most of the applications.</a:t>
            </a:r>
          </a:p>
          <a:p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20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5750" y="5429250"/>
            <a:ext cx="8429625" cy="120015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©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+mn-lt"/>
                <a:cs typeface="+mn-cs"/>
              </a:rPr>
              <a:t>20</a:t>
            </a:r>
            <a:r>
              <a:rPr lang="pl-PL" dirty="0">
                <a:solidFill>
                  <a:schemeClr val="bg2">
                    <a:lumMod val="10000"/>
                  </a:schemeClr>
                </a:solidFill>
                <a:latin typeface="+mn-lt"/>
                <a:cs typeface="+mn-cs"/>
              </a:rPr>
              <a:t>2</a:t>
            </a:r>
            <a:r>
              <a:rPr lang="en-GB" dirty="0">
                <a:solidFill>
                  <a:schemeClr val="bg2">
                    <a:lumMod val="10000"/>
                  </a:schemeClr>
                </a:solidFill>
              </a:rPr>
              <a:t>5</a:t>
            </a:r>
            <a:r>
              <a:rPr lang="pl-PL">
                <a:solidFill>
                  <a:schemeClr val="bg2">
                    <a:lumMod val="10000"/>
                  </a:schemeClr>
                </a:solidFill>
                <a:latin typeface="+mn-lt"/>
                <a:cs typeface="+mn-cs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+mn-lt"/>
                <a:cs typeface="+mn-cs"/>
              </a:rPr>
              <a:t>by Stefan Dziembowski. Permission to make digital or hard copies of part or all of this material is currently granted without fee </a:t>
            </a:r>
            <a:r>
              <a:rPr lang="en-US" i="1" dirty="0">
                <a:solidFill>
                  <a:schemeClr val="bg2">
                    <a:lumMod val="10000"/>
                  </a:schemeClr>
                </a:solidFill>
                <a:latin typeface="+mn-lt"/>
                <a:cs typeface="+mn-cs"/>
              </a:rPr>
              <a:t>provided that copies are made only for personal or classroom use, are not distributed for profit or commercial advantage, and that new copies bear this notice and the full citation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+mn-lt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319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natural question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is “</a:t>
            </a:r>
            <a:r>
              <a:rPr lang="en-US" b="1" dirty="0">
                <a:solidFill>
                  <a:srgbClr val="0070C0"/>
                </a:solidFill>
              </a:rPr>
              <a:t>the minimal assumption</a:t>
            </a:r>
            <a:r>
              <a:rPr lang="en-US" dirty="0"/>
              <a:t>” needed for cryptography?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>
                <a:solidFill>
                  <a:srgbClr val="00B050"/>
                </a:solidFill>
              </a:rPr>
              <a:t>Answer</a:t>
            </a:r>
            <a:r>
              <a:rPr lang="en-US" dirty="0"/>
              <a:t>: existence </a:t>
            </a:r>
            <a:r>
              <a:rPr lang="en-US" b="1" dirty="0">
                <a:solidFill>
                  <a:srgbClr val="FF0000"/>
                </a:solidFill>
              </a:rPr>
              <a:t>one-way functions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dirty="0"/>
              <a:t>We introduce them now.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74239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71" y="50977"/>
            <a:ext cx="7886700" cy="1325563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9387" y="1497663"/>
            <a:ext cx="6572296" cy="452596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Computational definitions of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>
                <a:solidFill>
                  <a:schemeClr val="tx1"/>
                </a:solidFill>
              </a:rPr>
              <a:t>semantically-secure encryption exists, then </a:t>
            </a:r>
            <a:r>
              <a:rPr lang="en-US" b="1" dirty="0">
                <a:solidFill>
                  <a:srgbClr val="FF0000"/>
                </a:solidFill>
              </a:rPr>
              <a:t>P ≠ NP 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proof that “the PRGs imply secure encryption”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Theoretical constructions of PRGs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Stream</a:t>
            </a:r>
            <a:r>
              <a:rPr lang="pl-PL" dirty="0"/>
              <a:t> cip</a:t>
            </a:r>
            <a:r>
              <a:rPr lang="en-US" dirty="0"/>
              <a:t>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Pseudorandom functions</a:t>
            </a:r>
            <a:r>
              <a:rPr lang="pl-PL" sz="2800" dirty="0"/>
              <a:t> and permutations</a:t>
            </a: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Block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Practical considerations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352406" y="1293126"/>
            <a:ext cx="1214446" cy="71438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181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ight Arrow 12"/>
              <p:cNvSpPr/>
              <p:nvPr/>
            </p:nvSpPr>
            <p:spPr>
              <a:xfrm>
                <a:off x="7000892" y="3000372"/>
                <a:ext cx="1571636" cy="1500198"/>
              </a:xfrm>
              <a:prstGeom prst="rightArrow">
                <a:avLst>
                  <a:gd name="adj1" fmla="val 61209"/>
                  <a:gd name="adj2" fmla="val 43694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3" name="Right Arrow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892" y="3000372"/>
                <a:ext cx="1571636" cy="1500198"/>
              </a:xfrm>
              <a:prstGeom prst="rightArrow">
                <a:avLst>
                  <a:gd name="adj1" fmla="val 61209"/>
                  <a:gd name="adj2" fmla="val 43694"/>
                </a:avLst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0"/>
            <a:ext cx="8505092" cy="1143000"/>
          </a:xfrm>
        </p:spPr>
        <p:txBody>
          <a:bodyPr/>
          <a:lstStyle/>
          <a:p>
            <a:r>
              <a:rPr lang="en-US" dirty="0"/>
              <a:t>One-way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142984"/>
            <a:ext cx="8505092" cy="1052506"/>
          </a:xfrm>
          <a:solidFill>
            <a:schemeClr val="bg1">
              <a:lumMod val="9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>
            <a:normAutofit fontScale="70000" lnSpcReduction="20000"/>
          </a:bodyPr>
          <a:lstStyle/>
          <a:p>
            <a:pPr>
              <a:buNone/>
            </a:pPr>
            <a:r>
              <a:rPr lang="en-US" dirty="0"/>
              <a:t>A function </a:t>
            </a:r>
          </a:p>
          <a:p>
            <a:pPr algn="ctr">
              <a:buNone/>
            </a:pPr>
            <a:r>
              <a:rPr lang="en-US" b="1" i="1" dirty="0">
                <a:solidFill>
                  <a:srgbClr val="FF0000"/>
                </a:solidFill>
                <a:latin typeface="+mj-lt"/>
              </a:rPr>
              <a:t>f 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: {0,1}</a:t>
            </a:r>
            <a:r>
              <a:rPr lang="en-US" b="1" baseline="30000" dirty="0">
                <a:solidFill>
                  <a:srgbClr val="FF0000"/>
                </a:solidFill>
                <a:latin typeface="+mj-lt"/>
              </a:rPr>
              <a:t>*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 → {0,1}</a:t>
            </a:r>
            <a:r>
              <a:rPr lang="en-US" b="1" baseline="30000" dirty="0">
                <a:solidFill>
                  <a:srgbClr val="FF0000"/>
                </a:solidFill>
              </a:rPr>
              <a:t> *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 </a:t>
            </a:r>
          </a:p>
          <a:p>
            <a:pPr>
              <a:buNone/>
            </a:pPr>
            <a:r>
              <a:rPr lang="en-US" dirty="0"/>
              <a:t>is </a:t>
            </a:r>
            <a:r>
              <a:rPr lang="en-US" b="1" dirty="0">
                <a:solidFill>
                  <a:srgbClr val="0070C0"/>
                </a:solidFill>
              </a:rPr>
              <a:t>one-way</a:t>
            </a:r>
            <a:r>
              <a:rPr lang="en-US" b="1" dirty="0"/>
              <a:t> </a:t>
            </a:r>
            <a:r>
              <a:rPr lang="en-US" dirty="0"/>
              <a:t>if it is: </a:t>
            </a:r>
            <a:r>
              <a:rPr lang="en-US" b="1" dirty="0"/>
              <a:t>(1)</a:t>
            </a:r>
            <a:r>
              <a:rPr lang="en-US" dirty="0"/>
              <a:t> poly-time computable, and </a:t>
            </a:r>
            <a:r>
              <a:rPr lang="en-US" b="1" dirty="0"/>
              <a:t>(2)</a:t>
            </a:r>
            <a:r>
              <a:rPr lang="en-US" dirty="0"/>
              <a:t> “hard to invert it”.</a:t>
            </a:r>
          </a:p>
        </p:txBody>
      </p:sp>
      <p:pic>
        <p:nvPicPr>
          <p:cNvPr id="4" name="Picture 26" descr="MCj0435941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43570" y="3214686"/>
            <a:ext cx="1578375" cy="1090614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643174" y="3000372"/>
            <a:ext cx="1214446" cy="150019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solidFill>
                  <a:srgbClr val="FF0000"/>
                </a:solidFill>
              </a:rPr>
              <a:t>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ight Arrow 6"/>
              <p:cNvSpPr/>
              <p:nvPr/>
            </p:nvSpPr>
            <p:spPr>
              <a:xfrm>
                <a:off x="857224" y="2928934"/>
                <a:ext cx="1643074" cy="1500198"/>
              </a:xfrm>
              <a:prstGeom prst="rightArrow">
                <a:avLst>
                  <a:gd name="adj1" fmla="val 61209"/>
                  <a:gd name="adj2" fmla="val 43694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FF0000"/>
                    </a:solidFill>
                  </a:rPr>
                  <a:t>random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∈</m:t>
                    </m:r>
                  </m:oMath>
                </a14:m>
                <a:r>
                  <a:rPr lang="it-IT" sz="1400" b="1" dirty="0">
                    <a:solidFill>
                      <a:srgbClr val="FF0000"/>
                    </a:solidFill>
                    <a:latin typeface="Arial"/>
                    <a:cs typeface="Arial"/>
                  </a:rPr>
                  <a:t> </a:t>
                </a:r>
                <a:r>
                  <a:rPr lang="en-US" b="1" dirty="0">
                    <a:solidFill>
                      <a:srgbClr val="FF0000"/>
                    </a:solidFill>
                  </a:rPr>
                  <a:t>{0,1}</a:t>
                </a:r>
                <a:r>
                  <a:rPr lang="en-US" b="1" baseline="30000" dirty="0">
                    <a:solidFill>
                      <a:srgbClr val="FF0000"/>
                    </a:solidFill>
                  </a:rPr>
                  <a:t>n</a:t>
                </a:r>
                <a:r>
                  <a:rPr lang="it-IT" sz="3200" b="1" dirty="0">
                    <a:solidFill>
                      <a:srgbClr val="FF0000"/>
                    </a:solidFill>
                    <a:latin typeface="Arial"/>
                    <a:cs typeface="Arial"/>
                  </a:rPr>
                  <a:t>  </a:t>
                </a:r>
                <a:endParaRPr 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ight Arrow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24" y="2928934"/>
                <a:ext cx="1643074" cy="1500198"/>
              </a:xfrm>
              <a:prstGeom prst="rightArrow">
                <a:avLst>
                  <a:gd name="adj1" fmla="val 61209"/>
                  <a:gd name="adj2" fmla="val 43694"/>
                </a:avLst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ight Arrow 9"/>
              <p:cNvSpPr/>
              <p:nvPr/>
            </p:nvSpPr>
            <p:spPr>
              <a:xfrm>
                <a:off x="4000496" y="3000372"/>
                <a:ext cx="1571636" cy="1500198"/>
              </a:xfrm>
              <a:prstGeom prst="rightArrow">
                <a:avLst>
                  <a:gd name="adj1" fmla="val 64012"/>
                  <a:gd name="adj2" fmla="val 43694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" name="Right Arrow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496" y="3000372"/>
                <a:ext cx="1571636" cy="1500198"/>
              </a:xfrm>
              <a:prstGeom prst="rightArrow">
                <a:avLst>
                  <a:gd name="adj1" fmla="val 64012"/>
                  <a:gd name="adj2" fmla="val 43694"/>
                </a:avLst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/>
              <p:cNvSpPr/>
              <p:nvPr/>
            </p:nvSpPr>
            <p:spPr>
              <a:xfrm>
                <a:off x="2428860" y="4929198"/>
                <a:ext cx="6215106" cy="1643074"/>
              </a:xfrm>
              <a:prstGeom prst="wedgeRoundRectCallout">
                <a:avLst>
                  <a:gd name="adj1" fmla="val 27975"/>
                  <a:gd name="adj2" fmla="val -87737"/>
                  <a:gd name="adj3" fmla="val 16667"/>
                </a:avLst>
              </a:prstGeom>
              <a:solidFill>
                <a:schemeClr val="bg1"/>
              </a:solid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probability that any poly-time adversary</a:t>
                </a:r>
                <a:br>
                  <a:rPr lang="en-US" sz="2400" dirty="0"/>
                </a:br>
                <a:r>
                  <a:rPr lang="en-US" sz="2400" dirty="0"/>
                  <a:t>outputs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400" dirty="0"/>
                  <a:t>such that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n-US" sz="2400" dirty="0"/>
                  <a:t>is negligible in 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n</a:t>
                </a:r>
                <a:r>
                  <a:rPr lang="en-US" dirty="0"/>
                  <a:t>.</a:t>
                </a:r>
                <a:endParaRPr lang="en-US" sz="2400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Rounded Rectangular Callout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860" y="4929198"/>
                <a:ext cx="6215106" cy="1643074"/>
              </a:xfrm>
              <a:prstGeom prst="wedgeRoundRectCallout">
                <a:avLst>
                  <a:gd name="adj1" fmla="val 27975"/>
                  <a:gd name="adj2" fmla="val -87737"/>
                  <a:gd name="adj3" fmla="val 16667"/>
                </a:avLst>
              </a:prstGeom>
              <a:blipFill rotWithShape="0">
                <a:blip r:embed="rId7"/>
                <a:stretch>
                  <a:fillRect b="-402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406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" grpId="0" animBg="1"/>
      <p:bldP spid="7" grpId="0" animBg="1"/>
      <p:bldP spid="10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real-life analogue: phone book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9124" y="2143116"/>
            <a:ext cx="4257676" cy="3983047"/>
          </a:xfrm>
        </p:spPr>
        <p:txBody>
          <a:bodyPr/>
          <a:lstStyle/>
          <a:p>
            <a:pPr>
              <a:buNone/>
            </a:pPr>
            <a:r>
              <a:rPr lang="en-US" dirty="0"/>
              <a:t>A function:</a:t>
            </a:r>
          </a:p>
          <a:p>
            <a:pPr>
              <a:buNone/>
            </a:pPr>
            <a:endParaRPr lang="en-US" dirty="0"/>
          </a:p>
          <a:p>
            <a:pPr algn="ctr">
              <a:buNone/>
            </a:pPr>
            <a:r>
              <a:rPr lang="en-US" b="1" dirty="0">
                <a:solidFill>
                  <a:srgbClr val="FF0000"/>
                </a:solidFill>
              </a:rPr>
              <a:t>people </a:t>
            </a:r>
            <a:r>
              <a:rPr lang="en-US" b="1" dirty="0">
                <a:solidFill>
                  <a:srgbClr val="FF0000"/>
                </a:solidFill>
                <a:latin typeface="SFRM1095"/>
              </a:rPr>
              <a:t>→ </a:t>
            </a:r>
            <a:r>
              <a:rPr lang="en-US" b="1" dirty="0">
                <a:solidFill>
                  <a:srgbClr val="FF0000"/>
                </a:solidFill>
              </a:rPr>
              <a:t>numbers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is “one way”.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596" y="2000240"/>
            <a:ext cx="3183842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89069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274638"/>
            <a:ext cx="857653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One way functions </a:t>
            </a:r>
            <a:r>
              <a:rPr lang="en-US" b="1" u="sng" dirty="0"/>
              <a:t>do not</a:t>
            </a:r>
            <a:r>
              <a:rPr lang="en-US" b="1" dirty="0"/>
              <a:t> </a:t>
            </a:r>
            <a:r>
              <a:rPr lang="en-US" dirty="0"/>
              <a:t>“hide all the input”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1928802"/>
            <a:ext cx="1571636" cy="766754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US" dirty="0"/>
              <a:t>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929058" y="2500306"/>
                <a:ext cx="1857388" cy="192882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one-way function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058" y="2500306"/>
                <a:ext cx="1857388" cy="192882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13"/>
          <p:cNvGrpSpPr/>
          <p:nvPr/>
        </p:nvGrpSpPr>
        <p:grpSpPr>
          <a:xfrm>
            <a:off x="2173045" y="2428868"/>
            <a:ext cx="1684575" cy="1938992"/>
            <a:chOff x="2173045" y="2428868"/>
            <a:chExt cx="1684575" cy="19389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2173045" y="2428868"/>
                  <a:ext cx="827319" cy="1938992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baseline="-2500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sz="2400" b="1" baseline="-25000" dirty="0">
                    <a:solidFill>
                      <a:srgbClr val="FF0000"/>
                    </a:solidFill>
                  </a:endParaRPr>
                </a:p>
                <a:p>
                  <a:pPr algn="ctr"/>
                  <a:endParaRPr lang="en-US" sz="2400" b="1" dirty="0">
                    <a:solidFill>
                      <a:srgbClr val="FF0000"/>
                    </a:solidFill>
                  </a:endParaRPr>
                </a:p>
                <a:p>
                  <a:pPr algn="ctr"/>
                  <a:endParaRPr lang="en-US" sz="2400" b="1" dirty="0">
                    <a:solidFill>
                      <a:srgbClr val="FF0000"/>
                    </a:solidFill>
                  </a:endParaRPr>
                </a:p>
                <a:p>
                  <a:pPr algn="ctr"/>
                  <a:endParaRPr lang="en-US" sz="2400" b="1" dirty="0">
                    <a:solidFill>
                      <a:srgbClr val="FF0000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baseline="-25000" dirty="0" err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oMath>
                    </m:oMathPara>
                  </a14:m>
                  <a:endParaRPr lang="en-US" sz="2400" b="1" baseline="-25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3045" y="2428868"/>
                  <a:ext cx="827319" cy="193899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Notched Right Arrow 7"/>
            <p:cNvSpPr/>
            <p:nvPr/>
          </p:nvSpPr>
          <p:spPr>
            <a:xfrm>
              <a:off x="3143240" y="3143248"/>
              <a:ext cx="714380" cy="571504"/>
            </a:xfrm>
            <a:prstGeom prst="notched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857884" y="2428868"/>
            <a:ext cx="1645574" cy="1938992"/>
            <a:chOff x="5857884" y="2428868"/>
            <a:chExt cx="1645574" cy="19389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6673277" y="2428868"/>
                  <a:ext cx="830181" cy="1938992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endParaRPr lang="en-US" sz="2400" b="1" dirty="0">
                    <a:solidFill>
                      <a:srgbClr val="FF0000"/>
                    </a:solidFill>
                  </a:endParaRPr>
                </a:p>
                <a:p>
                  <a:endParaRPr lang="en-US" sz="2400" b="1" dirty="0">
                    <a:solidFill>
                      <a:srgbClr val="FF0000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b="1" dirty="0">
                    <a:solidFill>
                      <a:srgbClr val="FF0000"/>
                    </a:solidFill>
                  </a:endParaRPr>
                </a:p>
                <a:p>
                  <a:endParaRPr lang="en-US" sz="2400" b="1" dirty="0">
                    <a:solidFill>
                      <a:srgbClr val="FF0000"/>
                    </a:solidFill>
                  </a:endParaRPr>
                </a:p>
                <a:p>
                  <a:endParaRPr lang="en-US" sz="24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3277" y="2428868"/>
                  <a:ext cx="830181" cy="193899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899" r="-2899"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Notched Right Arrow 8"/>
            <p:cNvSpPr/>
            <p:nvPr/>
          </p:nvSpPr>
          <p:spPr>
            <a:xfrm>
              <a:off x="5857884" y="3214686"/>
              <a:ext cx="714380" cy="571504"/>
            </a:xfrm>
            <a:prstGeom prst="notched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643702" y="4572008"/>
                <a:ext cx="859756" cy="42862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pl-PL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pl-PL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l-PL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200" b="1" baseline="-25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3702" y="4572008"/>
                <a:ext cx="859756" cy="428628"/>
              </a:xfrm>
              <a:prstGeom prst="rect">
                <a:avLst/>
              </a:prstGeom>
              <a:blipFill rotWithShape="0"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173045" y="4572008"/>
                <a:ext cx="827319" cy="500066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200" b="1" baseline="-25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045" y="4572008"/>
                <a:ext cx="827319" cy="50006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Notched Right Arrow 11"/>
          <p:cNvSpPr/>
          <p:nvPr/>
        </p:nvSpPr>
        <p:spPr>
          <a:xfrm>
            <a:off x="3143240" y="4500570"/>
            <a:ext cx="3429024" cy="571504"/>
          </a:xfrm>
          <a:prstGeom prst="notched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93719" y="5703243"/>
                <a:ext cx="87034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’(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:= 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sz="24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baseline="-2500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|| </m:t>
                    </m:r>
                    <m:sSub>
                      <m:sSubPr>
                        <m:ctrlPr>
                          <a:rPr lang="pl-PL" sz="2400" b="1" i="1" baseline="-2500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4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also a one-way function</a:t>
                </a:r>
                <a:endParaRPr lang="en-US" sz="2400" baseline="-25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19" y="5703243"/>
                <a:ext cx="8703408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560" t="-10667" b="-3066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5DE46C5-268B-4171-AE98-A243BFBD79AA}"/>
                  </a:ext>
                </a:extLst>
              </p14:cNvPr>
              <p14:cNvContentPartPr/>
              <p14:nvPr/>
            </p14:nvContentPartPr>
            <p14:xfrm>
              <a:off x="8204040" y="1365480"/>
              <a:ext cx="640440" cy="212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5DE46C5-268B-4171-AE98-A243BFBD79A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94680" y="1356120"/>
                <a:ext cx="659160" cy="3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609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F1882-E5E4-49C9-A874-0714804D4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One way-functions – main properties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C41F6E-D67F-4195-B258-5FA3494749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233863"/>
                <a:ext cx="7886700" cy="4002505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They are “</a:t>
                </a:r>
                <a:r>
                  <a:rPr lang="en-GB" b="1" dirty="0">
                    <a:solidFill>
                      <a:srgbClr val="002060"/>
                    </a:solidFill>
                  </a:rPr>
                  <a:t>hard to invert</a:t>
                </a:r>
                <a:r>
                  <a:rPr lang="en-GB" dirty="0"/>
                  <a:t>” on random input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dirty="0"/>
                  <a:t>, but:</a:t>
                </a:r>
                <a:br>
                  <a:rPr lang="en-GB" dirty="0"/>
                </a:br>
                <a:endParaRPr lang="en-GB" dirty="0"/>
              </a:p>
              <a:p>
                <a:r>
                  <a:rPr lang="en-GB" dirty="0"/>
                  <a:t>“</a:t>
                </a:r>
                <a:r>
                  <a:rPr lang="en-GB" b="1" dirty="0">
                    <a:solidFill>
                      <a:srgbClr val="7030A0"/>
                    </a:solidFill>
                  </a:rPr>
                  <a:t>inverting</a:t>
                </a:r>
                <a:r>
                  <a:rPr lang="en-GB" dirty="0"/>
                  <a:t>” can also mean finding some other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 b="1" dirty="0"/>
                  <a:t> </a:t>
                </a:r>
                <a:r>
                  <a:rPr lang="en-US" sz="2800" dirty="0"/>
                  <a:t>such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sz="2800" dirty="0"/>
                  <a:t>it’s ok if </a:t>
                </a:r>
                <a:r>
                  <a:rPr lang="en-US" b="1" dirty="0">
                    <a:solidFill>
                      <a:srgbClr val="00B050"/>
                    </a:solidFill>
                  </a:rPr>
                  <a:t>partial information </a:t>
                </a:r>
                <a:r>
                  <a:rPr lang="en-US" dirty="0"/>
                  <a:t>on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be computed from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Their existence is the “</a:t>
                </a:r>
                <a:r>
                  <a:rPr lang="en-US" sz="2800" b="1" dirty="0">
                    <a:solidFill>
                      <a:srgbClr val="00B0F0"/>
                    </a:solidFill>
                  </a:rPr>
                  <a:t>minimal assumption</a:t>
                </a:r>
                <a:r>
                  <a:rPr lang="en-US" sz="2800" dirty="0"/>
                  <a:t>” needed for cryptography.</a:t>
                </a:r>
              </a:p>
              <a:p>
                <a:endParaRPr lang="en-US" sz="2800" dirty="0"/>
              </a:p>
              <a:p>
                <a:endParaRPr lang="pl-P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C41F6E-D67F-4195-B258-5FA3494749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233863"/>
                <a:ext cx="7886700" cy="4002505"/>
              </a:xfrm>
              <a:blipFill>
                <a:blip r:embed="rId2"/>
                <a:stretch>
                  <a:fillRect l="-1391" t="-4262" r="-77" b="-30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519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285728"/>
            <a:ext cx="7498080" cy="797484"/>
          </a:xfrm>
        </p:spPr>
        <p:txBody>
          <a:bodyPr/>
          <a:lstStyle/>
          <a:p>
            <a:pPr algn="l"/>
            <a:r>
              <a:rPr lang="en-US" dirty="0"/>
              <a:t>Why “minimal assumption?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1167103" y="3556270"/>
            <a:ext cx="6786610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“The adversary should not be able to compute </a:t>
            </a:r>
            <a:r>
              <a:rPr lang="pl-PL" sz="2400" b="1" i="1" dirty="0">
                <a:solidFill>
                  <a:srgbClr val="FF0000"/>
                </a:solidFill>
              </a:rPr>
              <a:t>K</a:t>
            </a:r>
            <a:r>
              <a:rPr lang="en-US" sz="2400" dirty="0"/>
              <a:t>.”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4096061" y="3232117"/>
            <a:ext cx="1008609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pl-PL" b="1" dirty="0"/>
              <a:t>An idea</a:t>
            </a:r>
            <a:endParaRPr lang="en-GB" b="1" dirty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3568958" y="1576366"/>
            <a:ext cx="5286412" cy="135732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pPr marL="609600" marR="0" lvl="0" indent="-609600" algn="r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sz="19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a message)</a:t>
            </a:r>
            <a:endParaRPr kumimoji="0" lang="pl-PL" sz="19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09600" marR="0" lvl="0" indent="-609600" algn="l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sz="2400" dirty="0"/>
              <a:t> the key </a:t>
            </a:r>
            <a:r>
              <a:rPr lang="pl-PL" sz="2400" b="1" i="1" dirty="0">
                <a:solidFill>
                  <a:srgbClr val="FF0000"/>
                </a:solidFill>
              </a:rPr>
              <a:t>K</a:t>
            </a:r>
            <a:r>
              <a:rPr lang="en-US" sz="2400" dirty="0"/>
              <a:t> is chosen uniformly at random</a:t>
            </a:r>
            <a:br>
              <a:rPr lang="pl-PL" sz="2400" dirty="0"/>
            </a:br>
            <a:endParaRPr lang="en-US" sz="2400" b="1" dirty="0">
              <a:solidFill>
                <a:srgbClr val="993300"/>
              </a:solidFill>
            </a:endParaRP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pl-PL" sz="2400" b="1" i="1" dirty="0">
                <a:solidFill>
                  <a:srgbClr val="FF0000"/>
                </a:solidFill>
              </a:rPr>
              <a:t>C</a:t>
            </a:r>
            <a:r>
              <a:rPr lang="pl-PL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:= </a:t>
            </a:r>
            <a:r>
              <a:rPr lang="en-US" sz="2400" b="1" dirty="0" err="1">
                <a:solidFill>
                  <a:srgbClr val="FF0000"/>
                </a:solidFill>
              </a:rPr>
              <a:t>Enc</a:t>
            </a:r>
            <a:r>
              <a:rPr lang="pl-PL" sz="2400" b="1" i="1" baseline="-25000" dirty="0">
                <a:solidFill>
                  <a:srgbClr val="FF0000"/>
                </a:solidFill>
              </a:rPr>
              <a:t>K</a:t>
            </a:r>
            <a:r>
              <a:rPr lang="en-US" sz="2400" b="1" dirty="0">
                <a:solidFill>
                  <a:srgbClr val="FF0000"/>
                </a:solidFill>
              </a:rPr>
              <a:t>(</a:t>
            </a:r>
            <a:r>
              <a:rPr lang="en-US" sz="2400" b="1" i="1" dirty="0">
                <a:solidFill>
                  <a:srgbClr val="FF0000"/>
                </a:solidFill>
              </a:rPr>
              <a:t>m</a:t>
            </a:r>
            <a:r>
              <a:rPr lang="en-US" sz="2400" b="1" dirty="0">
                <a:solidFill>
                  <a:srgbClr val="FF0000"/>
                </a:solidFill>
              </a:rPr>
              <a:t>)</a:t>
            </a:r>
            <a:r>
              <a:rPr lang="pl-PL" sz="2400" b="1" dirty="0">
                <a:solidFill>
                  <a:srgbClr val="993300"/>
                </a:solidFill>
              </a:rPr>
              <a:t> </a:t>
            </a:r>
            <a:r>
              <a:rPr lang="en-US" sz="2400" dirty="0"/>
              <a:t>is given to the adversary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B27BB4-B40C-3289-EAB0-EE4BD6DCDA85}"/>
              </a:ext>
            </a:extLst>
          </p:cNvPr>
          <p:cNvSpPr txBox="1"/>
          <p:nvPr/>
        </p:nvSpPr>
        <p:spPr>
          <a:xfrm>
            <a:off x="403273" y="1545304"/>
            <a:ext cx="2771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Recall the following idea from the previous lecture: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8BD4FF-DC93-2638-A14C-396DCFAA8FD5}"/>
              </a:ext>
            </a:extLst>
          </p:cNvPr>
          <p:cNvSpPr txBox="1"/>
          <p:nvPr/>
        </p:nvSpPr>
        <p:spPr>
          <a:xfrm>
            <a:off x="357158" y="4244425"/>
            <a:ext cx="76950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0070C0"/>
                </a:solidFill>
              </a:rPr>
              <a:t>Observation</a:t>
            </a:r>
            <a:r>
              <a:rPr lang="en-US" sz="2400" dirty="0"/>
              <a:t>: it’s not a sufficient condition for security.</a:t>
            </a:r>
          </a:p>
          <a:p>
            <a:endParaRPr lang="en-US" sz="2400" dirty="0"/>
          </a:p>
          <a:p>
            <a:r>
              <a:rPr lang="en-US" sz="2400" dirty="0"/>
              <a:t>But it is </a:t>
            </a:r>
            <a:r>
              <a:rPr lang="en-US" sz="2400" b="1" dirty="0">
                <a:solidFill>
                  <a:srgbClr val="FF0000"/>
                </a:solidFill>
              </a:rPr>
              <a:t>necessary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b="1" u="sng" dirty="0">
                <a:solidFill>
                  <a:srgbClr val="0070C0"/>
                </a:solidFill>
              </a:rPr>
              <a:t>Moral</a:t>
            </a:r>
            <a:r>
              <a:rPr lang="en-US" sz="2400" dirty="0"/>
              <a:t>: </a:t>
            </a:r>
            <a:r>
              <a:rPr lang="en-US" sz="2400" b="1" i="1" dirty="0">
                <a:solidFill>
                  <a:srgbClr val="FF0000"/>
                </a:solidFill>
              </a:rPr>
              <a:t>f</a:t>
            </a:r>
            <a:r>
              <a:rPr lang="en-US" sz="2400" dirty="0"/>
              <a:t> defined as </a:t>
            </a:r>
            <a:r>
              <a:rPr lang="en-US" sz="2400" b="1" dirty="0">
                <a:solidFill>
                  <a:srgbClr val="FF0000"/>
                </a:solidFill>
              </a:rPr>
              <a:t>f(K) := Enc</a:t>
            </a:r>
            <a:r>
              <a:rPr lang="pl-PL" sz="2400" b="1" i="1" baseline="-25000" dirty="0">
                <a:solidFill>
                  <a:srgbClr val="FF0000"/>
                </a:solidFill>
              </a:rPr>
              <a:t>K</a:t>
            </a:r>
            <a:r>
              <a:rPr lang="en-US" sz="2400" b="1" dirty="0">
                <a:solidFill>
                  <a:srgbClr val="FF0000"/>
                </a:solidFill>
              </a:rPr>
              <a:t>(</a:t>
            </a:r>
            <a:r>
              <a:rPr lang="en-US" sz="2400" b="1" i="1" dirty="0">
                <a:solidFill>
                  <a:srgbClr val="FF0000"/>
                </a:solidFill>
              </a:rPr>
              <a:t>m</a:t>
            </a:r>
            <a:r>
              <a:rPr lang="en-US" sz="2400" b="1" dirty="0">
                <a:solidFill>
                  <a:srgbClr val="FF0000"/>
                </a:solidFill>
              </a:rPr>
              <a:t>) </a:t>
            </a:r>
            <a:r>
              <a:rPr lang="en-US" sz="2400" dirty="0"/>
              <a:t>has to be </a:t>
            </a:r>
            <a:r>
              <a:rPr lang="en-US" sz="2400" b="1" dirty="0">
                <a:solidFill>
                  <a:srgbClr val="7030A0"/>
                </a:solidFill>
              </a:rPr>
              <a:t>one-way</a:t>
            </a:r>
            <a:r>
              <a:rPr lang="en-US" sz="2400" dirty="0"/>
              <a:t>.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83C258CB-981B-E2E7-B0B9-23696C752863}"/>
              </a:ext>
            </a:extLst>
          </p:cNvPr>
          <p:cNvSpPr/>
          <p:nvPr/>
        </p:nvSpPr>
        <p:spPr>
          <a:xfrm>
            <a:off x="3637729" y="4732993"/>
            <a:ext cx="4704413" cy="1208262"/>
          </a:xfrm>
          <a:prstGeom prst="wedgeRectCallout">
            <a:avLst>
              <a:gd name="adj1" fmla="val -63366"/>
              <a:gd name="adj2" fmla="val -5743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if the adversary can compute </a:t>
            </a:r>
            <a:r>
              <a:rPr lang="pl-PL" sz="2200" b="1" i="1" dirty="0">
                <a:solidFill>
                  <a:srgbClr val="FF0000"/>
                </a:solidFill>
              </a:rPr>
              <a:t>K</a:t>
            </a:r>
            <a:r>
              <a:rPr lang="en-US" sz="2200" dirty="0"/>
              <a:t> from  </a:t>
            </a:r>
            <a:r>
              <a:rPr lang="pl-PL" sz="2200" b="1" i="1" dirty="0">
                <a:solidFill>
                  <a:srgbClr val="FF0000"/>
                </a:solidFill>
              </a:rPr>
              <a:t>C</a:t>
            </a:r>
            <a:r>
              <a:rPr lang="pl-PL" sz="2200" b="1" dirty="0">
                <a:solidFill>
                  <a:srgbClr val="FF0000"/>
                </a:solidFill>
              </a:rPr>
              <a:t> </a:t>
            </a:r>
            <a:r>
              <a:rPr lang="en-US" sz="2200" b="1" dirty="0">
                <a:solidFill>
                  <a:srgbClr val="FF0000"/>
                </a:solidFill>
              </a:rPr>
              <a:t>:= Enc</a:t>
            </a:r>
            <a:r>
              <a:rPr lang="pl-PL" sz="2200" b="1" i="1" baseline="-25000" dirty="0">
                <a:solidFill>
                  <a:srgbClr val="FF0000"/>
                </a:solidFill>
              </a:rPr>
              <a:t>K</a:t>
            </a:r>
            <a:r>
              <a:rPr lang="en-US" sz="2200" b="1" dirty="0">
                <a:solidFill>
                  <a:srgbClr val="FF0000"/>
                </a:solidFill>
              </a:rPr>
              <a:t>(</a:t>
            </a:r>
            <a:r>
              <a:rPr lang="en-US" sz="2200" b="1" i="1" dirty="0">
                <a:solidFill>
                  <a:srgbClr val="FF0000"/>
                </a:solidFill>
              </a:rPr>
              <a:t>m</a:t>
            </a:r>
            <a:r>
              <a:rPr lang="en-US" sz="2200" b="1" dirty="0">
                <a:solidFill>
                  <a:srgbClr val="FF0000"/>
                </a:solidFill>
              </a:rPr>
              <a:t>) </a:t>
            </a:r>
            <a:r>
              <a:rPr lang="en-US" sz="2200" dirty="0"/>
              <a:t>from some </a:t>
            </a:r>
            <a:r>
              <a:rPr lang="en-US" sz="2200" b="1" i="1" dirty="0">
                <a:solidFill>
                  <a:srgbClr val="FF0000"/>
                </a:solidFill>
              </a:rPr>
              <a:t>m </a:t>
            </a:r>
            <a:r>
              <a:rPr lang="en-US" sz="2200" dirty="0"/>
              <a:t>then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b="1" dirty="0">
                <a:solidFill>
                  <a:srgbClr val="FF0000"/>
                </a:solidFill>
              </a:rPr>
              <a:t>(</a:t>
            </a:r>
            <a:r>
              <a:rPr lang="en-US" sz="2200" b="1" dirty="0" err="1">
                <a:solidFill>
                  <a:srgbClr val="FF0000"/>
                </a:solidFill>
              </a:rPr>
              <a:t>Enc,Dec</a:t>
            </a:r>
            <a:r>
              <a:rPr lang="en-US" sz="2200" b="1" dirty="0">
                <a:solidFill>
                  <a:srgbClr val="FF0000"/>
                </a:solidFill>
              </a:rPr>
              <a:t>) </a:t>
            </a:r>
            <a:r>
              <a:rPr lang="en-US" sz="2200" dirty="0"/>
              <a:t>is </a:t>
            </a:r>
            <a:r>
              <a:rPr lang="en-US" sz="2200" b="1" dirty="0">
                <a:solidFill>
                  <a:srgbClr val="FF0000"/>
                </a:solidFill>
              </a:rPr>
              <a:t>not</a:t>
            </a:r>
            <a:r>
              <a:rPr lang="en-US" sz="2200" dirty="0"/>
              <a:t> secure  </a:t>
            </a:r>
          </a:p>
        </p:txBody>
      </p:sp>
    </p:spTree>
    <p:extLst>
      <p:ext uri="{BB962C8B-B14F-4D97-AF65-F5344CB8AC3E}">
        <p14:creationId xmlns:p14="http://schemas.microsoft.com/office/powerpoint/2010/main" val="37057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2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71414"/>
            <a:ext cx="8647968" cy="1143000"/>
          </a:xfrm>
        </p:spPr>
        <p:txBody>
          <a:bodyPr/>
          <a:lstStyle/>
          <a:p>
            <a:r>
              <a:rPr lang="en-US" dirty="0"/>
              <a:t>One-way functions more formally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00364" y="1357298"/>
            <a:ext cx="3847976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experiment </a:t>
            </a:r>
            <a:r>
              <a:rPr lang="en-US" b="1" dirty="0"/>
              <a:t>(machine </a:t>
            </a:r>
            <a:r>
              <a:rPr lang="en-US" b="1" i="1" dirty="0">
                <a:solidFill>
                  <a:srgbClr val="FF0000"/>
                </a:solidFill>
              </a:rPr>
              <a:t>M</a:t>
            </a:r>
            <a:r>
              <a:rPr lang="en-US" b="1" dirty="0"/>
              <a:t>, function </a:t>
            </a:r>
            <a:r>
              <a:rPr lang="en-US" b="1" i="1" dirty="0">
                <a:solidFill>
                  <a:srgbClr val="FF0000"/>
                </a:solidFill>
              </a:rPr>
              <a:t>f</a:t>
            </a:r>
            <a:r>
              <a:rPr lang="en-US" b="1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000232" y="1714488"/>
                <a:ext cx="5572164" cy="1621278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457200" indent="-457200"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it-IT" sz="2400" dirty="0"/>
                  <a:t>pick</a:t>
                </a:r>
                <a:r>
                  <a:rPr lang="it-IT" sz="2400" b="1" dirty="0">
                    <a:solidFill>
                      <a:srgbClr val="990000"/>
                    </a:solidFill>
                  </a:rPr>
                  <a:t> </a:t>
                </a:r>
                <a:r>
                  <a:rPr lang="it-IT" sz="2400" dirty="0">
                    <a:cs typeface="Arial"/>
                  </a:rPr>
                  <a:t>a random element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it-IT" sz="2400" b="1" dirty="0">
                  <a:solidFill>
                    <a:srgbClr val="C00000"/>
                  </a:solidFill>
                </a:endParaRPr>
              </a:p>
              <a:p>
                <a:pPr marL="457200" indent="-457200"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it-IT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it-IT" dirty="0"/>
                  <a:t>,</a:t>
                </a:r>
                <a:endParaRPr lang="it-IT" sz="2400" b="1" dirty="0">
                  <a:solidFill>
                    <a:srgbClr val="990000"/>
                  </a:solidFill>
                </a:endParaRPr>
              </a:p>
              <a:p>
                <a:pPr marL="457200" indent="-457200"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it-IT" sz="2400" dirty="0"/>
                  <a:t>let</a:t>
                </a:r>
                <a:r>
                  <a:rPr lang="it-IT" sz="2400" b="1" dirty="0">
                    <a:solidFill>
                      <a:srgbClr val="99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it-IT" sz="2400" b="1" dirty="0">
                    <a:solidFill>
                      <a:srgbClr val="990000"/>
                    </a:solidFill>
                  </a:rPr>
                  <a:t> </a:t>
                </a:r>
                <a:r>
                  <a:rPr lang="en-US" sz="2400" dirty="0"/>
                  <a:t>be</a:t>
                </a:r>
                <a:r>
                  <a:rPr lang="it-IT" sz="2400" b="1" dirty="0">
                    <a:solidFill>
                      <a:srgbClr val="990000"/>
                    </a:solidFill>
                  </a:rPr>
                  <a:t> </a:t>
                </a:r>
                <a:r>
                  <a:rPr lang="it-IT" sz="2400" dirty="0"/>
                  <a:t>the output </a:t>
                </a:r>
                <a:r>
                  <a:rPr lang="it-IT" sz="2400" dirty="0" err="1"/>
                  <a:t>of</a:t>
                </a:r>
                <a:r>
                  <a:rPr lang="it-IT" sz="2400" dirty="0"/>
                  <a:t> </a:t>
                </a:r>
                <a:r>
                  <a:rPr lang="it-IT" sz="2400" b="1" i="1" dirty="0">
                    <a:solidFill>
                      <a:srgbClr val="FF0000"/>
                    </a:solidFill>
                  </a:rPr>
                  <a:t>M</a:t>
                </a:r>
                <a:r>
                  <a:rPr lang="it-IT" sz="2400" b="1" dirty="0">
                    <a:solidFill>
                      <a:srgbClr val="990000"/>
                    </a:solidFill>
                  </a:rPr>
                  <a:t> </a:t>
                </a:r>
                <a:r>
                  <a:rPr lang="it-IT" sz="2400" dirty="0"/>
                  <a:t>on</a:t>
                </a:r>
                <a:r>
                  <a:rPr lang="it-IT" sz="2400" b="1" dirty="0">
                    <a:solidFill>
                      <a:srgbClr val="990000"/>
                    </a:solidFill>
                  </a:rPr>
                  <a:t> </a:t>
                </a:r>
                <a:r>
                  <a:rPr lang="it-IT" sz="2400" b="1" i="1" dirty="0">
                    <a:solidFill>
                      <a:srgbClr val="FF0000"/>
                    </a:solidFill>
                  </a:rPr>
                  <a:t>y</a:t>
                </a:r>
              </a:p>
              <a:p>
                <a:pPr marL="457200" indent="-457200"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it-IT" sz="2400" dirty="0"/>
                  <a:t>we say that </a:t>
                </a:r>
                <a:r>
                  <a:rPr lang="it-IT" sz="2400" b="1" i="1" dirty="0">
                    <a:solidFill>
                      <a:srgbClr val="FF0000"/>
                    </a:solidFill>
                  </a:rPr>
                  <a:t>M </a:t>
                </a:r>
                <a:r>
                  <a:rPr lang="it-IT" sz="2400" b="1" dirty="0">
                    <a:solidFill>
                      <a:srgbClr val="0070C0"/>
                    </a:solidFill>
                  </a:rPr>
                  <a:t>won</a:t>
                </a:r>
                <a:r>
                  <a:rPr lang="it-IT" sz="2400" dirty="0">
                    <a:solidFill>
                      <a:srgbClr val="0070C0"/>
                    </a:solidFill>
                  </a:rPr>
                  <a:t> </a:t>
                </a:r>
                <a:r>
                  <a:rPr lang="it-IT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it-IT" dirty="0"/>
                  <a:t>.</a:t>
                </a:r>
                <a:endParaRPr lang="it-IT" sz="2400" b="1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" y="1714488"/>
                <a:ext cx="5572164" cy="1621278"/>
              </a:xfrm>
              <a:prstGeom prst="rect">
                <a:avLst/>
              </a:prstGeom>
              <a:blipFill rotWithShape="0">
                <a:blip r:embed="rId3"/>
                <a:stretch>
                  <a:fillRect l="-1527" t="-2602" b="-371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46245" y="3692956"/>
                <a:ext cx="8106084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We will say that a poly-time computable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is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one-way</a:t>
                </a:r>
                <a:r>
                  <a:rPr lang="en-US" sz="2400" b="1" dirty="0"/>
                  <a:t> </a:t>
                </a:r>
                <a:r>
                  <a:rPr lang="en-US" sz="2400" dirty="0"/>
                  <a:t>if  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45" y="3692956"/>
                <a:ext cx="8106084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1128" t="-5882" b="-1617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1788141" y="5411353"/>
            <a:ext cx="27291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n-US" sz="2400" b="1" dirty="0">
                <a:solidFill>
                  <a:srgbClr val="FF0000"/>
                </a:solidFill>
              </a:rPr>
              <a:t>polynomial</a:t>
            </a:r>
            <a:r>
              <a:rPr lang="pl-PL" sz="2400" b="1" dirty="0">
                <a:solidFill>
                  <a:srgbClr val="FF0000"/>
                </a:solidFill>
              </a:rPr>
              <a:t>-time</a:t>
            </a:r>
          </a:p>
          <a:p>
            <a:pPr lvl="0" algn="ctr">
              <a:spcBef>
                <a:spcPct val="0"/>
              </a:spcBef>
            </a:pPr>
            <a:r>
              <a:rPr lang="pl-PL" sz="2400" b="1" dirty="0">
                <a:solidFill>
                  <a:prstClr val="black"/>
                </a:solidFill>
              </a:rPr>
              <a:t>Turing Machine</a:t>
            </a:r>
            <a:r>
              <a:rPr lang="en-US" sz="2400" b="1" dirty="0">
                <a:solidFill>
                  <a:srgbClr val="990000"/>
                </a:solidFill>
              </a:rPr>
              <a:t> </a:t>
            </a:r>
            <a:r>
              <a:rPr lang="pl-PL" sz="2400" b="1" i="1" dirty="0">
                <a:solidFill>
                  <a:srgbClr val="FF0000"/>
                </a:solidFill>
              </a:rPr>
              <a:t>M</a:t>
            </a:r>
            <a:endParaRPr lang="en-US" sz="2400" b="1" i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22011" y="4768411"/>
            <a:ext cx="34462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b="1" dirty="0">
                <a:solidFill>
                  <a:srgbClr val="FF0000"/>
                </a:solidFill>
              </a:rPr>
              <a:t>P (</a:t>
            </a:r>
            <a:r>
              <a:rPr lang="it-IT" sz="2400" b="1" i="1" dirty="0">
                <a:solidFill>
                  <a:srgbClr val="FF0000"/>
                </a:solidFill>
              </a:rPr>
              <a:t>M</a:t>
            </a:r>
            <a:r>
              <a:rPr lang="it-IT" sz="2400" b="1" dirty="0">
                <a:solidFill>
                  <a:srgbClr val="990000"/>
                </a:solidFill>
              </a:rPr>
              <a:t> </a:t>
            </a:r>
            <a:r>
              <a:rPr lang="en-US" sz="2400" b="1" dirty="0"/>
              <a:t>wins</a:t>
            </a:r>
            <a:r>
              <a:rPr lang="it-IT" sz="2400" b="1" dirty="0">
                <a:solidFill>
                  <a:srgbClr val="FF0000"/>
                </a:solidFill>
              </a:rPr>
              <a:t>)</a:t>
            </a:r>
            <a:r>
              <a:rPr lang="it-IT" sz="2400" b="1" dirty="0">
                <a:solidFill>
                  <a:srgbClr val="990000"/>
                </a:solidFill>
              </a:rPr>
              <a:t> </a:t>
            </a:r>
            <a:r>
              <a:rPr lang="pl-PL" sz="2400" b="1" dirty="0"/>
              <a:t>is </a:t>
            </a:r>
            <a:r>
              <a:rPr lang="pl-PL" sz="2400" b="1" dirty="0">
                <a:solidFill>
                  <a:srgbClr val="0070C0"/>
                </a:solidFill>
              </a:rPr>
              <a:t>negligible</a:t>
            </a:r>
            <a:endParaRPr lang="en-US" sz="24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517839" y="4244378"/>
                <a:ext cx="1141658" cy="1446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</m:oMath>
                  </m:oMathPara>
                </a14:m>
                <a:endParaRPr lang="en-US" sz="7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839" y="4244378"/>
                <a:ext cx="1141658" cy="144655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028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274638"/>
            <a:ext cx="8647968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of a (candidate for) a one-way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85720" y="1643050"/>
                <a:ext cx="8647968" cy="2643206"/>
              </a:xfr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>
                  <a:buNone/>
                </a:pPr>
                <a:r>
                  <a:rPr lang="en-US" sz="2400" dirty="0"/>
                  <a:t>If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P=NP</a:t>
                </a:r>
                <a:r>
                  <a:rPr lang="en-US" sz="2400" dirty="0"/>
                  <a:t> then </a:t>
                </a:r>
                <a:r>
                  <a:rPr lang="en-US" sz="2400" b="1" dirty="0"/>
                  <a:t>one-way functions don’t exist</a:t>
                </a:r>
                <a:r>
                  <a:rPr lang="en-US" sz="2400" dirty="0"/>
                  <a:t>.</a:t>
                </a:r>
              </a:p>
              <a:p>
                <a:pPr algn="r">
                  <a:buNone/>
                </a:pPr>
                <a:r>
                  <a:rPr lang="en-US" sz="2400" dirty="0"/>
                  <a:t>Therefore currently no function can be proven to be one-way.</a:t>
                </a:r>
              </a:p>
              <a:p>
                <a:pPr>
                  <a:buNone/>
                </a:pPr>
                <a:r>
                  <a:rPr lang="en-US" sz="2400" dirty="0"/>
                  <a:t>But there exist candidates. </a:t>
                </a:r>
                <a:endParaRPr lang="pl-PL" sz="2400" dirty="0"/>
              </a:p>
              <a:p>
                <a:pPr algn="ctr">
                  <a:buNone/>
                </a:pPr>
                <a:r>
                  <a:rPr lang="en-US" sz="2400" b="1" u="sng" dirty="0">
                    <a:solidFill>
                      <a:srgbClr val="7030A0"/>
                    </a:solidFill>
                  </a:rPr>
                  <a:t>Example</a:t>
                </a:r>
                <a:r>
                  <a:rPr lang="en-US" sz="2400" dirty="0"/>
                  <a:t>: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pl-PL" sz="24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 err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sz="2400" b="1" i="1" dirty="0" err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dirty="0" err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𝒑𝒒</m:t>
                    </m:r>
                  </m:oMath>
                </a14:m>
                <a:r>
                  <a:rPr lang="pl-PL" sz="2400" dirty="0">
                    <a:solidFill>
                      <a:schemeClr val="tx1"/>
                    </a:solidFill>
                  </a:rPr>
                  <a:t>, </a:t>
                </a:r>
                <a:r>
                  <a:rPr lang="en-US" sz="2400" dirty="0">
                    <a:solidFill>
                      <a:schemeClr val="tx1"/>
                    </a:solidFill>
                  </a:rPr>
                  <a:t>where</a:t>
                </a:r>
                <a:r>
                  <a:rPr lang="pl-PL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l-PL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pl-PL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are primes such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.</a:t>
                </a:r>
                <a:endParaRPr lang="en-US" sz="2400" b="1" dirty="0">
                  <a:solidFill>
                    <a:srgbClr val="FF0000"/>
                  </a:solidFill>
                </a:endParaRPr>
              </a:p>
              <a:p>
                <a:pPr algn="ctr">
                  <a:buNone/>
                </a:pPr>
                <a:endParaRPr lang="en-US" sz="2400" dirty="0"/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5720" y="1643050"/>
                <a:ext cx="8647968" cy="2643206"/>
              </a:xfrm>
              <a:blipFill rotWithShape="0">
                <a:blip r:embed="rId3"/>
                <a:stretch>
                  <a:fillRect l="-1056" t="-2989" r="-98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4"/>
          <p:cNvSpPr/>
          <p:nvPr/>
        </p:nvSpPr>
        <p:spPr>
          <a:xfrm>
            <a:off x="2214546" y="4572008"/>
            <a:ext cx="5214974" cy="2071702"/>
          </a:xfrm>
          <a:prstGeom prst="wedgeRoundRectCallout">
            <a:avLst>
              <a:gd name="adj1" fmla="val -32525"/>
              <a:gd name="adj2" fmla="val -79045"/>
              <a:gd name="adj3" fmla="val 16667"/>
            </a:avLst>
          </a:prstGeom>
          <a:solidFill>
            <a:schemeClr val="bg1"/>
          </a:solidFill>
          <a:effectLst>
            <a:glow rad="228600">
              <a:schemeClr val="accent2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sz="2400" dirty="0"/>
              <a:t>this function is defined on </a:t>
            </a:r>
          </a:p>
          <a:p>
            <a:pPr algn="ctr">
              <a:buNone/>
            </a:pPr>
            <a:r>
              <a:rPr lang="en-US" sz="2400" b="1" dirty="0">
                <a:solidFill>
                  <a:srgbClr val="FF0000"/>
                </a:solidFill>
              </a:rPr>
              <a:t>primes × primes</a:t>
            </a:r>
            <a:r>
              <a:rPr lang="en-US" sz="2400" dirty="0"/>
              <a:t>,</a:t>
            </a:r>
          </a:p>
          <a:p>
            <a:pPr algn="ctr">
              <a:buNone/>
            </a:pPr>
            <a:r>
              <a:rPr lang="en-US" sz="2400" dirty="0"/>
              <a:t>not on </a:t>
            </a:r>
          </a:p>
          <a:p>
            <a:pPr algn="ctr">
              <a:buNone/>
            </a:pPr>
            <a:r>
              <a:rPr lang="en-US" sz="2400" b="1" dirty="0">
                <a:solidFill>
                  <a:srgbClr val="FF0000"/>
                </a:solidFill>
              </a:rPr>
              <a:t>{0,1}</a:t>
            </a:r>
            <a:r>
              <a:rPr lang="en-US" sz="2400" b="1" baseline="30000" dirty="0">
                <a:solidFill>
                  <a:srgbClr val="FF0000"/>
                </a:solidFill>
              </a:rPr>
              <a:t>*</a:t>
            </a:r>
            <a:endParaRPr lang="en-US" sz="2400" b="1" dirty="0">
              <a:solidFill>
                <a:srgbClr val="FF0000"/>
              </a:solidFill>
            </a:endParaRPr>
          </a:p>
          <a:p>
            <a:pPr algn="ctr">
              <a:buNone/>
            </a:pPr>
            <a:r>
              <a:rPr lang="en-US" sz="2400" dirty="0"/>
              <a:t>but it’s just a technicality</a:t>
            </a:r>
          </a:p>
        </p:txBody>
      </p:sp>
    </p:spTree>
    <p:extLst>
      <p:ext uri="{BB962C8B-B14F-4D97-AF65-F5344CB8AC3E}">
        <p14:creationId xmlns:p14="http://schemas.microsoft.com/office/powerpoint/2010/main" val="285049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71" y="50977"/>
            <a:ext cx="7886700" cy="1325563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9387" y="1497663"/>
            <a:ext cx="6572296" cy="452596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Computational definitions of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>
                <a:solidFill>
                  <a:schemeClr val="tx1"/>
                </a:solidFill>
              </a:rPr>
              <a:t>semantically-secure encryption exists, then </a:t>
            </a:r>
            <a:r>
              <a:rPr lang="en-US" b="1" dirty="0">
                <a:solidFill>
                  <a:srgbClr val="FF0000"/>
                </a:solidFill>
              </a:rPr>
              <a:t>P ≠ NP 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proof that “the PRGs imply secure encryption”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Theoretical constructions of PRGs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Stream</a:t>
            </a:r>
            <a:r>
              <a:rPr lang="pl-PL" dirty="0"/>
              <a:t> cip</a:t>
            </a:r>
            <a:r>
              <a:rPr lang="en-US" dirty="0"/>
              <a:t>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Pseudorandom functions</a:t>
            </a:r>
            <a:r>
              <a:rPr lang="pl-PL" sz="2800" dirty="0"/>
              <a:t> and permutations</a:t>
            </a: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Block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Practical considerations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496785" y="2516336"/>
            <a:ext cx="1214446" cy="71438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00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Our tool: pseudorandomness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07591"/>
            <a:ext cx="8067513" cy="101678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l-PL" dirty="0"/>
              <a:t>An important topic on its own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pl-PL" dirty="0"/>
              <a:t>pplications outside of cryptography (e.g.: </a:t>
            </a:r>
            <a:r>
              <a:rPr lang="pl-PL" b="1" dirty="0">
                <a:solidFill>
                  <a:srgbClr val="FF0000"/>
                </a:solidFill>
              </a:rPr>
              <a:t>derandomization</a:t>
            </a:r>
            <a:r>
              <a:rPr lang="pl-PL" dirty="0"/>
              <a:t> of randomized algorithms).</a:t>
            </a:r>
            <a:endParaRPr lang="en-US" dirty="0"/>
          </a:p>
        </p:txBody>
      </p:sp>
      <p:pic>
        <p:nvPicPr>
          <p:cNvPr id="1028" name="Picture 4" descr="Modern Cryptography, Probabilistic Proofs and Pseudorandomness (Algorithms  and Combinatorics) (Algorithms and Combinatorics, 17): Goldreich, Oded:  9783540647669: Amazon.com: Book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1"/>
          <a:stretch/>
        </p:blipFill>
        <p:spPr bwMode="auto">
          <a:xfrm>
            <a:off x="3500331" y="3191995"/>
            <a:ext cx="2143338" cy="326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pup-assets.imgix.net/onix/images/9780691025469.jpg?w=410&amp;auto=form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249" y="3176497"/>
            <a:ext cx="2184666" cy="327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m.media-amazon.com/images/I/31gZDyWgEuL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4" r="2777" b="4409"/>
          <a:stretch/>
        </p:blipFill>
        <p:spPr bwMode="auto">
          <a:xfrm>
            <a:off x="892120" y="3176498"/>
            <a:ext cx="2128434" cy="327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07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13" y="60412"/>
            <a:ext cx="7886700" cy="1325563"/>
          </a:xfrm>
        </p:spPr>
        <p:txBody>
          <a:bodyPr/>
          <a:lstStyle/>
          <a:p>
            <a:r>
              <a:rPr lang="pl-PL" dirty="0"/>
              <a:t>Intution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13" y="1385975"/>
            <a:ext cx="7886700" cy="163049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Randomness depends on the “</a:t>
            </a:r>
            <a:r>
              <a:rPr lang="en-US" b="1" dirty="0">
                <a:solidFill>
                  <a:srgbClr val="0070C0"/>
                </a:solidFill>
              </a:rPr>
              <a:t>power of an observer</a:t>
            </a:r>
            <a:r>
              <a:rPr lang="en-US" dirty="0"/>
              <a:t>”.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Think of a </a:t>
            </a:r>
            <a:r>
              <a:rPr lang="en-US" b="1" dirty="0"/>
              <a:t>coin-toss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https://cdn-icons-png.flaticon.com/512/8855/885504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434" y="4289718"/>
            <a:ext cx="1830657" cy="183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cdn-icons-png.flaticon.com/512/907/90722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35914" y="4289718"/>
            <a:ext cx="1907464" cy="201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ular Callout 3"/>
          <p:cNvSpPr/>
          <p:nvPr/>
        </p:nvSpPr>
        <p:spPr>
          <a:xfrm>
            <a:off x="4303363" y="2358987"/>
            <a:ext cx="4113831" cy="1725477"/>
          </a:xfrm>
          <a:prstGeom prst="wedgeRectCallout">
            <a:avLst>
              <a:gd name="adj1" fmla="val -15935"/>
              <a:gd name="adj2" fmla="val 6818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An observer that can record and process coin behavior </a:t>
            </a:r>
            <a:r>
              <a:rPr lang="en-US" sz="2400" b="1" dirty="0">
                <a:solidFill>
                  <a:srgbClr val="FF0000"/>
                </a:solidFill>
              </a:rPr>
              <a:t>can predict the outcome</a:t>
            </a:r>
          </a:p>
        </p:txBody>
      </p:sp>
    </p:spTree>
    <p:extLst>
      <p:ext uri="{BB962C8B-B14F-4D97-AF65-F5344CB8AC3E}">
        <p14:creationId xmlns:p14="http://schemas.microsoft.com/office/powerpoint/2010/main" val="139821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274638"/>
            <a:ext cx="857653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change the security definition?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4282" y="2857496"/>
                <a:ext cx="8643998" cy="1071570"/>
              </a:xfrm>
            </p:spPr>
            <p:txBody>
              <a:bodyPr>
                <a:normAutofit/>
              </a:bodyPr>
              <a:lstStyle/>
              <a:p>
                <a:pPr algn="ctr">
                  <a:buNone/>
                </a:pPr>
                <a:r>
                  <a:rPr lang="pl-PL" sz="2000" dirty="0"/>
                  <a:t>An encryption scheme is </a:t>
                </a:r>
                <a:r>
                  <a:rPr lang="pl-PL" sz="2000" b="1" dirty="0">
                    <a:solidFill>
                      <a:srgbClr val="002060"/>
                    </a:solidFill>
                  </a:rPr>
                  <a:t>perfectly secret</a:t>
                </a:r>
                <a:r>
                  <a:rPr lang="pl-PL" sz="2000" dirty="0">
                    <a:solidFill>
                      <a:srgbClr val="002060"/>
                    </a:solidFill>
                  </a:rPr>
                  <a:t> </a:t>
                </a:r>
                <a:r>
                  <a:rPr lang="pl-PL" sz="2000" dirty="0"/>
                  <a:t>if for every </a:t>
                </a:r>
                <a:r>
                  <a:rPr lang="it-IT" sz="2000" b="1" i="1" dirty="0">
                    <a:solidFill>
                      <a:srgbClr val="FF0000"/>
                    </a:solidFill>
                  </a:rPr>
                  <a:t>m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0</a:t>
                </a:r>
                <a:r>
                  <a:rPr lang="it-IT" sz="2000" b="1" dirty="0">
                    <a:solidFill>
                      <a:srgbClr val="FF0000"/>
                    </a:solidFill>
                  </a:rPr>
                  <a:t>,</a:t>
                </a:r>
                <a:r>
                  <a:rPr lang="it-IT" sz="2000" b="1" i="1" dirty="0">
                    <a:solidFill>
                      <a:srgbClr val="FF0000"/>
                    </a:solidFill>
                  </a:rPr>
                  <a:t>m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pl-PL" sz="20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it-IT" sz="2000" b="1" dirty="0">
                    <a:solidFill>
                      <a:srgbClr val="FF0000"/>
                    </a:solidFill>
                    <a:latin typeface="Lucida Calligraphy"/>
                  </a:rPr>
                  <a:t> M</a:t>
                </a:r>
                <a:r>
                  <a:rPr lang="pl-PL" sz="1600" b="1" dirty="0">
                    <a:solidFill>
                      <a:srgbClr val="FF0000"/>
                    </a:solidFill>
                    <a:latin typeface="Arial"/>
                    <a:cs typeface="Arial"/>
                  </a:rPr>
                  <a:t> </a:t>
                </a:r>
              </a:p>
              <a:p>
                <a:pPr algn="ctr">
                  <a:buNone/>
                </a:pPr>
                <a:r>
                  <a:rPr lang="pl-PL" sz="2000" b="1" dirty="0" err="1">
                    <a:solidFill>
                      <a:srgbClr val="FF0000"/>
                    </a:solidFill>
                    <a:cs typeface="Arial"/>
                  </a:rPr>
                  <a:t>Enc</a:t>
                </a:r>
                <a:r>
                  <a:rPr lang="pl-PL" sz="2000" b="1" dirty="0">
                    <a:solidFill>
                      <a:srgbClr val="FF0000"/>
                    </a:solidFill>
                    <a:cs typeface="Arial"/>
                  </a:rPr>
                  <a:t>(</a:t>
                </a:r>
                <a:r>
                  <a:rPr lang="pl-PL" sz="2000" b="1" i="1" dirty="0">
                    <a:solidFill>
                      <a:srgbClr val="FF0000"/>
                    </a:solidFill>
                    <a:cs typeface="Arial"/>
                  </a:rPr>
                  <a:t>K</a:t>
                </a:r>
                <a:r>
                  <a:rPr lang="pl-PL" sz="2000" b="1" dirty="0">
                    <a:solidFill>
                      <a:srgbClr val="FF0000"/>
                    </a:solidFill>
                    <a:cs typeface="Arial"/>
                  </a:rPr>
                  <a:t>, </a:t>
                </a:r>
                <a:r>
                  <a:rPr lang="pl-PL" sz="2000" b="1" i="1" dirty="0">
                    <a:solidFill>
                      <a:srgbClr val="FF0000"/>
                    </a:solidFill>
                    <a:cs typeface="Arial"/>
                  </a:rPr>
                  <a:t>m</a:t>
                </a:r>
                <a:r>
                  <a:rPr lang="pl-PL" sz="2000" b="1" baseline="-25000" dirty="0">
                    <a:solidFill>
                      <a:srgbClr val="FF0000"/>
                    </a:solidFill>
                    <a:cs typeface="Arial"/>
                  </a:rPr>
                  <a:t>0</a:t>
                </a:r>
                <a:r>
                  <a:rPr lang="pl-PL" sz="2000" b="1" dirty="0">
                    <a:solidFill>
                      <a:srgbClr val="FF0000"/>
                    </a:solidFill>
                    <a:cs typeface="Arial"/>
                  </a:rPr>
                  <a:t>) </a:t>
                </a:r>
                <a:r>
                  <a:rPr lang="en-US" sz="2000" b="1" dirty="0">
                    <a:cs typeface="Arial"/>
                  </a:rPr>
                  <a:t>and</a:t>
                </a:r>
                <a:r>
                  <a:rPr lang="en-US" sz="2000" b="1" dirty="0">
                    <a:solidFill>
                      <a:srgbClr val="FF0000"/>
                    </a:solidFill>
                    <a:cs typeface="Arial"/>
                  </a:rPr>
                  <a:t> </a:t>
                </a:r>
                <a:r>
                  <a:rPr lang="pl-PL" sz="2000" b="1" dirty="0" err="1">
                    <a:solidFill>
                      <a:srgbClr val="FF0000"/>
                    </a:solidFill>
                    <a:cs typeface="Arial"/>
                  </a:rPr>
                  <a:t>Enc</a:t>
                </a:r>
                <a:r>
                  <a:rPr lang="pl-PL" sz="2000" b="1" dirty="0">
                    <a:solidFill>
                      <a:srgbClr val="FF0000"/>
                    </a:solidFill>
                    <a:cs typeface="Arial"/>
                  </a:rPr>
                  <a:t>(</a:t>
                </a:r>
                <a:r>
                  <a:rPr lang="pl-PL" sz="2000" b="1" i="1" dirty="0">
                    <a:solidFill>
                      <a:srgbClr val="FF0000"/>
                    </a:solidFill>
                    <a:cs typeface="Arial"/>
                  </a:rPr>
                  <a:t>K</a:t>
                </a:r>
                <a:r>
                  <a:rPr lang="pl-PL" sz="2000" b="1" dirty="0">
                    <a:solidFill>
                      <a:srgbClr val="FF0000"/>
                    </a:solidFill>
                    <a:cs typeface="Arial"/>
                  </a:rPr>
                  <a:t>, </a:t>
                </a:r>
                <a:r>
                  <a:rPr lang="pl-PL" sz="2000" b="1" i="1" dirty="0">
                    <a:solidFill>
                      <a:srgbClr val="FF0000"/>
                    </a:solidFill>
                    <a:cs typeface="Arial"/>
                  </a:rPr>
                  <a:t>m</a:t>
                </a:r>
                <a:r>
                  <a:rPr lang="it-IT" sz="2000" b="1" baseline="-25000" dirty="0">
                    <a:solidFill>
                      <a:srgbClr val="FF0000"/>
                    </a:solidFill>
                    <a:cs typeface="Arial"/>
                  </a:rPr>
                  <a:t>1</a:t>
                </a:r>
                <a:r>
                  <a:rPr lang="pl-PL" sz="2000" b="1" dirty="0">
                    <a:solidFill>
                      <a:srgbClr val="FF0000"/>
                    </a:solidFill>
                    <a:cs typeface="Arial"/>
                  </a:rPr>
                  <a:t>)</a:t>
                </a:r>
                <a:r>
                  <a:rPr lang="en-US" sz="2000" b="1" dirty="0">
                    <a:solidFill>
                      <a:srgbClr val="FF0000"/>
                    </a:solidFill>
                    <a:cs typeface="Arial"/>
                  </a:rPr>
                  <a:t> </a:t>
                </a:r>
                <a:r>
                  <a:rPr lang="en-US" sz="2000" b="1" dirty="0">
                    <a:cs typeface="Arial"/>
                  </a:rPr>
                  <a:t>are identically distributed</a:t>
                </a:r>
                <a:endParaRPr lang="en-US" sz="2800" dirty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4282" y="2857496"/>
                <a:ext cx="8643998" cy="1071570"/>
              </a:xfrm>
              <a:blipFill rotWithShape="0">
                <a:blip r:embed="rId3"/>
                <a:stretch>
                  <a:fillRect t="-738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4"/>
          <p:cNvSpPr/>
          <p:nvPr/>
        </p:nvSpPr>
        <p:spPr>
          <a:xfrm>
            <a:off x="714348" y="1714488"/>
            <a:ext cx="7715304" cy="857256"/>
          </a:xfrm>
          <a:prstGeom prst="wedgeRoundRectCallout">
            <a:avLst>
              <a:gd name="adj1" fmla="val 36719"/>
              <a:gd name="adj2" fmla="val 8647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000" dirty="0"/>
              <a:t>we will require that </a:t>
            </a:r>
            <a:r>
              <a:rPr lang="it-IT" sz="2000" b="1" i="1" dirty="0">
                <a:solidFill>
                  <a:srgbClr val="FF0000"/>
                </a:solidFill>
              </a:rPr>
              <a:t>m</a:t>
            </a:r>
            <a:r>
              <a:rPr lang="it-IT" sz="2000" b="1" baseline="-25000" dirty="0">
                <a:solidFill>
                  <a:srgbClr val="FF0000"/>
                </a:solidFill>
              </a:rPr>
              <a:t>0</a:t>
            </a:r>
            <a:r>
              <a:rPr lang="it-IT" sz="2000" b="1" dirty="0">
                <a:solidFill>
                  <a:srgbClr val="FF0000"/>
                </a:solidFill>
              </a:rPr>
              <a:t>,</a:t>
            </a:r>
            <a:r>
              <a:rPr lang="it-IT" sz="2000" b="1" i="1" dirty="0">
                <a:solidFill>
                  <a:srgbClr val="FF0000"/>
                </a:solidFill>
              </a:rPr>
              <a:t>m</a:t>
            </a:r>
            <a:r>
              <a:rPr lang="it-IT" sz="2000" b="1" baseline="-25000" dirty="0">
                <a:solidFill>
                  <a:srgbClr val="FF0000"/>
                </a:solidFill>
              </a:rPr>
              <a:t>1</a:t>
            </a:r>
            <a:r>
              <a:rPr lang="it-IT" sz="2000" b="1" baseline="-25000" dirty="0">
                <a:solidFill>
                  <a:srgbClr val="C00000"/>
                </a:solidFill>
              </a:rPr>
              <a:t> </a:t>
            </a:r>
            <a:r>
              <a:rPr lang="it-IT" sz="2000" dirty="0">
                <a:solidFill>
                  <a:schemeClr val="tx1"/>
                </a:solidFill>
              </a:rPr>
              <a:t>are </a:t>
            </a:r>
            <a:r>
              <a:rPr lang="en-US" sz="2000" dirty="0">
                <a:solidFill>
                  <a:schemeClr val="tx1"/>
                </a:solidFill>
              </a:rPr>
              <a:t>chosen by a </a:t>
            </a:r>
            <a:r>
              <a:rPr lang="en-US" sz="2000" b="1" dirty="0">
                <a:solidFill>
                  <a:schemeClr val="tx1"/>
                </a:solidFill>
              </a:rPr>
              <a:t>poly-time adversary 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857224" y="4500570"/>
            <a:ext cx="7715304" cy="857256"/>
          </a:xfrm>
          <a:prstGeom prst="wedgeRoundRectCallout">
            <a:avLst>
              <a:gd name="adj1" fmla="val -701"/>
              <a:gd name="adj2" fmla="val -156824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we will require that no </a:t>
            </a:r>
            <a:r>
              <a:rPr lang="en-US" sz="2000" b="1" dirty="0"/>
              <a:t>poly-time adversary </a:t>
            </a:r>
            <a:r>
              <a:rPr lang="en-US" sz="2000" dirty="0"/>
              <a:t>can distinguish</a:t>
            </a:r>
            <a:br>
              <a:rPr lang="en-US" sz="2000" dirty="0"/>
            </a:br>
            <a:r>
              <a:rPr lang="pl-PL" sz="2000" b="1" dirty="0">
                <a:solidFill>
                  <a:srgbClr val="FF0000"/>
                </a:solidFill>
                <a:cs typeface="Arial"/>
              </a:rPr>
              <a:t>Enc(</a:t>
            </a:r>
            <a:r>
              <a:rPr lang="pl-PL" sz="2000" b="1" i="1" dirty="0">
                <a:solidFill>
                  <a:srgbClr val="FF0000"/>
                </a:solidFill>
                <a:cs typeface="Arial"/>
              </a:rPr>
              <a:t>K</a:t>
            </a:r>
            <a:r>
              <a:rPr lang="pl-PL" sz="2000" b="1" dirty="0">
                <a:solidFill>
                  <a:srgbClr val="FF0000"/>
                </a:solidFill>
                <a:cs typeface="Arial"/>
              </a:rPr>
              <a:t>, </a:t>
            </a:r>
            <a:r>
              <a:rPr lang="pl-PL" sz="2000" b="1" i="1" dirty="0">
                <a:solidFill>
                  <a:srgbClr val="FF0000"/>
                </a:solidFill>
                <a:cs typeface="Arial"/>
              </a:rPr>
              <a:t>m</a:t>
            </a:r>
            <a:r>
              <a:rPr lang="pl-PL" sz="2000" b="1" baseline="-25000" dirty="0">
                <a:solidFill>
                  <a:srgbClr val="FF0000"/>
                </a:solidFill>
                <a:cs typeface="Arial"/>
              </a:rPr>
              <a:t>0</a:t>
            </a:r>
            <a:r>
              <a:rPr lang="pl-PL" sz="2000" b="1" dirty="0">
                <a:solidFill>
                  <a:srgbClr val="FF0000"/>
                </a:solidFill>
                <a:cs typeface="Arial"/>
              </a:rPr>
              <a:t>) </a:t>
            </a:r>
            <a:r>
              <a:rPr lang="en-US" sz="2000" dirty="0">
                <a:solidFill>
                  <a:schemeClr val="tx1"/>
                </a:solidFill>
                <a:cs typeface="Arial"/>
              </a:rPr>
              <a:t>from</a:t>
            </a:r>
            <a:r>
              <a:rPr lang="pl-PL" sz="2000" b="1" dirty="0">
                <a:solidFill>
                  <a:srgbClr val="C00000"/>
                </a:solidFill>
                <a:cs typeface="Arial"/>
              </a:rPr>
              <a:t> </a:t>
            </a:r>
            <a:r>
              <a:rPr lang="pl-PL" sz="2000" b="1" dirty="0">
                <a:solidFill>
                  <a:srgbClr val="FF0000"/>
                </a:solidFill>
                <a:cs typeface="Arial"/>
              </a:rPr>
              <a:t>Enc(</a:t>
            </a:r>
            <a:r>
              <a:rPr lang="pl-PL" sz="2000" b="1" i="1" dirty="0">
                <a:solidFill>
                  <a:srgbClr val="FF0000"/>
                </a:solidFill>
                <a:cs typeface="Arial"/>
              </a:rPr>
              <a:t>K</a:t>
            </a:r>
            <a:r>
              <a:rPr lang="pl-PL" sz="2000" b="1" dirty="0">
                <a:solidFill>
                  <a:srgbClr val="FF0000"/>
                </a:solidFill>
                <a:cs typeface="Arial"/>
              </a:rPr>
              <a:t>, </a:t>
            </a:r>
            <a:r>
              <a:rPr lang="pl-PL" sz="2000" b="1" i="1" dirty="0">
                <a:solidFill>
                  <a:srgbClr val="FF0000"/>
                </a:solidFill>
                <a:cs typeface="Arial"/>
              </a:rPr>
              <a:t>m</a:t>
            </a:r>
            <a:r>
              <a:rPr lang="en-US" sz="2000" b="1" baseline="-25000" dirty="0">
                <a:solidFill>
                  <a:srgbClr val="FF0000"/>
                </a:solidFill>
                <a:cs typeface="Arial"/>
              </a:rPr>
              <a:t>1</a:t>
            </a:r>
            <a:r>
              <a:rPr lang="en-US" sz="2000" b="1" dirty="0">
                <a:solidFill>
                  <a:srgbClr val="FF0000"/>
                </a:solidFill>
                <a:cs typeface="Arial"/>
              </a:rPr>
              <a:t>)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85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143359" y="-50855"/>
            <a:ext cx="8229600" cy="1143000"/>
          </a:xfrm>
        </p:spPr>
        <p:txBody>
          <a:bodyPr/>
          <a:lstStyle/>
          <a:p>
            <a:r>
              <a:rPr lang="en-US" sz="3200" dirty="0"/>
              <a:t>Pseudorandom generators</a:t>
            </a:r>
          </a:p>
        </p:txBody>
      </p:sp>
      <p:sp>
        <p:nvSpPr>
          <p:cNvPr id="58377" name="Rectangle 9"/>
          <p:cNvSpPr>
            <a:spLocks noChangeArrowheads="1"/>
          </p:cNvSpPr>
          <p:nvPr/>
        </p:nvSpPr>
        <p:spPr bwMode="auto">
          <a:xfrm>
            <a:off x="5579481" y="1490658"/>
            <a:ext cx="457200" cy="838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1" i="1" dirty="0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58378" name="Rectangle 10"/>
          <p:cNvSpPr>
            <a:spLocks noChangeArrowheads="1"/>
          </p:cNvSpPr>
          <p:nvPr/>
        </p:nvSpPr>
        <p:spPr bwMode="auto">
          <a:xfrm>
            <a:off x="7027281" y="1033458"/>
            <a:ext cx="609600" cy="17526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1" dirty="0">
                <a:solidFill>
                  <a:srgbClr val="FF0000"/>
                </a:solidFill>
              </a:rPr>
              <a:t>G(s</a:t>
            </a:r>
            <a:r>
              <a:rPr lang="en-US" b="1" dirty="0">
                <a:solidFill>
                  <a:srgbClr val="FF0000"/>
                </a:solidFill>
              </a:rPr>
              <a:t>)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sp>
        <p:nvSpPr>
          <p:cNvPr id="58379" name="AutoShape 11"/>
          <p:cNvSpPr>
            <a:spLocks noChangeArrowheads="1"/>
          </p:cNvSpPr>
          <p:nvPr/>
        </p:nvSpPr>
        <p:spPr bwMode="auto">
          <a:xfrm rot="5400000">
            <a:off x="5655681" y="1490658"/>
            <a:ext cx="1752600" cy="8382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8380" name="Line 12"/>
          <p:cNvSpPr>
            <a:spLocks noChangeShapeType="1"/>
          </p:cNvSpPr>
          <p:nvPr/>
        </p:nvSpPr>
        <p:spPr bwMode="auto">
          <a:xfrm>
            <a:off x="5274681" y="1490658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 b="1" i="1">
              <a:solidFill>
                <a:srgbClr val="FF0000"/>
              </a:solidFill>
            </a:endParaRPr>
          </a:p>
        </p:txBody>
      </p:sp>
      <p:sp>
        <p:nvSpPr>
          <p:cNvPr id="58382" name="Line 14"/>
          <p:cNvSpPr>
            <a:spLocks noChangeShapeType="1"/>
          </p:cNvSpPr>
          <p:nvPr/>
        </p:nvSpPr>
        <p:spPr bwMode="auto">
          <a:xfrm>
            <a:off x="5122281" y="1490658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 i="1">
              <a:solidFill>
                <a:srgbClr val="FF0000"/>
              </a:solidFill>
            </a:endParaRPr>
          </a:p>
        </p:txBody>
      </p:sp>
      <p:sp>
        <p:nvSpPr>
          <p:cNvPr id="58383" name="Line 15"/>
          <p:cNvSpPr>
            <a:spLocks noChangeShapeType="1"/>
          </p:cNvSpPr>
          <p:nvPr/>
        </p:nvSpPr>
        <p:spPr bwMode="auto">
          <a:xfrm>
            <a:off x="5122281" y="2328858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 i="1">
              <a:solidFill>
                <a:srgbClr val="FF0000"/>
              </a:solidFill>
            </a:endParaRPr>
          </a:p>
        </p:txBody>
      </p:sp>
      <p:sp>
        <p:nvSpPr>
          <p:cNvPr id="58384" name="Line 16"/>
          <p:cNvSpPr>
            <a:spLocks noChangeShapeType="1"/>
          </p:cNvSpPr>
          <p:nvPr/>
        </p:nvSpPr>
        <p:spPr bwMode="auto">
          <a:xfrm>
            <a:off x="8017881" y="1033458"/>
            <a:ext cx="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 i="1">
              <a:solidFill>
                <a:srgbClr val="FF0000"/>
              </a:solidFill>
            </a:endParaRPr>
          </a:p>
        </p:txBody>
      </p:sp>
      <p:sp>
        <p:nvSpPr>
          <p:cNvPr id="58386" name="Line 18"/>
          <p:cNvSpPr>
            <a:spLocks noChangeShapeType="1"/>
          </p:cNvSpPr>
          <p:nvPr/>
        </p:nvSpPr>
        <p:spPr bwMode="auto">
          <a:xfrm>
            <a:off x="7865481" y="1033458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i="1">
              <a:solidFill>
                <a:srgbClr val="FF0000"/>
              </a:solidFill>
            </a:endParaRPr>
          </a:p>
        </p:txBody>
      </p:sp>
      <p:sp>
        <p:nvSpPr>
          <p:cNvPr id="58387" name="Line 19"/>
          <p:cNvSpPr>
            <a:spLocks noChangeShapeType="1"/>
          </p:cNvSpPr>
          <p:nvPr/>
        </p:nvSpPr>
        <p:spPr bwMode="auto">
          <a:xfrm>
            <a:off x="7865481" y="2786058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i="1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8122669" y="1728774"/>
                <a:ext cx="7521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ℓ(</m:t>
                      </m:r>
                      <m:r>
                        <a:rPr lang="en-US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l-PL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2669" y="1728774"/>
                <a:ext cx="752129" cy="400110"/>
              </a:xfrm>
              <a:prstGeom prst="rect">
                <a:avLst/>
              </a:prstGeom>
              <a:blipFill rotWithShape="0">
                <a:blip r:embed="rId3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4836521" y="172877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5720" y="3643314"/>
            <a:ext cx="8572560" cy="286232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Mistral" pitchFamily="66" charset="0"/>
              </a:rPr>
              <a:t>l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– polynomial such that always </a:t>
            </a:r>
            <a:r>
              <a:rPr lang="en-US" sz="2000" b="1" dirty="0">
                <a:solidFill>
                  <a:srgbClr val="FF0000"/>
                </a:solidFill>
                <a:latin typeface="Mistral" pitchFamily="66" charset="0"/>
              </a:rPr>
              <a:t>l</a:t>
            </a:r>
            <a:r>
              <a:rPr lang="en-US" sz="2000" b="1" dirty="0">
                <a:solidFill>
                  <a:srgbClr val="FF0000"/>
                </a:solidFill>
              </a:rPr>
              <a:t>(</a:t>
            </a:r>
            <a:r>
              <a:rPr lang="en-US" sz="2000" b="1" i="1" dirty="0">
                <a:solidFill>
                  <a:srgbClr val="FF0000"/>
                </a:solidFill>
              </a:rPr>
              <a:t>n</a:t>
            </a:r>
            <a:r>
              <a:rPr lang="en-US" sz="2000" b="1" dirty="0">
                <a:solidFill>
                  <a:srgbClr val="FF0000"/>
                </a:solidFill>
              </a:rPr>
              <a:t>) &gt; </a:t>
            </a:r>
            <a:r>
              <a:rPr lang="en-US" sz="2000" b="1" i="1" dirty="0">
                <a:solidFill>
                  <a:srgbClr val="FF0000"/>
                </a:solidFill>
              </a:rPr>
              <a:t>n</a:t>
            </a:r>
          </a:p>
          <a:p>
            <a:r>
              <a:rPr lang="en-US" sz="2000" dirty="0"/>
              <a:t>An algorithm </a:t>
            </a:r>
            <a:r>
              <a:rPr lang="en-US" sz="2000" b="1" i="1" dirty="0">
                <a:solidFill>
                  <a:srgbClr val="FF0000"/>
                </a:solidFill>
              </a:rPr>
              <a:t>G </a:t>
            </a:r>
            <a:r>
              <a:rPr lang="en-US" sz="2000" b="1" dirty="0">
                <a:solidFill>
                  <a:srgbClr val="FF0000"/>
                </a:solidFill>
              </a:rPr>
              <a:t>: {0,1}</a:t>
            </a:r>
            <a:r>
              <a:rPr lang="en-US" sz="2000" b="1" baseline="30000" dirty="0">
                <a:solidFill>
                  <a:srgbClr val="FF0000"/>
                </a:solidFill>
              </a:rPr>
              <a:t>*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SFRM1095"/>
              </a:rPr>
              <a:t>→ </a:t>
            </a:r>
            <a:r>
              <a:rPr lang="en-US" sz="2000" b="1" dirty="0">
                <a:solidFill>
                  <a:srgbClr val="FF0000"/>
                </a:solidFill>
              </a:rPr>
              <a:t>{0,1}</a:t>
            </a:r>
            <a:r>
              <a:rPr lang="en-US" sz="2000" b="1" baseline="30000" dirty="0">
                <a:solidFill>
                  <a:srgbClr val="FF0000"/>
                </a:solidFill>
              </a:rPr>
              <a:t>*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is called a </a:t>
            </a:r>
            <a:r>
              <a:rPr lang="en-US" sz="2000" b="1" dirty="0">
                <a:solidFill>
                  <a:srgbClr val="002060"/>
                </a:solidFill>
              </a:rPr>
              <a:t>pseudorandom generator (PRG) </a:t>
            </a:r>
            <a:r>
              <a:rPr lang="en-US" sz="2000" dirty="0"/>
              <a:t>if </a:t>
            </a:r>
          </a:p>
          <a:p>
            <a:pPr algn="ctr"/>
            <a:r>
              <a:rPr lang="en-US" sz="2000" dirty="0"/>
              <a:t>for every </a:t>
            </a:r>
            <a:r>
              <a:rPr lang="en-US" sz="2000" b="1" i="1" dirty="0">
                <a:solidFill>
                  <a:srgbClr val="FF0000"/>
                </a:solidFill>
              </a:rPr>
              <a:t>n</a:t>
            </a:r>
            <a:r>
              <a:rPr lang="en-US" sz="2000" dirty="0"/>
              <a:t> </a:t>
            </a:r>
          </a:p>
          <a:p>
            <a:pPr algn="ctr"/>
            <a:r>
              <a:rPr lang="en-US" sz="2000" dirty="0"/>
              <a:t>and for every </a:t>
            </a:r>
            <a:r>
              <a:rPr lang="en-US" sz="2000" b="1" i="1" dirty="0">
                <a:solidFill>
                  <a:srgbClr val="FF0000"/>
                </a:solidFill>
              </a:rPr>
              <a:t>s</a:t>
            </a:r>
            <a:r>
              <a:rPr lang="en-US" sz="2000" dirty="0"/>
              <a:t> such that </a:t>
            </a:r>
            <a:r>
              <a:rPr lang="en-US" sz="2000" b="1" dirty="0">
                <a:solidFill>
                  <a:srgbClr val="FF0000"/>
                </a:solidFill>
              </a:rPr>
              <a:t>|</a:t>
            </a:r>
            <a:r>
              <a:rPr lang="en-US" sz="2000" b="1" i="1" dirty="0">
                <a:solidFill>
                  <a:srgbClr val="FF0000"/>
                </a:solidFill>
              </a:rPr>
              <a:t>s</a:t>
            </a:r>
            <a:r>
              <a:rPr lang="en-US" sz="2000" b="1" dirty="0">
                <a:solidFill>
                  <a:srgbClr val="FF0000"/>
                </a:solidFill>
              </a:rPr>
              <a:t>| = </a:t>
            </a:r>
            <a:r>
              <a:rPr lang="en-US" sz="2000" b="1" i="1" dirty="0">
                <a:solidFill>
                  <a:srgbClr val="FF0000"/>
                </a:solidFill>
              </a:rPr>
              <a:t>n</a:t>
            </a:r>
          </a:p>
          <a:p>
            <a:r>
              <a:rPr lang="en-US" sz="2000" dirty="0"/>
              <a:t> we have 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</a:rPr>
              <a:t>|</a:t>
            </a:r>
            <a:r>
              <a:rPr lang="en-US" sz="2000" b="1" i="1" dirty="0">
                <a:solidFill>
                  <a:srgbClr val="FF0000"/>
                </a:solidFill>
              </a:rPr>
              <a:t>G</a:t>
            </a:r>
            <a:r>
              <a:rPr lang="en-US" sz="2000" b="1" dirty="0">
                <a:solidFill>
                  <a:srgbClr val="FF0000"/>
                </a:solidFill>
              </a:rPr>
              <a:t>(</a:t>
            </a:r>
            <a:r>
              <a:rPr lang="en-US" sz="2000" b="1" i="1" dirty="0">
                <a:solidFill>
                  <a:srgbClr val="FF0000"/>
                </a:solidFill>
              </a:rPr>
              <a:t>s</a:t>
            </a:r>
            <a:r>
              <a:rPr lang="en-US" sz="2000" b="1" dirty="0">
                <a:solidFill>
                  <a:srgbClr val="FF0000"/>
                </a:solidFill>
              </a:rPr>
              <a:t>)| = </a:t>
            </a:r>
            <a:r>
              <a:rPr lang="en-US" sz="2000" b="1" dirty="0">
                <a:solidFill>
                  <a:srgbClr val="FF0000"/>
                </a:solidFill>
                <a:latin typeface="Mistral" pitchFamily="66" charset="0"/>
              </a:rPr>
              <a:t>l</a:t>
            </a:r>
            <a:r>
              <a:rPr lang="en-US" sz="2000" b="1" dirty="0">
                <a:solidFill>
                  <a:srgbClr val="FF0000"/>
                </a:solidFill>
              </a:rPr>
              <a:t>(</a:t>
            </a:r>
            <a:r>
              <a:rPr lang="en-US" sz="2000" b="1" i="1" dirty="0">
                <a:solidFill>
                  <a:srgbClr val="FF0000"/>
                </a:solidFill>
              </a:rPr>
              <a:t>n</a:t>
            </a:r>
            <a:r>
              <a:rPr lang="en-US" sz="2000" b="1" dirty="0">
                <a:solidFill>
                  <a:srgbClr val="FF0000"/>
                </a:solidFill>
              </a:rPr>
              <a:t>)</a:t>
            </a:r>
            <a:r>
              <a:rPr lang="en-US" dirty="0"/>
              <a:t>.</a:t>
            </a:r>
            <a:endParaRPr lang="en-US" sz="2000" b="1" dirty="0">
              <a:solidFill>
                <a:srgbClr val="C00000"/>
              </a:solidFill>
            </a:endParaRPr>
          </a:p>
          <a:p>
            <a:pPr algn="ctr"/>
            <a:endParaRPr lang="en-US" sz="2000" dirty="0"/>
          </a:p>
          <a:p>
            <a:r>
              <a:rPr lang="en-US" sz="2000" dirty="0"/>
              <a:t>and for a random</a:t>
            </a:r>
            <a:r>
              <a:rPr lang="en-US" sz="2000" i="1" dirty="0">
                <a:solidFill>
                  <a:srgbClr val="FF0000"/>
                </a:solidFill>
              </a:rPr>
              <a:t> </a:t>
            </a:r>
            <a:r>
              <a:rPr lang="en-US" sz="2000" b="1" i="1" dirty="0">
                <a:solidFill>
                  <a:srgbClr val="FF0000"/>
                </a:solidFill>
              </a:rPr>
              <a:t>s</a:t>
            </a:r>
            <a:r>
              <a:rPr lang="en-US" sz="2000" i="1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the value </a:t>
            </a:r>
            <a:r>
              <a:rPr lang="en-US" sz="2000" b="1" i="1" dirty="0">
                <a:solidFill>
                  <a:srgbClr val="FF0000"/>
                </a:solidFill>
              </a:rPr>
              <a:t>G</a:t>
            </a:r>
            <a:r>
              <a:rPr lang="en-US" sz="2000" b="1" dirty="0">
                <a:solidFill>
                  <a:srgbClr val="FF0000"/>
                </a:solidFill>
              </a:rPr>
              <a:t>(</a:t>
            </a:r>
            <a:r>
              <a:rPr lang="en-US" sz="2000" b="1" i="1" dirty="0">
                <a:solidFill>
                  <a:srgbClr val="FF0000"/>
                </a:solidFill>
              </a:rPr>
              <a:t>s</a:t>
            </a:r>
            <a:r>
              <a:rPr lang="en-US" sz="2000" b="1" dirty="0">
                <a:solidFill>
                  <a:srgbClr val="FF0000"/>
                </a:solidFill>
              </a:rPr>
              <a:t>)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“</a:t>
            </a:r>
            <a:r>
              <a:rPr lang="en-US" sz="2000" b="1" dirty="0"/>
              <a:t>looks random</a:t>
            </a:r>
            <a:r>
              <a:rPr lang="en-US" sz="2000" dirty="0"/>
              <a:t>”.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791363" y="3243204"/>
            <a:ext cx="1369286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b="1" dirty="0"/>
              <a:t>Definition</a:t>
            </a:r>
          </a:p>
        </p:txBody>
      </p:sp>
      <p:sp>
        <p:nvSpPr>
          <p:cNvPr id="22" name="Oval Callout 21"/>
          <p:cNvSpPr/>
          <p:nvPr/>
        </p:nvSpPr>
        <p:spPr>
          <a:xfrm>
            <a:off x="571472" y="2071678"/>
            <a:ext cx="2143140" cy="898400"/>
          </a:xfrm>
          <a:prstGeom prst="wedgeEllipseCallout">
            <a:avLst>
              <a:gd name="adj1" fmla="val -54093"/>
              <a:gd name="adj2" fmla="val 129462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“expansion</a:t>
            </a:r>
          </a:p>
          <a:p>
            <a:pPr algn="ctr"/>
            <a:r>
              <a:rPr lang="en-US" b="1" dirty="0"/>
              <a:t>factor”</a:t>
            </a:r>
          </a:p>
        </p:txBody>
      </p:sp>
      <p:sp>
        <p:nvSpPr>
          <p:cNvPr id="23" name="Oval Callout 22"/>
          <p:cNvSpPr/>
          <p:nvPr/>
        </p:nvSpPr>
        <p:spPr>
          <a:xfrm>
            <a:off x="6286512" y="4786322"/>
            <a:ext cx="2643206" cy="1428760"/>
          </a:xfrm>
          <a:prstGeom prst="wedgeEllipseCallout">
            <a:avLst>
              <a:gd name="adj1" fmla="val -73315"/>
              <a:gd name="adj2" fmla="val 30690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this has to be formalized</a:t>
            </a:r>
          </a:p>
        </p:txBody>
      </p:sp>
      <p:sp>
        <p:nvSpPr>
          <p:cNvPr id="21" name="Oval Callout 20"/>
          <p:cNvSpPr/>
          <p:nvPr/>
        </p:nvSpPr>
        <p:spPr>
          <a:xfrm>
            <a:off x="1928794" y="1071546"/>
            <a:ext cx="2143140" cy="898400"/>
          </a:xfrm>
          <a:prstGeom prst="wedgeEllipseCallout">
            <a:avLst>
              <a:gd name="adj1" fmla="val 127747"/>
              <a:gd name="adj2" fmla="val 325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“seed”</a:t>
            </a:r>
          </a:p>
        </p:txBody>
      </p:sp>
    </p:spTree>
    <p:extLst>
      <p:ext uri="{BB962C8B-B14F-4D97-AF65-F5344CB8AC3E}">
        <p14:creationId xmlns:p14="http://schemas.microsoft.com/office/powerpoint/2010/main" val="213405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8" grpId="0" animBg="1"/>
      <p:bldP spid="58379" grpId="0" animBg="1"/>
      <p:bldP spid="58384" grpId="0" animBg="1"/>
      <p:bldP spid="58386" grpId="0" animBg="1"/>
      <p:bldP spid="58387" grpId="0" animBg="1"/>
      <p:bldP spid="17" grpId="0"/>
      <p:bldP spid="19" grpId="0" build="allAtOnce" animBg="1"/>
      <p:bldP spid="20" grpId="0" animBg="1"/>
      <p:bldP spid="22" grpId="0" animBg="1"/>
      <p:bldP spid="23" grpId="0" animBg="1"/>
      <p:bldP spid="2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0"/>
            <a:ext cx="1643074" cy="714356"/>
          </a:xfrm>
        </p:spPr>
        <p:txBody>
          <a:bodyPr>
            <a:normAutofit/>
          </a:bodyPr>
          <a:lstStyle/>
          <a:p>
            <a:r>
              <a:rPr lang="en-US" dirty="0"/>
              <a:t>Idea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4282" y="857232"/>
            <a:ext cx="512198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Use PRGs to “shorten” the key in the one time pad </a:t>
            </a: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3105144" y="2528878"/>
            <a:ext cx="457200" cy="838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1" i="1" dirty="0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4533904" y="2100249"/>
            <a:ext cx="609600" cy="172126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1" i="1" dirty="0">
                <a:solidFill>
                  <a:srgbClr val="FF0000"/>
                </a:solidFill>
              </a:rPr>
              <a:t>G</a:t>
            </a:r>
            <a:r>
              <a:rPr lang="en-US" sz="1800" b="1" dirty="0">
                <a:solidFill>
                  <a:srgbClr val="FF0000"/>
                </a:solidFill>
              </a:rPr>
              <a:t>(</a:t>
            </a:r>
            <a:r>
              <a:rPr lang="en-US" sz="1800" b="1" i="1" dirty="0">
                <a:solidFill>
                  <a:srgbClr val="FF0000"/>
                </a:solidFill>
              </a:rPr>
              <a:t>s</a:t>
            </a:r>
            <a:r>
              <a:rPr lang="en-US" sz="18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9" name="AutoShape 11"/>
          <p:cNvSpPr>
            <a:spLocks noChangeArrowheads="1"/>
          </p:cNvSpPr>
          <p:nvPr/>
        </p:nvSpPr>
        <p:spPr bwMode="auto">
          <a:xfrm rot="5400000">
            <a:off x="3181344" y="2528878"/>
            <a:ext cx="1752600" cy="8382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 flipH="1">
                <a:off x="214282" y="1357299"/>
                <a:ext cx="3500462" cy="6463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Key</a:t>
                </a:r>
                <a:r>
                  <a:rPr lang="en-US" dirty="0"/>
                  <a:t>: random string of length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n</a:t>
                </a:r>
              </a:p>
              <a:p>
                <a:r>
                  <a:rPr lang="en-US" b="1" dirty="0"/>
                  <a:t>Plaintexts</a:t>
                </a:r>
                <a:r>
                  <a:rPr lang="en-US" dirty="0"/>
                  <a:t>: strings of length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4282" y="1357299"/>
                <a:ext cx="3500462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215" t="-5556" b="-1203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1071538" y="2571744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Enc(</a:t>
            </a:r>
            <a:r>
              <a:rPr lang="en-US" b="1" i="1" dirty="0" err="1">
                <a:solidFill>
                  <a:srgbClr val="FF0000"/>
                </a:solidFill>
              </a:rPr>
              <a:t>s</a:t>
            </a:r>
            <a:r>
              <a:rPr lang="en-US" b="1" dirty="0" err="1">
                <a:solidFill>
                  <a:srgbClr val="FF0000"/>
                </a:solidFill>
              </a:rPr>
              <a:t>,</a:t>
            </a:r>
            <a:r>
              <a:rPr lang="en-US" b="1" i="1" dirty="0" err="1">
                <a:solidFill>
                  <a:srgbClr val="FF0000"/>
                </a:solidFill>
              </a:rPr>
              <a:t>m</a:t>
            </a:r>
            <a:r>
              <a:rPr lang="en-US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5462598" y="2100250"/>
            <a:ext cx="609600" cy="17145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1" i="1" dirty="0">
                <a:solidFill>
                  <a:srgbClr val="FF0000"/>
                </a:solidFill>
              </a:rPr>
              <a:t>m</a:t>
            </a:r>
          </a:p>
        </p:txBody>
      </p:sp>
      <p:sp>
        <p:nvSpPr>
          <p:cNvPr id="21" name="Rectangle 10"/>
          <p:cNvSpPr>
            <a:spLocks noChangeArrowheads="1"/>
          </p:cNvSpPr>
          <p:nvPr/>
        </p:nvSpPr>
        <p:spPr bwMode="auto">
          <a:xfrm>
            <a:off x="6929454" y="2071678"/>
            <a:ext cx="609600" cy="17145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1" i="1" dirty="0">
                <a:solidFill>
                  <a:srgbClr val="FF0000"/>
                </a:solidFill>
              </a:rPr>
              <a:t>m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b="1" dirty="0" err="1">
                <a:solidFill>
                  <a:srgbClr val="FF0000"/>
                </a:solidFill>
              </a:rPr>
              <a:t>xor</a:t>
            </a:r>
            <a:endParaRPr lang="en-US" b="1" dirty="0">
              <a:solidFill>
                <a:srgbClr val="FF0000"/>
              </a:solidFill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sz="1800" b="1" i="1" dirty="0">
                <a:solidFill>
                  <a:srgbClr val="FF0000"/>
                </a:solidFill>
              </a:rPr>
              <a:t>G</a:t>
            </a:r>
            <a:r>
              <a:rPr lang="en-US" sz="1800" b="1" dirty="0">
                <a:solidFill>
                  <a:srgbClr val="FF0000"/>
                </a:solidFill>
              </a:rPr>
              <a:t>(</a:t>
            </a:r>
            <a:r>
              <a:rPr lang="en-US" sz="1800" b="1" i="1" dirty="0">
                <a:solidFill>
                  <a:srgbClr val="FF0000"/>
                </a:solidFill>
              </a:rPr>
              <a:t>s</a:t>
            </a:r>
            <a:r>
              <a:rPr lang="en-US" sz="1800" b="1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23" name="Straight Connector 22"/>
          <p:cNvCxnSpPr/>
          <p:nvPr/>
        </p:nvCxnSpPr>
        <p:spPr>
          <a:xfrm rot="5400000">
            <a:off x="4501356" y="3857628"/>
            <a:ext cx="3999734" cy="79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286512" y="157161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xor</a:t>
            </a:r>
            <a:endParaRPr lang="en-US" b="1" dirty="0"/>
          </a:p>
        </p:txBody>
      </p:sp>
      <p:sp>
        <p:nvSpPr>
          <p:cNvPr id="26" name="Rectangle 9"/>
          <p:cNvSpPr>
            <a:spLocks noChangeArrowheads="1"/>
          </p:cNvSpPr>
          <p:nvPr/>
        </p:nvSpPr>
        <p:spPr bwMode="auto">
          <a:xfrm>
            <a:off x="3138486" y="4491054"/>
            <a:ext cx="457200" cy="838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1" i="1" dirty="0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27" name="Rectangle 10"/>
          <p:cNvSpPr>
            <a:spLocks noChangeArrowheads="1"/>
          </p:cNvSpPr>
          <p:nvPr/>
        </p:nvSpPr>
        <p:spPr bwMode="auto">
          <a:xfrm>
            <a:off x="4567246" y="4062425"/>
            <a:ext cx="609600" cy="172126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1" i="1" dirty="0">
                <a:solidFill>
                  <a:srgbClr val="FF0000"/>
                </a:solidFill>
              </a:rPr>
              <a:t>G</a:t>
            </a:r>
            <a:r>
              <a:rPr lang="en-US" sz="1800" b="1" dirty="0">
                <a:solidFill>
                  <a:srgbClr val="FF0000"/>
                </a:solidFill>
              </a:rPr>
              <a:t>(</a:t>
            </a:r>
            <a:r>
              <a:rPr lang="en-US" sz="1800" b="1" i="1" dirty="0">
                <a:solidFill>
                  <a:srgbClr val="FF0000"/>
                </a:solidFill>
              </a:rPr>
              <a:t>s</a:t>
            </a:r>
            <a:r>
              <a:rPr lang="en-US" sz="18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28" name="AutoShape 11"/>
          <p:cNvSpPr>
            <a:spLocks noChangeArrowheads="1"/>
          </p:cNvSpPr>
          <p:nvPr/>
        </p:nvSpPr>
        <p:spPr bwMode="auto">
          <a:xfrm rot="5400000">
            <a:off x="3214686" y="4491054"/>
            <a:ext cx="1752600" cy="8382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Rectangle 10"/>
          <p:cNvSpPr>
            <a:spLocks noChangeArrowheads="1"/>
          </p:cNvSpPr>
          <p:nvPr/>
        </p:nvSpPr>
        <p:spPr bwMode="auto">
          <a:xfrm>
            <a:off x="5495940" y="4062426"/>
            <a:ext cx="609600" cy="17145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1" i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30" name="Rectangle 10"/>
          <p:cNvSpPr>
            <a:spLocks noChangeArrowheads="1"/>
          </p:cNvSpPr>
          <p:nvPr/>
        </p:nvSpPr>
        <p:spPr bwMode="auto">
          <a:xfrm>
            <a:off x="6962796" y="4033854"/>
            <a:ext cx="609600" cy="17145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1" i="1" dirty="0">
                <a:solidFill>
                  <a:srgbClr val="FF0000"/>
                </a:solidFill>
              </a:rPr>
              <a:t>c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b="1" dirty="0" err="1">
                <a:solidFill>
                  <a:srgbClr val="FF0000"/>
                </a:solidFill>
              </a:rPr>
              <a:t>xor</a:t>
            </a:r>
            <a:endParaRPr lang="en-US" b="1" dirty="0">
              <a:solidFill>
                <a:srgbClr val="FF0000"/>
              </a:solidFill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sz="1800" b="1" i="1" dirty="0">
                <a:solidFill>
                  <a:srgbClr val="FF0000"/>
                </a:solidFill>
              </a:rPr>
              <a:t>G</a:t>
            </a:r>
            <a:r>
              <a:rPr lang="en-US" sz="1800" b="1" dirty="0">
                <a:solidFill>
                  <a:srgbClr val="FF0000"/>
                </a:solidFill>
              </a:rPr>
              <a:t>(</a:t>
            </a:r>
            <a:r>
              <a:rPr lang="en-US" sz="1800" b="1" i="1" dirty="0">
                <a:solidFill>
                  <a:srgbClr val="FF0000"/>
                </a:solidFill>
              </a:rPr>
              <a:t>s</a:t>
            </a:r>
            <a:r>
              <a:rPr lang="en-US" sz="18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1538" y="4643446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Dec(</a:t>
            </a:r>
            <a:r>
              <a:rPr lang="en-US" b="1" i="1" dirty="0" err="1">
                <a:solidFill>
                  <a:srgbClr val="FF0000"/>
                </a:solidFill>
              </a:rPr>
              <a:t>s</a:t>
            </a:r>
            <a:r>
              <a:rPr lang="en-US" b="1" dirty="0" err="1">
                <a:solidFill>
                  <a:srgbClr val="FF0000"/>
                </a:solidFill>
              </a:rPr>
              <a:t>,</a:t>
            </a:r>
            <a:r>
              <a:rPr lang="en-US" b="1" i="1" dirty="0" err="1">
                <a:solidFill>
                  <a:srgbClr val="FF0000"/>
                </a:solidFill>
              </a:rPr>
              <a:t>m</a:t>
            </a:r>
            <a:r>
              <a:rPr lang="en-US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142976" y="6143644"/>
            <a:ext cx="7500990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  <a:buFontTx/>
              <a:buNone/>
            </a:pPr>
            <a:r>
              <a:rPr lang="en-US" dirty="0"/>
              <a:t>If we use a “normal PRG” – this idea doesn’t work </a:t>
            </a:r>
          </a:p>
          <a:p>
            <a:pPr algn="r">
              <a:lnSpc>
                <a:spcPct val="80000"/>
              </a:lnSpc>
              <a:buFontTx/>
              <a:buNone/>
            </a:pPr>
            <a:r>
              <a:rPr lang="en-US" dirty="0"/>
              <a:t>We have to use the </a:t>
            </a:r>
            <a:r>
              <a:rPr lang="en-US" b="1" dirty="0">
                <a:solidFill>
                  <a:srgbClr val="002060"/>
                </a:solidFill>
              </a:rPr>
              <a:t>cryptographic PRGs.</a:t>
            </a:r>
          </a:p>
        </p:txBody>
      </p:sp>
      <p:sp>
        <p:nvSpPr>
          <p:cNvPr id="22" name="Cloud Callout 21"/>
          <p:cNvSpPr/>
          <p:nvPr/>
        </p:nvSpPr>
        <p:spPr>
          <a:xfrm>
            <a:off x="5715008" y="142852"/>
            <a:ext cx="3143272" cy="1357322"/>
          </a:xfrm>
          <a:prstGeom prst="cloudCallout">
            <a:avLst>
              <a:gd name="adj1" fmla="val -65157"/>
              <a:gd name="adj2" fmla="val 1436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for a moment just consider a </a:t>
            </a:r>
            <a:r>
              <a:rPr lang="en-US" b="1" dirty="0"/>
              <a:t>single message case</a:t>
            </a:r>
          </a:p>
        </p:txBody>
      </p:sp>
    </p:spTree>
    <p:extLst>
      <p:ext uri="{BB962C8B-B14F-4D97-AF65-F5344CB8AC3E}">
        <p14:creationId xmlns:p14="http://schemas.microsoft.com/office/powerpoint/2010/main" val="362307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8" grpId="0" animBg="1"/>
      <p:bldP spid="19" grpId="0"/>
      <p:bldP spid="20" grpId="0" animBg="1"/>
      <p:bldP spid="21" grpId="0" animBg="1"/>
      <p:bldP spid="24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2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5072066" y="3643314"/>
                <a:ext cx="3429024" cy="2786082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𝟎</m:t>
                              </m:r>
                              <m:r>
                                <a:rPr lang="en-US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,</m:t>
                              </m:r>
                              <m:r>
                                <a:rPr lang="en-US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ℓ(</m:t>
                          </m:r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𝒏</m:t>
                          </m:r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3200" baseline="30000" dirty="0">
                  <a:solidFill>
                    <a:srgbClr val="FF0000"/>
                  </a:solidFill>
                </a:endParaRPr>
              </a:p>
              <a:p>
                <a:pPr algn="ctr"/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066" y="3643314"/>
                <a:ext cx="3429024" cy="2786082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Parallelogram 6"/>
          <p:cNvSpPr/>
          <p:nvPr/>
        </p:nvSpPr>
        <p:spPr>
          <a:xfrm rot="5400000">
            <a:off x="3857608" y="3214698"/>
            <a:ext cx="1143032" cy="4857784"/>
          </a:xfrm>
          <a:prstGeom prst="parallelogram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rmAutofit/>
          </a:bodyPr>
          <a:lstStyle/>
          <a:p>
            <a:r>
              <a:rPr lang="en-US" dirty="0"/>
              <a:t>“Looks random”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8596" y="1357298"/>
                <a:ext cx="8229600" cy="2571768"/>
              </a:xfrm>
            </p:spPr>
            <p:txBody>
              <a:bodyPr>
                <a:normAutofit/>
              </a:bodyPr>
              <a:lstStyle/>
              <a:p>
                <a:pPr>
                  <a:buNone/>
                </a:pPr>
                <a:r>
                  <a:rPr lang="en-US" dirty="0"/>
                  <a:t>Suppose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s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b="1" dirty="0">
                    <a:solidFill>
                      <a:srgbClr val="FF0000"/>
                    </a:solidFill>
                    <a:sym typeface="Symbol"/>
                  </a:rPr>
                  <a:t> {0,1}</a:t>
                </a:r>
                <a:r>
                  <a:rPr lang="en-US" b="1" i="1" baseline="30000" dirty="0">
                    <a:solidFill>
                      <a:srgbClr val="FF0000"/>
                    </a:solidFill>
                    <a:sym typeface="Symbol"/>
                  </a:rPr>
                  <a:t>n</a:t>
                </a:r>
                <a:r>
                  <a:rPr lang="en-US" b="1" dirty="0">
                    <a:solidFill>
                      <a:srgbClr val="FF0000"/>
                    </a:solidFill>
                    <a:sym typeface="Symbol"/>
                  </a:rPr>
                  <a:t> </a:t>
                </a:r>
                <a:r>
                  <a:rPr lang="en-US" dirty="0"/>
                  <a:t>is chosen randomly.</a:t>
                </a: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Can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G</a:t>
                </a:r>
                <a:r>
                  <a:rPr lang="en-US" b="1" dirty="0">
                    <a:solidFill>
                      <a:srgbClr val="FF0000"/>
                    </a:solidFill>
                  </a:rPr>
                  <a:t>(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s</a:t>
                </a:r>
                <a:r>
                  <a:rPr lang="en-US" b="1" dirty="0">
                    <a:solidFill>
                      <a:srgbClr val="FF0000"/>
                    </a:solidFill>
                  </a:rPr>
                  <a:t>) </a:t>
                </a:r>
                <a:r>
                  <a:rPr lang="en-US" b="1" dirty="0">
                    <a:solidFill>
                      <a:srgbClr val="FF0000"/>
                    </a:solidFill>
                    <a:sym typeface="Symbol"/>
                  </a:rPr>
                  <a:t>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,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ℓ(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𝒏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be uniformly random? </a:t>
                </a:r>
              </a:p>
              <a:p>
                <a:pPr algn="ctr">
                  <a:buNone/>
                </a:pPr>
                <a:r>
                  <a:rPr lang="en-US" b="1" dirty="0"/>
                  <a:t>No!</a:t>
                </a:r>
              </a:p>
              <a:p>
                <a:pPr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8596" y="1357298"/>
                <a:ext cx="8229600" cy="2571768"/>
              </a:xfrm>
              <a:blipFill rotWithShape="0">
                <a:blip r:embed="rId4"/>
                <a:stretch>
                  <a:fillRect l="-1481" t="-426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1142976" y="5000636"/>
            <a:ext cx="1785950" cy="92869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sym typeface="Symbol"/>
              </a:rPr>
              <a:t>{0,1}</a:t>
            </a:r>
            <a:r>
              <a:rPr lang="en-US" sz="2400" b="1" i="1" baseline="30000" dirty="0">
                <a:solidFill>
                  <a:srgbClr val="FF0000"/>
                </a:solidFill>
                <a:sym typeface="Symbol"/>
              </a:rPr>
              <a:t>n</a:t>
            </a:r>
            <a:endParaRPr lang="en-US" sz="2400" i="1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786446" y="5357826"/>
            <a:ext cx="2088152" cy="857256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solidFill>
                  <a:srgbClr val="FF0000"/>
                </a:solidFill>
                <a:sym typeface="Symbol"/>
              </a:rPr>
              <a:t>G</a:t>
            </a:r>
            <a:r>
              <a:rPr lang="en-US" sz="2400" b="1" dirty="0">
                <a:solidFill>
                  <a:srgbClr val="FF0000"/>
                </a:solidFill>
                <a:sym typeface="Symbol"/>
              </a:rPr>
              <a:t>({0,1}</a:t>
            </a:r>
            <a:r>
              <a:rPr lang="en-US" sz="2400" b="1" i="1" baseline="30000" dirty="0">
                <a:solidFill>
                  <a:srgbClr val="FF0000"/>
                </a:solidFill>
                <a:sym typeface="Symbol"/>
              </a:rPr>
              <a:t>n</a:t>
            </a:r>
            <a:r>
              <a:rPr lang="en-US" sz="2400" b="1" dirty="0">
                <a:solidFill>
                  <a:srgbClr val="FF0000"/>
                </a:solidFill>
                <a:sym typeface="Symbol"/>
              </a:rPr>
              <a:t>)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3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4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58" y="285728"/>
            <a:ext cx="8147902" cy="1143000"/>
          </a:xfrm>
        </p:spPr>
        <p:txBody>
          <a:bodyPr/>
          <a:lstStyle/>
          <a:p>
            <a:r>
              <a:rPr lang="en-US" dirty="0"/>
              <a:t>“Looks random”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034" y="1447800"/>
            <a:ext cx="8433654" cy="4800600"/>
          </a:xfrm>
        </p:spPr>
        <p:txBody>
          <a:bodyPr/>
          <a:lstStyle/>
          <a:p>
            <a:pPr>
              <a:buFontTx/>
              <a:buNone/>
            </a:pPr>
            <a:r>
              <a:rPr lang="en-US" dirty="0"/>
              <a:t>What does it mean?</a:t>
            </a: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r>
              <a:rPr lang="en-US" b="1" dirty="0">
                <a:solidFill>
                  <a:srgbClr val="0070C0"/>
                </a:solidFill>
              </a:rPr>
              <a:t>Non-cryptographic</a:t>
            </a:r>
            <a:r>
              <a:rPr lang="en-US" dirty="0"/>
              <a:t> applications:</a:t>
            </a:r>
          </a:p>
          <a:p>
            <a:pPr algn="r">
              <a:buFontTx/>
              <a:buNone/>
            </a:pPr>
            <a:r>
              <a:rPr lang="en-US" dirty="0"/>
              <a:t>should pass </a:t>
            </a:r>
            <a:r>
              <a:rPr lang="en-US" b="1" dirty="0">
                <a:solidFill>
                  <a:srgbClr val="FF0000"/>
                </a:solidFill>
              </a:rPr>
              <a:t>some statistical tests</a:t>
            </a:r>
            <a:r>
              <a:rPr lang="en-US" dirty="0"/>
              <a:t>.</a:t>
            </a: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r>
              <a:rPr lang="en-US" b="1" dirty="0">
                <a:solidFill>
                  <a:srgbClr val="0070C0"/>
                </a:solidFill>
              </a:rPr>
              <a:t>Cryptography</a:t>
            </a:r>
            <a:r>
              <a:rPr lang="en-US" b="1" dirty="0">
                <a:solidFill>
                  <a:srgbClr val="002060"/>
                </a:solidFill>
              </a:rPr>
              <a:t>:</a:t>
            </a:r>
          </a:p>
          <a:p>
            <a:pPr algn="r">
              <a:buFontTx/>
              <a:buNone/>
            </a:pPr>
            <a:r>
              <a:rPr lang="en-US" dirty="0"/>
              <a:t>should pass </a:t>
            </a:r>
            <a:r>
              <a:rPr lang="en-US" b="1" dirty="0">
                <a:solidFill>
                  <a:srgbClr val="FF0000"/>
                </a:solidFill>
              </a:rPr>
              <a:t>all polynomial-time tests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980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Non-cryptographic PRGs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80108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Example: </a:t>
                </a:r>
                <a:r>
                  <a:rPr lang="en-US" b="1" dirty="0">
                    <a:solidFill>
                      <a:srgbClr val="0070C0"/>
                    </a:solidFill>
                  </a:rPr>
                  <a:t>Linear Congruential Generators (LCG) </a:t>
                </a:r>
                <a:r>
                  <a:rPr lang="en-US" dirty="0"/>
                  <a:t>defined recursively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dirty="0"/>
                  <a:t>– the key</a:t>
                </a:r>
              </a:p>
              <a:p>
                <a:r>
                  <a:rPr lang="en-US" dirty="0">
                    <a:solidFill>
                      <a:srgbClr val="000000"/>
                    </a:solidFill>
                  </a:rPr>
                  <a:t> for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 </m:t>
                    </m:r>
                  </m:oMath>
                </a14:m>
                <a:r>
                  <a:rPr lang="en-US" dirty="0"/>
                  <a:t>let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𝐦𝐨𝐝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b="1" u="sng" dirty="0">
                    <a:solidFill>
                      <a:srgbClr val="7030A0"/>
                    </a:solidFill>
                  </a:rPr>
                  <a:t>output</a:t>
                </a:r>
                <a:r>
                  <a:rPr lang="en-US" dirty="0">
                    <a:solidFill>
                      <a:srgbClr val="000000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where </a:t>
                </a:r>
              </a:p>
              <a:p>
                <a:pPr marL="0" indent="0" algn="ctr">
                  <a:buNone/>
                </a:pPr>
                <a:r>
                  <a:rPr lang="en-US" b="1" i="1" dirty="0">
                    <a:solidFill>
                      <a:srgbClr val="FF0000"/>
                    </a:solidFill>
                  </a:rPr>
                  <a:t>Y</a:t>
                </a:r>
                <a:r>
                  <a:rPr lang="en-US" b="1" i="1" baseline="-25000" dirty="0">
                    <a:solidFill>
                      <a:srgbClr val="FF0000"/>
                    </a:solidFill>
                  </a:rPr>
                  <a:t>i</a:t>
                </a:r>
                <a:r>
                  <a:rPr lang="en-US" dirty="0">
                    <a:solidFill>
                      <a:srgbClr val="000000"/>
                    </a:solidFill>
                  </a:rPr>
                  <a:t> = first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t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</a:rPr>
                  <a:t>bits of each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X</a:t>
                </a:r>
                <a:r>
                  <a:rPr lang="en-US" b="1" i="1" baseline="-25000" dirty="0">
                    <a:solidFill>
                      <a:srgbClr val="FF0000"/>
                    </a:solidFill>
                  </a:rPr>
                  <a:t>i</a:t>
                </a:r>
                <a:br>
                  <a:rPr lang="en-US" b="1" baseline="-25000" dirty="0">
                    <a:solidFill>
                      <a:srgbClr val="FF0000"/>
                    </a:solidFill>
                  </a:rPr>
                </a:b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rand() </a:t>
                </a:r>
                <a:r>
                  <a:rPr lang="en-US" dirty="0"/>
                  <a:t>function in Windows – an </a:t>
                </a:r>
                <a:r>
                  <a:rPr lang="en-US" b="1" dirty="0">
                    <a:solidFill>
                      <a:srgbClr val="0070C0"/>
                    </a:solidFill>
                  </a:rPr>
                  <a:t>LCG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with</a:t>
                </a: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a</a:t>
                </a:r>
                <a:r>
                  <a:rPr lang="en-US" b="1" dirty="0">
                    <a:solidFill>
                      <a:srgbClr val="FF0000"/>
                    </a:solidFill>
                  </a:rPr>
                  <a:t> = 214013,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c</a:t>
                </a:r>
                <a:r>
                  <a:rPr lang="en-US" b="1" dirty="0">
                    <a:solidFill>
                      <a:srgbClr val="FF0000"/>
                    </a:solidFill>
                  </a:rPr>
                  <a:t> = 2531011,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m</a:t>
                </a:r>
                <a:r>
                  <a:rPr lang="en-US" b="1" dirty="0">
                    <a:solidFill>
                      <a:srgbClr val="FF0000"/>
                    </a:solidFill>
                  </a:rPr>
                  <a:t> = 2</a:t>
                </a:r>
                <a:r>
                  <a:rPr lang="en-US" b="1" baseline="30000" dirty="0">
                    <a:solidFill>
                      <a:srgbClr val="FF0000"/>
                    </a:solidFill>
                  </a:rPr>
                  <a:t>32</a:t>
                </a:r>
                <a:r>
                  <a:rPr lang="en-US" b="1" dirty="0">
                    <a:solidFill>
                      <a:srgbClr val="FF0000"/>
                    </a:solidFill>
                  </a:rPr>
                  <a:t>,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t </a:t>
                </a:r>
                <a:r>
                  <a:rPr lang="en-US" b="1" dirty="0">
                    <a:solidFill>
                      <a:srgbClr val="FF0000"/>
                    </a:solidFill>
                  </a:rPr>
                  <a:t>= 15</a:t>
                </a:r>
              </a:p>
              <a:p>
                <a:pPr marL="0" indent="0" algn="ctr">
                  <a:buNone/>
                </a:pPr>
                <a:endParaRPr lang="en-US" b="1" baseline="30000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endParaRPr lang="en-US" b="1" baseline="30000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endParaRPr lang="en-US" b="1" baseline="30000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801086"/>
              </a:xfrm>
              <a:blipFill rotWithShape="0">
                <a:blip r:embed="rId2"/>
                <a:stretch>
                  <a:fillRect l="-1391" t="-279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371139" y="5244353"/>
            <a:ext cx="8455510" cy="21515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24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436" y="317227"/>
            <a:ext cx="7886700" cy="1325563"/>
          </a:xfrm>
        </p:spPr>
        <p:txBody>
          <a:bodyPr/>
          <a:lstStyle/>
          <a:p>
            <a:r>
              <a:rPr lang="en-US" dirty="0"/>
              <a:t>How to break an LRS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01008"/>
            <a:ext cx="8229600" cy="262515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Solve linear equations with “partial knowledge” (because you only know only first </a:t>
            </a:r>
            <a:r>
              <a:rPr lang="en-US" b="1" i="1" dirty="0">
                <a:solidFill>
                  <a:srgbClr val="FF0000"/>
                </a:solidFill>
              </a:rPr>
              <a:t>t</a:t>
            </a:r>
            <a:r>
              <a:rPr lang="en-US" dirty="0"/>
              <a:t> bits)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See: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G. </a:t>
            </a:r>
            <a:r>
              <a:rPr lang="en-US" dirty="0" err="1">
                <a:solidFill>
                  <a:srgbClr val="00B050"/>
                </a:solidFill>
              </a:rPr>
              <a:t>Argyros</a:t>
            </a:r>
            <a:r>
              <a:rPr lang="en-US" dirty="0">
                <a:solidFill>
                  <a:srgbClr val="00B050"/>
                </a:solidFill>
              </a:rPr>
              <a:t> and A. </a:t>
            </a:r>
            <a:r>
              <a:rPr lang="en-US" dirty="0" err="1">
                <a:solidFill>
                  <a:srgbClr val="00B050"/>
                </a:solidFill>
              </a:rPr>
              <a:t>Kiayias</a:t>
            </a:r>
            <a:r>
              <a:rPr lang="en-US" dirty="0">
                <a:solidFill>
                  <a:srgbClr val="00B050"/>
                </a:solidFill>
              </a:rPr>
              <a:t>: </a:t>
            </a:r>
            <a:r>
              <a:rPr lang="en-US" b="1" dirty="0">
                <a:solidFill>
                  <a:srgbClr val="00B050"/>
                </a:solidFill>
              </a:rPr>
              <a:t>I Forgot Your Password: Randomness Attacks Against PHP Applications</a:t>
            </a:r>
            <a:r>
              <a:rPr lang="en-US" dirty="0">
                <a:solidFill>
                  <a:srgbClr val="00B050"/>
                </a:solidFill>
              </a:rPr>
              <a:t>, </a:t>
            </a:r>
            <a:r>
              <a:rPr lang="en-US" i="1" dirty="0">
                <a:solidFill>
                  <a:srgbClr val="00B050"/>
                </a:solidFill>
              </a:rPr>
              <a:t>USENIX Security '12</a:t>
            </a:r>
          </a:p>
          <a:p>
            <a:pPr marL="0" indent="0">
              <a:buNone/>
            </a:pPr>
            <a:r>
              <a:rPr lang="en-US" dirty="0"/>
              <a:t>(successful attacks on password-recovery mechanisms in PHP)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MCj0435931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26216" y="1844824"/>
            <a:ext cx="1838325" cy="14541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157864" y="2348880"/>
            <a:ext cx="40908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Y</a:t>
            </a:r>
            <a:r>
              <a:rPr lang="en-US" b="1" baseline="-25000" dirty="0">
                <a:solidFill>
                  <a:srgbClr val="FF0000"/>
                </a:solidFill>
              </a:rPr>
              <a:t>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05936" y="2348880"/>
            <a:ext cx="40908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Y</a:t>
            </a:r>
            <a:r>
              <a:rPr lang="en-US" b="1" baseline="-25000" dirty="0">
                <a:solidFill>
                  <a:srgbClr val="FF0000"/>
                </a:solidFill>
              </a:rPr>
              <a:t>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82000" y="2348880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…</a:t>
            </a:r>
          </a:p>
        </p:txBody>
      </p:sp>
      <p:sp>
        <p:nvSpPr>
          <p:cNvPr id="9" name="Rectangle 8"/>
          <p:cNvSpPr/>
          <p:nvPr/>
        </p:nvSpPr>
        <p:spPr>
          <a:xfrm>
            <a:off x="2886056" y="2348880"/>
            <a:ext cx="39350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i="1" dirty="0" err="1">
                <a:solidFill>
                  <a:srgbClr val="FF0000"/>
                </a:solidFill>
              </a:rPr>
              <a:t>Y</a:t>
            </a:r>
            <a:r>
              <a:rPr lang="en-US" b="1" i="1" baseline="-25000" dirty="0" err="1">
                <a:solidFill>
                  <a:srgbClr val="FF0000"/>
                </a:solidFill>
              </a:rPr>
              <a:t>n</a:t>
            </a:r>
            <a:endParaRPr lang="en-US" i="1" dirty="0"/>
          </a:p>
        </p:txBody>
      </p:sp>
      <p:sp>
        <p:nvSpPr>
          <p:cNvPr id="10" name="Right Arrow 9"/>
          <p:cNvSpPr/>
          <p:nvPr/>
        </p:nvSpPr>
        <p:spPr>
          <a:xfrm>
            <a:off x="3534128" y="2420888"/>
            <a:ext cx="648072" cy="21602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Rectangle 10"/>
          <p:cNvSpPr/>
          <p:nvPr/>
        </p:nvSpPr>
        <p:spPr>
          <a:xfrm>
            <a:off x="7062520" y="2348880"/>
            <a:ext cx="41069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X</a:t>
            </a:r>
            <a:r>
              <a:rPr lang="en-US" b="1" baseline="-25000" dirty="0">
                <a:solidFill>
                  <a:srgbClr val="FF0000"/>
                </a:solidFill>
              </a:rPr>
              <a:t>0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6198424" y="2420888"/>
            <a:ext cx="648072" cy="21602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4092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0" y="3571876"/>
            <a:ext cx="9144000" cy="264320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0" y="928670"/>
            <a:ext cx="9144000" cy="264320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396" name="Picture 4" descr="MCj043593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628" y="2714620"/>
            <a:ext cx="1838325" cy="14541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229600" cy="838200"/>
          </a:xfrm>
        </p:spPr>
        <p:txBody>
          <a:bodyPr/>
          <a:lstStyle/>
          <a:p>
            <a:r>
              <a:rPr lang="en-US" dirty="0"/>
              <a:t>PRG – main idea of the definition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591849" y="1782537"/>
            <a:ext cx="4409662" cy="1646463"/>
            <a:chOff x="480" y="960"/>
            <a:chExt cx="2375" cy="677"/>
          </a:xfrm>
        </p:grpSpPr>
        <p:sp>
          <p:nvSpPr>
            <p:cNvPr id="59397" name="Text Box 5"/>
            <p:cNvSpPr txBox="1">
              <a:spLocks noChangeArrowheads="1"/>
            </p:cNvSpPr>
            <p:nvPr/>
          </p:nvSpPr>
          <p:spPr bwMode="auto">
            <a:xfrm>
              <a:off x="480" y="960"/>
              <a:ext cx="1632" cy="15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sz="1800" b="0" dirty="0">
                  <a:solidFill>
                    <a:schemeClr val="tx1"/>
                  </a:solidFill>
                </a:rPr>
                <a:t>a random string </a:t>
              </a:r>
              <a:r>
                <a:rPr lang="en-US" sz="1800" b="1" i="1" dirty="0">
                  <a:solidFill>
                    <a:srgbClr val="FF0000"/>
                  </a:solidFill>
                </a:rPr>
                <a:t>R</a:t>
              </a:r>
              <a:r>
                <a:rPr lang="en-US" sz="18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59401" name="Line 9"/>
            <p:cNvSpPr>
              <a:spLocks noChangeShapeType="1"/>
            </p:cNvSpPr>
            <p:nvPr/>
          </p:nvSpPr>
          <p:spPr bwMode="auto">
            <a:xfrm>
              <a:off x="2178" y="1095"/>
              <a:ext cx="677" cy="5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404" name="Text Box 12"/>
          <p:cNvSpPr txBox="1">
            <a:spLocks noChangeArrowheads="1"/>
          </p:cNvSpPr>
          <p:nvPr/>
        </p:nvSpPr>
        <p:spPr bwMode="auto">
          <a:xfrm>
            <a:off x="7807087" y="2488164"/>
            <a:ext cx="996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 b="0" dirty="0">
                <a:solidFill>
                  <a:schemeClr val="tx1"/>
                </a:solidFill>
              </a:rPr>
              <a:t>outputs:</a:t>
            </a:r>
          </a:p>
        </p:txBody>
      </p:sp>
      <p:grpSp>
        <p:nvGrpSpPr>
          <p:cNvPr id="3" name="Group 18"/>
          <p:cNvGrpSpPr/>
          <p:nvPr/>
        </p:nvGrpSpPr>
        <p:grpSpPr>
          <a:xfrm>
            <a:off x="7021269" y="2988230"/>
            <a:ext cx="2045611" cy="369332"/>
            <a:chOff x="5429256" y="1500174"/>
            <a:chExt cx="2045611" cy="369332"/>
          </a:xfrm>
        </p:grpSpPr>
        <p:sp>
          <p:nvSpPr>
            <p:cNvPr id="59405" name="Text Box 13"/>
            <p:cNvSpPr txBox="1">
              <a:spLocks noChangeArrowheads="1"/>
            </p:cNvSpPr>
            <p:nvPr/>
          </p:nvSpPr>
          <p:spPr bwMode="auto">
            <a:xfrm>
              <a:off x="6429388" y="1500174"/>
              <a:ext cx="1045479" cy="36933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lang="en-US" sz="1800" b="1" i="1" dirty="0">
                  <a:solidFill>
                    <a:srgbClr val="FF0000"/>
                  </a:solidFill>
                </a:rPr>
                <a:t>b</a:t>
              </a:r>
              <a:r>
                <a:rPr lang="en-US" sz="1800" b="1" dirty="0">
                  <a:solidFill>
                    <a:srgbClr val="FF0000"/>
                  </a:solidFill>
                </a:rPr>
                <a:t> </a:t>
              </a:r>
              <a:r>
                <a:rPr lang="en-US" sz="1800" b="1" dirty="0">
                  <a:solidFill>
                    <a:srgbClr val="FF0000"/>
                  </a:solidFill>
                  <a:sym typeface="Symbol"/>
                </a:rPr>
                <a:t>{0,1}</a:t>
              </a:r>
              <a:endParaRPr lang="en-US" sz="18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5429256" y="1714488"/>
              <a:ext cx="928694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520411" y="3714768"/>
            <a:ext cx="4479422" cy="1416052"/>
            <a:chOff x="480" y="301"/>
            <a:chExt cx="2441" cy="892"/>
          </a:xfrm>
        </p:grpSpPr>
        <p:sp>
          <p:nvSpPr>
            <p:cNvPr id="26" name="Text Box 5"/>
            <p:cNvSpPr txBox="1">
              <a:spLocks noChangeArrowheads="1"/>
            </p:cNvSpPr>
            <p:nvPr/>
          </p:nvSpPr>
          <p:spPr bwMode="auto">
            <a:xfrm>
              <a:off x="480" y="960"/>
              <a:ext cx="1632" cy="23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sz="1800" b="1" i="1" dirty="0">
                  <a:solidFill>
                    <a:srgbClr val="FF0000"/>
                  </a:solidFill>
                </a:rPr>
                <a:t>G</a:t>
              </a:r>
              <a:r>
                <a:rPr lang="en-US" sz="1800" b="1" dirty="0">
                  <a:solidFill>
                    <a:srgbClr val="FF0000"/>
                  </a:solidFill>
                </a:rPr>
                <a:t>(</a:t>
              </a:r>
              <a:r>
                <a:rPr lang="en-US" sz="1800" b="1" i="1" dirty="0">
                  <a:solidFill>
                    <a:srgbClr val="FF0000"/>
                  </a:solidFill>
                </a:rPr>
                <a:t>S</a:t>
              </a:r>
              <a:r>
                <a:rPr lang="en-US" sz="1800" b="1" dirty="0">
                  <a:solidFill>
                    <a:srgbClr val="FF0000"/>
                  </a:solidFill>
                </a:rPr>
                <a:t>)</a:t>
              </a:r>
              <a:r>
                <a:rPr lang="en-US" sz="1800" dirty="0">
                  <a:solidFill>
                    <a:srgbClr val="FF0000"/>
                  </a:solidFill>
                </a:rPr>
                <a:t> </a:t>
              </a:r>
            </a:p>
          </p:txBody>
        </p:sp>
        <p:sp>
          <p:nvSpPr>
            <p:cNvPr id="27" name="Line 9"/>
            <p:cNvSpPr>
              <a:spLocks noChangeShapeType="1"/>
            </p:cNvSpPr>
            <p:nvPr/>
          </p:nvSpPr>
          <p:spPr bwMode="auto">
            <a:xfrm flipV="1">
              <a:off x="2178" y="301"/>
              <a:ext cx="743" cy="7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399" name="Text Box 7"/>
          <p:cNvSpPr txBox="1">
            <a:spLocks noChangeArrowheads="1"/>
          </p:cNvSpPr>
          <p:nvPr/>
        </p:nvSpPr>
        <p:spPr bwMode="auto">
          <a:xfrm>
            <a:off x="5000628" y="3857628"/>
            <a:ext cx="2143140" cy="9233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0" dirty="0">
                <a:solidFill>
                  <a:schemeClr val="tx1"/>
                </a:solidFill>
              </a:rPr>
              <a:t>a probabilistic polynomial-time </a:t>
            </a:r>
            <a:r>
              <a:rPr lang="en-US" sz="1800" b="1" dirty="0">
                <a:solidFill>
                  <a:srgbClr val="0070C0"/>
                </a:solidFill>
              </a:rPr>
              <a:t>distinguisher</a:t>
            </a:r>
            <a:r>
              <a:rPr lang="en-US" sz="1800" dirty="0">
                <a:solidFill>
                  <a:schemeClr val="accent2"/>
                </a:solidFill>
              </a:rPr>
              <a:t> </a:t>
            </a:r>
            <a:r>
              <a:rPr lang="en-US" sz="1800" b="1" i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36" name="Up-Down Arrow 35"/>
          <p:cNvSpPr/>
          <p:nvPr/>
        </p:nvSpPr>
        <p:spPr>
          <a:xfrm>
            <a:off x="1643042" y="2285992"/>
            <a:ext cx="571504" cy="242889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403" name="Text Box 11"/>
          <p:cNvSpPr txBox="1">
            <a:spLocks noChangeArrowheads="1"/>
          </p:cNvSpPr>
          <p:nvPr/>
        </p:nvSpPr>
        <p:spPr bwMode="auto">
          <a:xfrm>
            <a:off x="214282" y="3345420"/>
            <a:ext cx="3500462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dirty="0"/>
              <a:t>s</a:t>
            </a:r>
            <a:r>
              <a:rPr lang="en-US" sz="1800" b="0" dirty="0">
                <a:solidFill>
                  <a:schemeClr val="tx1"/>
                </a:solidFill>
              </a:rPr>
              <a:t>hould not be able to distinguish...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2844" y="1071546"/>
            <a:ext cx="164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scenario </a:t>
            </a:r>
            <a:r>
              <a:rPr lang="en-US" sz="2400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8506" y="3857628"/>
            <a:ext cx="164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scenario 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2430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04" grpId="0"/>
      <p:bldP spid="59399" grpId="0" animBg="1"/>
      <p:bldP spid="36" grpId="0" animBg="1"/>
      <p:bldP spid="5940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229600" cy="838200"/>
          </a:xfrm>
        </p:spPr>
        <p:txBody>
          <a:bodyPr/>
          <a:lstStyle/>
          <a:p>
            <a:r>
              <a:rPr lang="en-US"/>
              <a:t>Cryptographic PRG</a:t>
            </a:r>
          </a:p>
        </p:txBody>
      </p:sp>
      <p:pic>
        <p:nvPicPr>
          <p:cNvPr id="59396" name="Picture 4" descr="MCj043593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48150" y="1219200"/>
            <a:ext cx="1838325" cy="14541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742950" y="1524000"/>
            <a:ext cx="3352800" cy="1131888"/>
            <a:chOff x="468" y="960"/>
            <a:chExt cx="2112" cy="713"/>
          </a:xfrm>
        </p:grpSpPr>
        <p:sp>
          <p:nvSpPr>
            <p:cNvPr id="59397" name="Text Box 5"/>
            <p:cNvSpPr txBox="1">
              <a:spLocks noChangeArrowheads="1"/>
            </p:cNvSpPr>
            <p:nvPr/>
          </p:nvSpPr>
          <p:spPr bwMode="auto">
            <a:xfrm>
              <a:off x="480" y="960"/>
              <a:ext cx="1632" cy="23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sz="1800" b="0" dirty="0">
                  <a:solidFill>
                    <a:schemeClr val="tx1"/>
                  </a:solidFill>
                </a:rPr>
                <a:t>a random string </a:t>
              </a:r>
              <a:r>
                <a:rPr lang="en-US" sz="1800" b="1" i="1" dirty="0">
                  <a:solidFill>
                    <a:srgbClr val="FF0000"/>
                  </a:solidFill>
                </a:rPr>
                <a:t>R</a:t>
              </a:r>
              <a:r>
                <a:rPr lang="en-US" sz="1800" i="1" dirty="0">
                  <a:solidFill>
                    <a:srgbClr val="FF0000"/>
                  </a:solidFill>
                </a:rPr>
                <a:t>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398" name="Text Box 6"/>
                <p:cNvSpPr txBox="1">
                  <a:spLocks noChangeArrowheads="1"/>
                </p:cNvSpPr>
                <p:nvPr/>
              </p:nvSpPr>
              <p:spPr bwMode="auto">
                <a:xfrm>
                  <a:off x="468" y="1440"/>
                  <a:ext cx="1632" cy="2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headEnd/>
                  <a:tailEnd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>
                  <a:spAutoFit/>
                </a:bodyPr>
                <a:lstStyle/>
                <a:p>
                  <a:pPr algn="ctr">
                    <a:spcBef>
                      <a:spcPct val="0"/>
                    </a:spcBef>
                    <a:buFontTx/>
                    <a:buNone/>
                  </a:pPr>
                  <a14:m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18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sz="1800" b="0" dirty="0">
                      <a:solidFill>
                        <a:schemeClr val="tx1"/>
                      </a:solidFill>
                    </a:rPr>
                    <a:t>(where </a:t>
                  </a:r>
                  <a14:m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</m:oMath>
                  </a14:m>
                  <a:r>
                    <a:rPr lang="en-US" sz="1800" dirty="0">
                      <a:solidFill>
                        <a:srgbClr val="800000"/>
                      </a:solidFill>
                    </a:rPr>
                    <a:t> </a:t>
                  </a:r>
                  <a:r>
                    <a:rPr lang="en-US" sz="1800" b="0" dirty="0">
                      <a:solidFill>
                        <a:schemeClr val="tx1"/>
                      </a:solidFill>
                    </a:rPr>
                    <a:t>random) </a:t>
                  </a:r>
                </a:p>
              </p:txBody>
            </p:sp>
          </mc:Choice>
          <mc:Fallback xmlns="">
            <p:sp>
              <p:nvSpPr>
                <p:cNvPr id="59398" name="Text 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8" y="1440"/>
                  <a:ext cx="1632" cy="23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7937" r="-1405" b="-20635"/>
                  </a:stretch>
                </a:blipFill>
                <a:ln>
                  <a:headEnd/>
                  <a:tailEnd/>
                </a:ln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401" name="Line 9"/>
            <p:cNvSpPr>
              <a:spLocks noChangeShapeType="1"/>
            </p:cNvSpPr>
            <p:nvPr/>
          </p:nvSpPr>
          <p:spPr bwMode="auto">
            <a:xfrm>
              <a:off x="2148" y="1344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9402" name="Text Box 10"/>
            <p:cNvSpPr txBox="1">
              <a:spLocks noChangeArrowheads="1"/>
            </p:cNvSpPr>
            <p:nvPr/>
          </p:nvSpPr>
          <p:spPr bwMode="auto">
            <a:xfrm>
              <a:off x="1104" y="1200"/>
              <a:ext cx="38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lang="en-US" sz="1800" b="0" dirty="0">
                  <a:solidFill>
                    <a:schemeClr val="tx1"/>
                  </a:solidFill>
                </a:rPr>
                <a:t>or</a:t>
              </a:r>
            </a:p>
          </p:txBody>
        </p:sp>
      </p:grpSp>
      <p:sp>
        <p:nvSpPr>
          <p:cNvPr id="59403" name="Text Box 11"/>
          <p:cNvSpPr txBox="1">
            <a:spLocks noChangeArrowheads="1"/>
          </p:cNvSpPr>
          <p:nvPr/>
        </p:nvSpPr>
        <p:spPr bwMode="auto">
          <a:xfrm>
            <a:off x="6429388" y="3071810"/>
            <a:ext cx="2438400" cy="6413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0" dirty="0">
                <a:solidFill>
                  <a:schemeClr val="tx1"/>
                </a:solidFill>
              </a:rPr>
              <a:t>Should not be able to distinguish...</a:t>
            </a:r>
          </a:p>
        </p:txBody>
      </p:sp>
      <p:sp>
        <p:nvSpPr>
          <p:cNvPr id="59404" name="Text Box 12"/>
          <p:cNvSpPr txBox="1">
            <a:spLocks noChangeArrowheads="1"/>
          </p:cNvSpPr>
          <p:nvPr/>
        </p:nvSpPr>
        <p:spPr bwMode="auto">
          <a:xfrm>
            <a:off x="6629400" y="990600"/>
            <a:ext cx="996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 b="0">
                <a:solidFill>
                  <a:schemeClr val="tx1"/>
                </a:solidFill>
              </a:rPr>
              <a:t>outputs: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405" name="Text Box 13"/>
              <p:cNvSpPr txBox="1">
                <a:spLocks noChangeArrowheads="1"/>
              </p:cNvSpPr>
              <p:nvPr/>
            </p:nvSpPr>
            <p:spPr bwMode="auto">
              <a:xfrm>
                <a:off x="6705600" y="1524000"/>
                <a:ext cx="2321591" cy="36933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14:m>
                  <m:oMath xmlns:m="http://schemas.openxmlformats.org/officeDocument/2006/math">
                    <m:r>
                      <a:rPr lang="pl-PL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</a:rPr>
                  <a:t> if he thinks it’s </a:t>
                </a:r>
                <a:r>
                  <a:rPr lang="en-US" sz="1800" b="1" i="1" dirty="0">
                    <a:solidFill>
                      <a:srgbClr val="FF0000"/>
                    </a:solidFill>
                  </a:rPr>
                  <a:t>R</a:t>
                </a:r>
              </a:p>
            </p:txBody>
          </p:sp>
        </mc:Choice>
        <mc:Fallback xmlns="">
          <p:sp>
            <p:nvSpPr>
              <p:cNvPr id="59405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05600" y="1524000"/>
                <a:ext cx="2321591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7937" b="-20635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406" name="Text Box 14"/>
              <p:cNvSpPr txBox="1">
                <a:spLocks noChangeArrowheads="1"/>
              </p:cNvSpPr>
              <p:nvPr/>
            </p:nvSpPr>
            <p:spPr bwMode="auto">
              <a:xfrm>
                <a:off x="6686550" y="2286000"/>
                <a:ext cx="2340641" cy="369332"/>
              </a:xfrm>
              <a:prstGeom prst="rect">
                <a:avLst/>
              </a:prstGeom>
              <a:solidFill>
                <a:schemeClr val="bg1"/>
              </a:solidFill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r">
                  <a:spcBef>
                    <a:spcPct val="0"/>
                  </a:spcBef>
                  <a:buFontTx/>
                  <a:buNone/>
                </a:pPr>
                <a:r>
                  <a:rPr lang="en-US" sz="1800" b="1" dirty="0">
                    <a:solidFill>
                      <a:srgbClr val="FF0000"/>
                    </a:solidFill>
                  </a:rPr>
                  <a:t>1</a:t>
                </a:r>
                <a:r>
                  <a:rPr lang="en-US" sz="1800" b="0" dirty="0">
                    <a:solidFill>
                      <a:schemeClr val="tx1"/>
                    </a:solidFill>
                  </a:rPr>
                  <a:t> if he thinks it’s </a:t>
                </a:r>
                <a14:m>
                  <m:oMath xmlns:m="http://schemas.openxmlformats.org/officeDocument/2006/math">
                    <m:r>
                      <a:rPr lang="pl-PL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pl-PL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l-PL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pl-PL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b="1" dirty="0">
                  <a:solidFill>
                    <a:srgbClr val="800000"/>
                  </a:solidFill>
                </a:endParaRPr>
              </a:p>
            </p:txBody>
          </p:sp>
        </mc:Choice>
        <mc:Fallback xmlns="">
          <p:sp>
            <p:nvSpPr>
              <p:cNvPr id="59406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86550" y="2286000"/>
                <a:ext cx="234064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036" t="-7937" r="-777" b="-20635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00034" y="4071942"/>
                <a:ext cx="8286808" cy="260699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l-PL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dirty="0"/>
                  <a:t> – a parameter</a:t>
                </a:r>
              </a:p>
              <a:p>
                <a14:m>
                  <m:oMath xmlns:m="http://schemas.openxmlformats.org/officeDocument/2006/math">
                    <m:r>
                      <a:rPr lang="pl-PL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2000" dirty="0"/>
                  <a:t> – a variable distributed uniformly over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sz="20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en-US" sz="2000" b="1" baseline="30000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sz="2000" dirty="0"/>
                  <a:t> – a variable distributed uniformly 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l-PL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pl-PL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pl-PL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ℓ(</m:t>
                        </m:r>
                        <m:r>
                          <a:rPr lang="pl-PL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pl-PL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baseline="3000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baseline="30000" dirty="0">
                  <a:solidFill>
                    <a:srgbClr val="C0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is a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cryptographic</a:t>
                </a:r>
                <a:r>
                  <a:rPr lang="en-US" sz="2000" dirty="0"/>
                  <a:t> </a:t>
                </a:r>
                <a:r>
                  <a:rPr lang="en-US" sz="2000" b="1" dirty="0"/>
                  <a:t>PRG</a:t>
                </a:r>
                <a:r>
                  <a:rPr lang="en-US" sz="2000" dirty="0"/>
                  <a:t> if </a:t>
                </a:r>
              </a:p>
              <a:p>
                <a:pPr algn="ctr"/>
                <a:r>
                  <a:rPr lang="en-US" sz="2000" dirty="0"/>
                  <a:t>for every polynomial-time Turing Machine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we have that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pl-PL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  <m:d>
                              <m:dPr>
                                <m:ctrlPr>
                                  <a:rPr lang="en-US" sz="20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</m:d>
                            <m:r>
                              <a:rPr lang="en-US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  <m:r>
                          <a:rPr lang="en-US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–</m:t>
                        </m:r>
                        <m:r>
                          <a:rPr lang="en-US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pl-PL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  <m:d>
                              <m:dPr>
                                <m:ctrlPr>
                                  <a:rPr lang="en-US" sz="20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  <m:d>
                                  <m:dPr>
                                    <m:ctrlPr>
                                      <a:rPr lang="en-US" sz="20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</m:d>
                              </m:e>
                            </m:d>
                            <m:r>
                              <a:rPr lang="pl-PL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</m:d>
                  </m:oMath>
                </a14:m>
                <a:r>
                  <a:rPr lang="pl-PL" sz="2000" b="1" dirty="0">
                    <a:solidFill>
                      <a:srgbClr val="FF0000"/>
                    </a:solidFill>
                  </a:rPr>
                  <a:t> </a:t>
                </a:r>
                <a:endParaRPr lang="en-US" sz="2000" b="1" dirty="0">
                  <a:solidFill>
                    <a:srgbClr val="FF0000"/>
                  </a:solidFill>
                </a:endParaRPr>
              </a:p>
              <a:p>
                <a:r>
                  <a:rPr lang="en-US" sz="2000" dirty="0"/>
                  <a:t>is negligible in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34" y="4071942"/>
                <a:ext cx="8286808" cy="2606996"/>
              </a:xfrm>
              <a:prstGeom prst="rect">
                <a:avLst/>
              </a:prstGeom>
              <a:blipFill rotWithShape="0">
                <a:blip r:embed="rId7"/>
                <a:stretch>
                  <a:fillRect l="-661" t="-1163" b="-279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214810" y="3714752"/>
            <a:ext cx="1369286" cy="40011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/>
              <a:t>Definition</a:t>
            </a:r>
          </a:p>
        </p:txBody>
      </p:sp>
    </p:spTree>
    <p:extLst>
      <p:ext uri="{BB962C8B-B14F-4D97-AF65-F5344CB8AC3E}">
        <p14:creationId xmlns:p14="http://schemas.microsoft.com/office/powerpoint/2010/main" val="302250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6" dur="500"/>
                                        <p:tgtEl>
                                          <p:spTgt spid="59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1" dur="500"/>
                                        <p:tgtEl>
                                          <p:spTgt spid="59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03" grpId="0" animBg="1"/>
      <p:bldP spid="59405" grpId="0" animBg="1"/>
      <p:bldP spid="59406" grpId="0" animBg="1"/>
      <p:bldP spid="15" grpId="0" build="allAtOnce" animBg="1"/>
      <p:bldP spid="1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214282" y="274638"/>
            <a:ext cx="8719406" cy="1143000"/>
          </a:xfrm>
        </p:spPr>
        <p:txBody>
          <a:bodyPr/>
          <a:lstStyle/>
          <a:p>
            <a:r>
              <a:rPr lang="en-US" dirty="0"/>
              <a:t>Constructions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20" y="2143116"/>
            <a:ext cx="8647968" cy="2857520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 anchorCtr="0">
            <a:norm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There exists constructions of cryptographic pseudorandom-generators, that are </a:t>
            </a:r>
            <a:r>
              <a:rPr lang="en-US" b="1" dirty="0">
                <a:solidFill>
                  <a:srgbClr val="DD0D0D"/>
                </a:solidFill>
              </a:rPr>
              <a:t>conjectured</a:t>
            </a:r>
            <a:r>
              <a:rPr lang="en-US" dirty="0"/>
              <a:t> to be secure.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dirty="0"/>
          </a:p>
          <a:p>
            <a:pPr algn="r">
              <a:lnSpc>
                <a:spcPct val="90000"/>
              </a:lnSpc>
              <a:buFontTx/>
              <a:buNone/>
            </a:pPr>
            <a:r>
              <a:rPr lang="en-US" dirty="0"/>
              <a:t>We will discuss them later...</a:t>
            </a:r>
          </a:p>
        </p:txBody>
      </p:sp>
    </p:spTree>
    <p:extLst>
      <p:ext uri="{BB962C8B-B14F-4D97-AF65-F5344CB8AC3E}">
        <p14:creationId xmlns:p14="http://schemas.microsoft.com/office/powerpoint/2010/main" val="40311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1" grpId="0" build="p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4643438" y="857232"/>
            <a:ext cx="4214842" cy="2071702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2757478" cy="1143000"/>
          </a:xfrm>
        </p:spPr>
        <p:txBody>
          <a:bodyPr>
            <a:normAutofit/>
          </a:bodyPr>
          <a:lstStyle/>
          <a:p>
            <a:r>
              <a:rPr lang="en-US" sz="4000" dirty="0"/>
              <a:t>Theorem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143000"/>
            <a:ext cx="4052886" cy="1600200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None/>
            </a:pPr>
            <a:r>
              <a:rPr lang="en-US" sz="2800" dirty="0"/>
              <a:t>If </a:t>
            </a:r>
            <a:r>
              <a:rPr lang="en-US" sz="2800" b="1" dirty="0">
                <a:solidFill>
                  <a:srgbClr val="FF0000"/>
                </a:solidFill>
              </a:rPr>
              <a:t>G</a:t>
            </a:r>
            <a:r>
              <a:rPr lang="en-US" sz="2800" dirty="0"/>
              <a:t> is a </a:t>
            </a:r>
            <a:r>
              <a:rPr lang="en-US" sz="2800" b="1" dirty="0">
                <a:solidFill>
                  <a:srgbClr val="002060"/>
                </a:solidFill>
              </a:rPr>
              <a:t>cryptographic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  <a:r>
              <a:rPr lang="en-US" sz="2800" b="1" dirty="0">
                <a:solidFill>
                  <a:srgbClr val="002060"/>
                </a:solidFill>
              </a:rPr>
              <a:t>PRG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  <a:r>
              <a:rPr lang="en-US" sz="2800" dirty="0"/>
              <a:t>then the encryption scheme constructed before is </a:t>
            </a:r>
            <a:r>
              <a:rPr lang="en-US" dirty="0"/>
              <a:t>semantically secure</a:t>
            </a:r>
            <a:r>
              <a:rPr lang="en-US" sz="2800" dirty="0"/>
              <a:t>.</a:t>
            </a:r>
          </a:p>
          <a:p>
            <a:pPr>
              <a:buFontTx/>
              <a:buNone/>
            </a:pPr>
            <a:endParaRPr lang="en-US" sz="2800" dirty="0"/>
          </a:p>
          <a:p>
            <a:pPr>
              <a:buFontTx/>
              <a:buNone/>
            </a:pPr>
            <a:endParaRPr lang="en-US" sz="2800" dirty="0"/>
          </a:p>
        </p:txBody>
      </p:sp>
      <p:sp>
        <p:nvSpPr>
          <p:cNvPr id="64516" name="Text Box 4"/>
          <p:cNvSpPr txBox="1">
            <a:spLocks noChangeArrowheads="1"/>
          </p:cNvSpPr>
          <p:nvPr/>
        </p:nvSpPr>
        <p:spPr bwMode="auto">
          <a:xfrm>
            <a:off x="304800" y="3187487"/>
            <a:ext cx="2624126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dirty="0"/>
              <a:t>cryptographic PRGs</a:t>
            </a:r>
          </a:p>
          <a:p>
            <a:pPr marL="609600" indent="-609600" algn="ctr">
              <a:buFontTx/>
              <a:buNone/>
            </a:pPr>
            <a:r>
              <a:rPr lang="en-US" dirty="0"/>
              <a:t>exist</a:t>
            </a:r>
          </a:p>
        </p:txBody>
      </p:sp>
      <p:sp>
        <p:nvSpPr>
          <p:cNvPr id="64517" name="Text Box 5"/>
          <p:cNvSpPr txBox="1">
            <a:spLocks noChangeArrowheads="1"/>
          </p:cNvSpPr>
          <p:nvPr/>
        </p:nvSpPr>
        <p:spPr bwMode="auto">
          <a:xfrm>
            <a:off x="4572000" y="3211297"/>
            <a:ext cx="4343400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dirty="0"/>
              <a:t>CPA-secure encryption</a:t>
            </a:r>
          </a:p>
          <a:p>
            <a:pPr marL="609600" indent="-609600" algn="ctr">
              <a:buFontTx/>
              <a:buNone/>
            </a:pPr>
            <a:r>
              <a:rPr lang="en-US" dirty="0"/>
              <a:t>exists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521" name="Rectangle 9"/>
              <p:cNvSpPr>
                <a:spLocks noChangeArrowheads="1"/>
              </p:cNvSpPr>
              <p:nvPr/>
            </p:nvSpPr>
            <p:spPr bwMode="auto">
              <a:xfrm>
                <a:off x="0" y="4001845"/>
                <a:ext cx="9144000" cy="285615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lIns="182880" anchor="ctr">
                <a:noAutofit/>
              </a:bodyPr>
              <a:lstStyle/>
              <a:p>
                <a:pPr marL="609600" indent="-609600">
                  <a:buFontTx/>
                  <a:buNone/>
                </a:pPr>
                <a:r>
                  <a:rPr lang="en-US" sz="2400" b="1" u="sng" dirty="0">
                    <a:solidFill>
                      <a:schemeClr val="tx1"/>
                    </a:solidFill>
                  </a:rPr>
                  <a:t>Proof</a:t>
                </a:r>
                <a:r>
                  <a:rPr lang="en-US" sz="2400" u="sng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 (sketch)</a:t>
                </a:r>
                <a:endParaRPr lang="pl-PL" sz="2400" dirty="0">
                  <a:solidFill>
                    <a:schemeClr val="tx1"/>
                  </a:solidFill>
                </a:endParaRPr>
              </a:p>
              <a:p>
                <a:pPr marL="609600" indent="-609600">
                  <a:buFontTx/>
                  <a:buNone/>
                </a:pPr>
                <a:endParaRPr lang="en-US" sz="2400" dirty="0">
                  <a:solidFill>
                    <a:schemeClr val="tx1"/>
                  </a:solidFill>
                </a:endParaRPr>
              </a:p>
              <a:p>
                <a:pPr marL="609600" indent="-609600">
                  <a:buFontTx/>
                  <a:buNone/>
                </a:pPr>
                <a:r>
                  <a:rPr lang="en-US" sz="2400" dirty="0">
                    <a:solidFill>
                      <a:schemeClr val="tx1"/>
                    </a:solidFill>
                  </a:rPr>
                  <a:t>Suppose that it is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not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secure.  </a:t>
                </a:r>
              </a:p>
              <a:p>
                <a:pPr marL="609600" indent="-609600">
                  <a:buFontTx/>
                  <a:buNone/>
                </a:pPr>
                <a:r>
                  <a:rPr lang="en-US" sz="2400" dirty="0">
                    <a:solidFill>
                      <a:schemeClr val="tx1"/>
                    </a:solidFill>
                  </a:rPr>
                  <a:t>Therefore, there exists a poly-time adversary that wins the “guessing game” with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𝜹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is not negligible.</a:t>
                </a:r>
              </a:p>
            </p:txBody>
          </p:sp>
        </mc:Choice>
        <mc:Fallback>
          <p:sp>
            <p:nvSpPr>
              <p:cNvPr id="64521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4001845"/>
                <a:ext cx="9144000" cy="28561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520" name="AutoShape 8"/>
          <p:cNvSpPr>
            <a:spLocks noChangeArrowheads="1"/>
          </p:cNvSpPr>
          <p:nvPr/>
        </p:nvSpPr>
        <p:spPr bwMode="auto">
          <a:xfrm>
            <a:off x="3071802" y="3354173"/>
            <a:ext cx="1371600" cy="4572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3" name="Group 34"/>
          <p:cNvGrpSpPr/>
          <p:nvPr/>
        </p:nvGrpSpPr>
        <p:grpSpPr>
          <a:xfrm>
            <a:off x="4929190" y="928670"/>
            <a:ext cx="3467120" cy="1858182"/>
            <a:chOff x="3105144" y="1571612"/>
            <a:chExt cx="4291034" cy="2429686"/>
          </a:xfrm>
        </p:grpSpPr>
        <p:sp>
          <p:nvSpPr>
            <p:cNvPr id="28" name="Rectangle 9"/>
            <p:cNvSpPr>
              <a:spLocks noChangeArrowheads="1"/>
            </p:cNvSpPr>
            <p:nvPr/>
          </p:nvSpPr>
          <p:spPr bwMode="auto">
            <a:xfrm>
              <a:off x="3105144" y="2528878"/>
              <a:ext cx="457200" cy="8382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sz="1800" b="1" i="1">
                  <a:solidFill>
                    <a:srgbClr val="FF0000"/>
                  </a:solidFill>
                </a:rPr>
                <a:t>s</a:t>
              </a:r>
            </a:p>
          </p:txBody>
        </p:sp>
        <p:sp>
          <p:nvSpPr>
            <p:cNvPr id="29" name="Rectangle 10"/>
            <p:cNvSpPr>
              <a:spLocks noChangeArrowheads="1"/>
            </p:cNvSpPr>
            <p:nvPr/>
          </p:nvSpPr>
          <p:spPr bwMode="auto">
            <a:xfrm>
              <a:off x="4533904" y="2100249"/>
              <a:ext cx="609600" cy="172126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sz="1800" b="1" i="1" dirty="0">
                  <a:solidFill>
                    <a:srgbClr val="FF0000"/>
                  </a:solidFill>
                </a:rPr>
                <a:t>G</a:t>
              </a:r>
              <a:r>
                <a:rPr lang="en-US" sz="1800" b="1" dirty="0">
                  <a:solidFill>
                    <a:srgbClr val="FF0000"/>
                  </a:solidFill>
                </a:rPr>
                <a:t>(</a:t>
              </a:r>
              <a:r>
                <a:rPr lang="en-US" sz="1800" b="1" i="1" dirty="0">
                  <a:solidFill>
                    <a:srgbClr val="FF0000"/>
                  </a:solidFill>
                </a:rPr>
                <a:t>s</a:t>
              </a:r>
              <a:r>
                <a:rPr lang="en-US" sz="1800" b="1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30" name="AutoShape 11"/>
            <p:cNvSpPr>
              <a:spLocks noChangeArrowheads="1"/>
            </p:cNvSpPr>
            <p:nvPr/>
          </p:nvSpPr>
          <p:spPr bwMode="auto">
            <a:xfrm rot="5400000">
              <a:off x="3181344" y="2528878"/>
              <a:ext cx="1752600" cy="838200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 i="1" dirty="0">
                <a:solidFill>
                  <a:srgbClr val="FF0000"/>
                </a:solidFill>
              </a:endParaRPr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5462598" y="2100250"/>
              <a:ext cx="609600" cy="171451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sz="1800" b="1" i="1" dirty="0">
                  <a:solidFill>
                    <a:srgbClr val="FF0000"/>
                  </a:solidFill>
                </a:rPr>
                <a:t>m</a:t>
              </a: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6786578" y="2071678"/>
              <a:ext cx="609600" cy="171451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sz="1800" b="1" i="1" dirty="0">
                  <a:solidFill>
                    <a:srgbClr val="FF0000"/>
                  </a:solidFill>
                </a:rPr>
                <a:t>m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b="1" dirty="0" err="1">
                  <a:solidFill>
                    <a:srgbClr val="FF0000"/>
                  </a:solidFill>
                </a:rPr>
                <a:t>xor</a:t>
              </a:r>
              <a:endParaRPr lang="en-US" b="1" dirty="0">
                <a:solidFill>
                  <a:srgbClr val="FF0000"/>
                </a:solidFill>
              </a:endParaRP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b="1" i="1" dirty="0">
                  <a:solidFill>
                    <a:srgbClr val="FF0000"/>
                  </a:solidFill>
                </a:rPr>
                <a:t>G</a:t>
              </a:r>
              <a:r>
                <a:rPr lang="en-US" b="1" dirty="0">
                  <a:solidFill>
                    <a:srgbClr val="FF0000"/>
                  </a:solidFill>
                </a:rPr>
                <a:t>(</a:t>
              </a:r>
              <a:r>
                <a:rPr lang="en-US" b="1" i="1" dirty="0">
                  <a:solidFill>
                    <a:srgbClr val="FF0000"/>
                  </a:solidFill>
                </a:rPr>
                <a:t>s</a:t>
              </a:r>
              <a:r>
                <a:rPr lang="en-US" b="1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286512" y="1571612"/>
              <a:ext cx="665571" cy="482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solidFill>
                    <a:srgbClr val="FF0000"/>
                  </a:solidFill>
                </a:rPr>
                <a:t>xor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>
            <a:xfrm rot="5400000">
              <a:off x="5429256" y="3000372"/>
              <a:ext cx="2000264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3857620" y="214290"/>
            <a:ext cx="5130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(for simplicity consider only the single message case)</a:t>
            </a:r>
          </a:p>
        </p:txBody>
      </p:sp>
    </p:spTree>
    <p:extLst>
      <p:ext uri="{BB962C8B-B14F-4D97-AF65-F5344CB8AC3E}">
        <p14:creationId xmlns:p14="http://schemas.microsoft.com/office/powerpoint/2010/main" val="306750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6" grpId="0" animBg="1"/>
      <p:bldP spid="64517" grpId="0" animBg="1"/>
      <p:bldP spid="64521" grpId="0" uiExpand="1" build="p" animBg="1"/>
      <p:bldP spid="645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20" y="0"/>
            <a:ext cx="8229600" cy="1143000"/>
          </a:xfrm>
        </p:spPr>
        <p:txBody>
          <a:bodyPr/>
          <a:lstStyle/>
          <a:p>
            <a:r>
              <a:rPr lang="pl-PL" dirty="0"/>
              <a:t>A game</a:t>
            </a:r>
            <a:endParaRPr lang="en-US" dirty="0"/>
          </a:p>
        </p:txBody>
      </p:sp>
      <p:pic>
        <p:nvPicPr>
          <p:cNvPr id="54276" name="Picture 4" descr="MCj043594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914400"/>
            <a:ext cx="2057400" cy="1422400"/>
          </a:xfrm>
          <a:prstGeom prst="rect">
            <a:avLst/>
          </a:prstGeom>
          <a:noFill/>
        </p:spPr>
      </p:pic>
      <p:sp>
        <p:nvSpPr>
          <p:cNvPr id="54279" name="Text Box 7"/>
          <p:cNvSpPr txBox="1">
            <a:spLocks noChangeArrowheads="1"/>
          </p:cNvSpPr>
          <p:nvPr/>
        </p:nvSpPr>
        <p:spPr bwMode="auto">
          <a:xfrm>
            <a:off x="609600" y="2362200"/>
            <a:ext cx="5181600" cy="64633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l-PL" sz="1800" b="0" dirty="0">
                <a:solidFill>
                  <a:schemeClr val="tx1"/>
                </a:solidFill>
              </a:rPr>
              <a:t>adversary</a:t>
            </a:r>
            <a:endParaRPr lang="en-US" sz="1800" b="0" dirty="0">
              <a:solidFill>
                <a:schemeClr val="tx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sz="1800" b="0" dirty="0">
                <a:solidFill>
                  <a:schemeClr val="tx1"/>
                </a:solidFill>
              </a:rPr>
              <a:t>(polynomial-time proba</a:t>
            </a:r>
            <a:r>
              <a:rPr lang="en-US" dirty="0"/>
              <a:t>bilistic </a:t>
            </a:r>
            <a:r>
              <a:rPr lang="en-US" sz="1800" b="0" dirty="0">
                <a:solidFill>
                  <a:schemeClr val="tx1"/>
                </a:solidFill>
              </a:rPr>
              <a:t>Turing machine)</a:t>
            </a:r>
          </a:p>
        </p:txBody>
      </p:sp>
      <p:sp>
        <p:nvSpPr>
          <p:cNvPr id="54280" name="Text Box 8"/>
          <p:cNvSpPr txBox="1">
            <a:spLocks noChangeArrowheads="1"/>
          </p:cNvSpPr>
          <p:nvPr/>
        </p:nvSpPr>
        <p:spPr bwMode="auto">
          <a:xfrm>
            <a:off x="7467600" y="2667000"/>
            <a:ext cx="809625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l-PL" sz="1800" b="0">
                <a:solidFill>
                  <a:schemeClr val="tx1"/>
                </a:solidFill>
              </a:rPr>
              <a:t>oracle</a:t>
            </a: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54282" name="Text Box 10"/>
          <p:cNvSpPr txBox="1">
            <a:spLocks noChangeArrowheads="1"/>
          </p:cNvSpPr>
          <p:nvPr/>
        </p:nvSpPr>
        <p:spPr bwMode="auto">
          <a:xfrm>
            <a:off x="381000" y="3124200"/>
            <a:ext cx="2819400" cy="64452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l-PL" sz="1800" b="0" dirty="0">
                <a:solidFill>
                  <a:schemeClr val="tx1"/>
                </a:solidFill>
              </a:rPr>
              <a:t>chooses</a:t>
            </a:r>
            <a:r>
              <a:rPr lang="pl-PL" sz="1800" dirty="0">
                <a:solidFill>
                  <a:srgbClr val="990000"/>
                </a:solidFill>
              </a:rPr>
              <a:t> </a:t>
            </a:r>
            <a:r>
              <a:rPr lang="pl-PL" sz="1800" b="1" i="1" dirty="0">
                <a:solidFill>
                  <a:srgbClr val="FF0000"/>
                </a:solidFill>
              </a:rPr>
              <a:t>m</a:t>
            </a:r>
            <a:r>
              <a:rPr lang="pl-PL" sz="1800" b="1" baseline="-25000" dirty="0">
                <a:solidFill>
                  <a:srgbClr val="FF0000"/>
                </a:solidFill>
              </a:rPr>
              <a:t>0</a:t>
            </a:r>
            <a:r>
              <a:rPr lang="pl-PL" sz="1800" b="1" dirty="0">
                <a:solidFill>
                  <a:srgbClr val="FF0000"/>
                </a:solidFill>
              </a:rPr>
              <a:t>,</a:t>
            </a:r>
            <a:r>
              <a:rPr lang="pl-PL" sz="1800" b="1" i="1" dirty="0">
                <a:solidFill>
                  <a:srgbClr val="FF0000"/>
                </a:solidFill>
              </a:rPr>
              <a:t>m</a:t>
            </a:r>
            <a:r>
              <a:rPr lang="pl-PL" sz="1800" b="1" baseline="-25000" dirty="0">
                <a:solidFill>
                  <a:srgbClr val="FF0000"/>
                </a:solidFill>
              </a:rPr>
              <a:t>1</a:t>
            </a:r>
            <a:r>
              <a:rPr lang="pl-PL" sz="1800" baseline="-25000" dirty="0">
                <a:solidFill>
                  <a:srgbClr val="990000"/>
                </a:solidFill>
              </a:rPr>
              <a:t> </a:t>
            </a:r>
            <a:r>
              <a:rPr lang="pl-PL" sz="1800" b="0" dirty="0">
                <a:solidFill>
                  <a:schemeClr val="tx1"/>
                </a:solidFill>
              </a:rPr>
              <a:t>such that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pl-PL" sz="1800" b="1" dirty="0">
                <a:solidFill>
                  <a:srgbClr val="FF0000"/>
                </a:solidFill>
              </a:rPr>
              <a:t>|</a:t>
            </a:r>
            <a:r>
              <a:rPr lang="pl-PL" sz="1800" b="1" i="1" dirty="0">
                <a:solidFill>
                  <a:srgbClr val="FF0000"/>
                </a:solidFill>
              </a:rPr>
              <a:t>m</a:t>
            </a:r>
            <a:r>
              <a:rPr lang="pl-PL" sz="1800" b="1" baseline="-25000" dirty="0">
                <a:solidFill>
                  <a:srgbClr val="FF0000"/>
                </a:solidFill>
              </a:rPr>
              <a:t>0</a:t>
            </a:r>
            <a:r>
              <a:rPr lang="pl-PL" sz="1800" b="1" dirty="0">
                <a:solidFill>
                  <a:srgbClr val="FF0000"/>
                </a:solidFill>
              </a:rPr>
              <a:t>|=|</a:t>
            </a:r>
            <a:r>
              <a:rPr lang="pl-PL" sz="1800" b="1" i="1" dirty="0">
                <a:solidFill>
                  <a:srgbClr val="FF0000"/>
                </a:solidFill>
              </a:rPr>
              <a:t>m</a:t>
            </a:r>
            <a:r>
              <a:rPr lang="pl-PL" sz="1800" b="1" baseline="-25000" dirty="0">
                <a:solidFill>
                  <a:srgbClr val="FF0000"/>
                </a:solidFill>
              </a:rPr>
              <a:t>1</a:t>
            </a:r>
            <a:r>
              <a:rPr lang="pl-PL" sz="1800" b="1" dirty="0">
                <a:solidFill>
                  <a:srgbClr val="FF0000"/>
                </a:solidFill>
              </a:rPr>
              <a:t>|</a:t>
            </a:r>
            <a:endParaRPr lang="en-US" sz="1800" b="1" dirty="0">
              <a:solidFill>
                <a:srgbClr val="FF0000"/>
              </a:solidFill>
            </a:endParaRP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3429000" y="3200400"/>
            <a:ext cx="2286000" cy="369888"/>
            <a:chOff x="2112" y="2423"/>
            <a:chExt cx="1440" cy="233"/>
          </a:xfrm>
        </p:grpSpPr>
        <p:sp>
          <p:nvSpPr>
            <p:cNvPr id="54281" name="Line 9"/>
            <p:cNvSpPr>
              <a:spLocks noChangeShapeType="1"/>
            </p:cNvSpPr>
            <p:nvPr/>
          </p:nvSpPr>
          <p:spPr bwMode="auto">
            <a:xfrm>
              <a:off x="2112" y="2544"/>
              <a:ext cx="14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4283" name="Text Box 11"/>
            <p:cNvSpPr txBox="1">
              <a:spLocks noChangeArrowheads="1"/>
            </p:cNvSpPr>
            <p:nvPr/>
          </p:nvSpPr>
          <p:spPr bwMode="auto">
            <a:xfrm>
              <a:off x="2544" y="2423"/>
              <a:ext cx="520" cy="23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pl-PL" sz="1800" b="1" i="1" dirty="0">
                  <a:solidFill>
                    <a:srgbClr val="FF0000"/>
                  </a:solidFill>
                </a:rPr>
                <a:t>m</a:t>
              </a:r>
              <a:r>
                <a:rPr lang="pl-PL" sz="1800" b="1" baseline="-25000" dirty="0">
                  <a:solidFill>
                    <a:srgbClr val="FF0000"/>
                  </a:solidFill>
                </a:rPr>
                <a:t>0</a:t>
              </a:r>
              <a:r>
                <a:rPr lang="pl-PL" sz="1800" b="1" dirty="0">
                  <a:solidFill>
                    <a:srgbClr val="FF0000"/>
                  </a:solidFill>
                </a:rPr>
                <a:t>,</a:t>
              </a:r>
              <a:r>
                <a:rPr lang="pl-PL" sz="1800" b="1" i="1" dirty="0">
                  <a:solidFill>
                    <a:srgbClr val="FF0000"/>
                  </a:solidFill>
                </a:rPr>
                <a:t>m</a:t>
              </a:r>
              <a:r>
                <a:rPr lang="pl-PL" sz="1800" b="1" baseline="-25000" dirty="0">
                  <a:solidFill>
                    <a:srgbClr val="FF0000"/>
                  </a:solidFill>
                </a:rPr>
                <a:t>1</a:t>
              </a:r>
              <a:endParaRPr lang="en-US" sz="1800" b="1" baseline="-25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54284" name="Text Box 12"/>
          <p:cNvSpPr txBox="1">
            <a:spLocks noChangeArrowheads="1"/>
          </p:cNvSpPr>
          <p:nvPr/>
        </p:nvSpPr>
        <p:spPr bwMode="auto">
          <a:xfrm>
            <a:off x="5791200" y="3276600"/>
            <a:ext cx="3200400" cy="147732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0"/>
              </a:spcBef>
              <a:buFontTx/>
              <a:buAutoNum type="arabicPeriod"/>
            </a:pPr>
            <a:r>
              <a:rPr lang="pl-PL" sz="1800" b="0" dirty="0">
                <a:solidFill>
                  <a:schemeClr val="tx1"/>
                </a:solidFill>
              </a:rPr>
              <a:t>selects</a:t>
            </a:r>
            <a:r>
              <a:rPr lang="pl-PL" sz="1800" dirty="0">
                <a:solidFill>
                  <a:srgbClr val="993300"/>
                </a:solidFill>
              </a:rPr>
              <a:t> </a:t>
            </a:r>
            <a:r>
              <a:rPr lang="pl-PL" sz="1800" b="1" i="1" dirty="0">
                <a:solidFill>
                  <a:srgbClr val="FF0000"/>
                </a:solidFill>
              </a:rPr>
              <a:t>k</a:t>
            </a:r>
            <a:r>
              <a:rPr lang="pl-PL" sz="1800" b="1" dirty="0">
                <a:solidFill>
                  <a:srgbClr val="993300"/>
                </a:solidFill>
              </a:rPr>
              <a:t> </a:t>
            </a:r>
            <a:r>
              <a:rPr lang="en-US" sz="1800" dirty="0"/>
              <a:t>randomly from </a:t>
            </a:r>
            <a:r>
              <a:rPr lang="en-US" b="1" dirty="0">
                <a:solidFill>
                  <a:srgbClr val="FF0000"/>
                </a:solidFill>
              </a:rPr>
              <a:t>{0,1}</a:t>
            </a:r>
            <a:r>
              <a:rPr lang="pl-PL" sz="1800" b="1" i="1" baseline="30000" dirty="0">
                <a:solidFill>
                  <a:srgbClr val="FF0000"/>
                </a:solidFill>
              </a:rPr>
              <a:t>n</a:t>
            </a:r>
            <a:endParaRPr lang="pl-PL" sz="1800" b="1" i="1" dirty="0">
              <a:solidFill>
                <a:srgbClr val="FF0000"/>
              </a:solidFill>
            </a:endParaRPr>
          </a:p>
          <a:p>
            <a:pPr marL="342900" indent="-342900">
              <a:spcBef>
                <a:spcPct val="0"/>
              </a:spcBef>
              <a:buFontTx/>
              <a:buAutoNum type="arabicPeriod"/>
            </a:pPr>
            <a:r>
              <a:rPr lang="pl-PL" sz="1800" b="0" dirty="0">
                <a:solidFill>
                  <a:schemeClr val="tx1"/>
                </a:solidFill>
              </a:rPr>
              <a:t>chooses a random </a:t>
            </a:r>
            <a:r>
              <a:rPr lang="pl-PL" sz="1800" b="1" i="1" dirty="0">
                <a:solidFill>
                  <a:srgbClr val="FF0000"/>
                </a:solidFill>
              </a:rPr>
              <a:t>b</a:t>
            </a:r>
            <a:r>
              <a:rPr lang="pl-PL" sz="1800" b="1" dirty="0">
                <a:solidFill>
                  <a:srgbClr val="FF0000"/>
                </a:solidFill>
              </a:rPr>
              <a:t> = 0,1</a:t>
            </a:r>
          </a:p>
          <a:p>
            <a:pPr marL="342900" indent="-342900">
              <a:spcBef>
                <a:spcPct val="0"/>
              </a:spcBef>
              <a:buFontTx/>
              <a:buAutoNum type="arabicPeriod"/>
            </a:pPr>
            <a:r>
              <a:rPr lang="pl-PL" sz="1800" b="0" dirty="0">
                <a:solidFill>
                  <a:schemeClr val="tx1"/>
                </a:solidFill>
              </a:rPr>
              <a:t>calculates</a:t>
            </a:r>
            <a:br>
              <a:rPr lang="pl-PL" sz="1800" b="0" dirty="0">
                <a:solidFill>
                  <a:schemeClr val="tx1"/>
                </a:solidFill>
              </a:rPr>
            </a:br>
            <a:r>
              <a:rPr lang="pl-PL" sz="1800" b="0" dirty="0">
                <a:solidFill>
                  <a:schemeClr val="tx1"/>
                </a:solidFill>
              </a:rPr>
              <a:t>        </a:t>
            </a:r>
            <a:r>
              <a:rPr lang="pl-PL" sz="1800" b="1" i="1" dirty="0">
                <a:solidFill>
                  <a:srgbClr val="FF0000"/>
                </a:solidFill>
              </a:rPr>
              <a:t>c</a:t>
            </a:r>
            <a:r>
              <a:rPr lang="pl-PL" sz="1800" b="1" dirty="0">
                <a:solidFill>
                  <a:srgbClr val="FF0000"/>
                </a:solidFill>
              </a:rPr>
              <a:t> := Enc(</a:t>
            </a:r>
            <a:r>
              <a:rPr lang="pl-PL" sz="1800" b="1" i="1" dirty="0">
                <a:solidFill>
                  <a:srgbClr val="FF0000"/>
                </a:solidFill>
              </a:rPr>
              <a:t>k</a:t>
            </a:r>
            <a:r>
              <a:rPr lang="pl-PL" sz="1800" b="1" dirty="0">
                <a:solidFill>
                  <a:srgbClr val="FF0000"/>
                </a:solidFill>
              </a:rPr>
              <a:t>,</a:t>
            </a:r>
            <a:r>
              <a:rPr lang="pl-PL" sz="1800" b="1" i="1" dirty="0">
                <a:solidFill>
                  <a:srgbClr val="FF0000"/>
                </a:solidFill>
              </a:rPr>
              <a:t>m</a:t>
            </a:r>
            <a:r>
              <a:rPr lang="pl-PL" sz="1800" b="1" i="1" baseline="-25000" dirty="0">
                <a:solidFill>
                  <a:srgbClr val="FF0000"/>
                </a:solidFill>
              </a:rPr>
              <a:t>b</a:t>
            </a:r>
            <a:r>
              <a:rPr lang="pl-PL" sz="1800" b="1" dirty="0">
                <a:solidFill>
                  <a:srgbClr val="FF0000"/>
                </a:solidFill>
              </a:rPr>
              <a:t>)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54285" name="Text Box 13"/>
          <p:cNvSpPr txBox="1">
            <a:spLocks noChangeArrowheads="1"/>
          </p:cNvSpPr>
          <p:nvPr/>
        </p:nvSpPr>
        <p:spPr bwMode="auto">
          <a:xfrm>
            <a:off x="5013064" y="228600"/>
            <a:ext cx="3975361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ct val="0"/>
              </a:spcBef>
              <a:buFontTx/>
              <a:buNone/>
            </a:pPr>
            <a:r>
              <a:rPr lang="pl-PL" sz="1800" b="1" dirty="0">
                <a:solidFill>
                  <a:srgbClr val="FF0000"/>
                </a:solidFill>
              </a:rPr>
              <a:t>(Enc,Dec) </a:t>
            </a:r>
            <a:r>
              <a:rPr lang="pl-PL" sz="1800" b="0" dirty="0">
                <a:solidFill>
                  <a:schemeClr val="tx1"/>
                </a:solidFill>
              </a:rPr>
              <a:t>– an encryption scheme</a:t>
            </a:r>
            <a:endParaRPr lang="en-US" sz="1800" b="0" dirty="0">
              <a:solidFill>
                <a:schemeClr val="tx1"/>
              </a:solidFill>
            </a:endParaRPr>
          </a:p>
        </p:txBody>
      </p: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3276600" y="4114800"/>
            <a:ext cx="2362200" cy="369888"/>
            <a:chOff x="2064" y="3024"/>
            <a:chExt cx="1488" cy="233"/>
          </a:xfrm>
        </p:grpSpPr>
        <p:sp>
          <p:nvSpPr>
            <p:cNvPr id="54286" name="Line 14"/>
            <p:cNvSpPr>
              <a:spLocks noChangeShapeType="1"/>
            </p:cNvSpPr>
            <p:nvPr/>
          </p:nvSpPr>
          <p:spPr bwMode="auto">
            <a:xfrm>
              <a:off x="2064" y="3168"/>
              <a:ext cx="14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4287" name="Text Box 15"/>
            <p:cNvSpPr txBox="1">
              <a:spLocks noChangeArrowheads="1"/>
            </p:cNvSpPr>
            <p:nvPr/>
          </p:nvSpPr>
          <p:spPr bwMode="auto">
            <a:xfrm>
              <a:off x="2688" y="3024"/>
              <a:ext cx="198" cy="23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pl-PL" sz="1800" b="1" i="1" dirty="0">
                  <a:solidFill>
                    <a:srgbClr val="FF0000"/>
                  </a:solidFill>
                </a:rPr>
                <a:t>c</a:t>
              </a:r>
              <a:endParaRPr lang="en-US" sz="1800" b="1" i="1" baseline="-25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54288" name="Text Box 16"/>
          <p:cNvSpPr txBox="1">
            <a:spLocks noChangeArrowheads="1"/>
          </p:cNvSpPr>
          <p:nvPr/>
        </p:nvSpPr>
        <p:spPr bwMode="auto">
          <a:xfrm>
            <a:off x="952500" y="4114800"/>
            <a:ext cx="1828800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pl-PL" sz="1800" b="0" dirty="0">
                <a:solidFill>
                  <a:schemeClr val="tx1"/>
                </a:solidFill>
              </a:rPr>
              <a:t>has to guess </a:t>
            </a:r>
            <a:r>
              <a:rPr lang="pl-PL" sz="1800" b="1" i="1" dirty="0">
                <a:solidFill>
                  <a:srgbClr val="FF0000"/>
                </a:solidFill>
              </a:rPr>
              <a:t>b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290" name="Text Box 18"/>
              <p:cNvSpPr txBox="1">
                <a:spLocks noChangeArrowheads="1"/>
              </p:cNvSpPr>
              <p:nvPr/>
            </p:nvSpPr>
            <p:spPr bwMode="auto">
              <a:xfrm>
                <a:off x="304800" y="5562600"/>
                <a:ext cx="8458200" cy="1045094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GB" sz="1800" b="1" dirty="0">
                    <a:solidFill>
                      <a:srgbClr val="002060"/>
                    </a:solidFill>
                  </a:rPr>
                  <a:t>Security d</a:t>
                </a:r>
                <a:r>
                  <a:rPr lang="pl-PL" sz="1800" b="1" dirty="0">
                    <a:solidFill>
                      <a:srgbClr val="002060"/>
                    </a:solidFill>
                  </a:rPr>
                  <a:t>efinition</a:t>
                </a:r>
                <a:r>
                  <a:rPr lang="pl-PL" sz="1800" u="sng" dirty="0">
                    <a:solidFill>
                      <a:schemeClr val="tx2"/>
                    </a:solidFill>
                  </a:rPr>
                  <a:t>:</a:t>
                </a:r>
              </a:p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pl-PL" sz="1800" b="0" dirty="0">
                    <a:solidFill>
                      <a:schemeClr val="tx1"/>
                    </a:solidFill>
                  </a:rPr>
                  <a:t>We say that </a:t>
                </a:r>
                <a:r>
                  <a:rPr lang="pl-PL" sz="1800" b="1" dirty="0">
                    <a:solidFill>
                      <a:srgbClr val="FF0000"/>
                    </a:solidFill>
                  </a:rPr>
                  <a:t>(Enc,Dec) </a:t>
                </a:r>
                <a:r>
                  <a:rPr lang="en-US" sz="1800" b="0" dirty="0">
                    <a:solidFill>
                      <a:schemeClr val="tx1"/>
                    </a:solidFill>
                  </a:rPr>
                  <a:t>is </a:t>
                </a:r>
                <a:r>
                  <a:rPr lang="pl-PL" b="1" dirty="0">
                    <a:solidFill>
                      <a:srgbClr val="FF0000"/>
                    </a:solidFill>
                  </a:rPr>
                  <a:t>semanti</a:t>
                </a:r>
                <a:r>
                  <a:rPr lang="en-US" b="1" dirty="0">
                    <a:solidFill>
                      <a:srgbClr val="FF0000"/>
                    </a:solidFill>
                  </a:rPr>
                  <a:t>c</a:t>
                </a:r>
                <a:r>
                  <a:rPr lang="pl-PL" b="1" dirty="0">
                    <a:solidFill>
                      <a:srgbClr val="FF0000"/>
                    </a:solidFill>
                  </a:rPr>
                  <a:t>ally-secure</a:t>
                </a:r>
                <a:r>
                  <a:rPr lang="en-GB" dirty="0">
                    <a:solidFill>
                      <a:srgbClr val="FF0000"/>
                    </a:solidFill>
                  </a:rPr>
                  <a:t> </a:t>
                </a:r>
                <a:r>
                  <a:rPr lang="pl-PL" sz="1800" b="0" dirty="0">
                    <a:solidFill>
                      <a:schemeClr val="tx1"/>
                    </a:solidFill>
                  </a:rPr>
                  <a:t>if </a:t>
                </a:r>
                <a:r>
                  <a:rPr lang="en-US" sz="1800" b="0" dirty="0">
                    <a:solidFill>
                      <a:schemeClr val="tx1"/>
                    </a:solidFill>
                  </a:rPr>
                  <a:t>any </a:t>
                </a:r>
                <a:r>
                  <a:rPr lang="en-US" sz="1800" b="1" dirty="0">
                    <a:solidFill>
                      <a:srgbClr val="002060"/>
                    </a:solidFill>
                  </a:rPr>
                  <a:t>polynomial time</a:t>
                </a:r>
                <a:r>
                  <a:rPr lang="en-US" sz="1800" b="1" dirty="0">
                    <a:solidFill>
                      <a:srgbClr val="FF0000"/>
                    </a:solidFill>
                  </a:rPr>
                  <a:t> </a:t>
                </a:r>
                <a:r>
                  <a:rPr lang="pl-PL" sz="1800" b="0" dirty="0">
                    <a:solidFill>
                      <a:schemeClr val="tx1"/>
                    </a:solidFill>
                  </a:rPr>
                  <a:t>adversary guesses </a:t>
                </a:r>
                <a:r>
                  <a:rPr lang="pl-PL" sz="1800" b="1" i="1" dirty="0">
                    <a:solidFill>
                      <a:srgbClr val="FF0000"/>
                    </a:solidFill>
                  </a:rPr>
                  <a:t>b</a:t>
                </a:r>
                <a:r>
                  <a:rPr lang="pl-PL" sz="1800" dirty="0">
                    <a:solidFill>
                      <a:srgbClr val="993300"/>
                    </a:solidFill>
                  </a:rPr>
                  <a:t> </a:t>
                </a:r>
                <a:r>
                  <a:rPr lang="pl-PL" sz="1800" b="0" dirty="0">
                    <a:solidFill>
                      <a:schemeClr val="tx1"/>
                    </a:solidFill>
                  </a:rPr>
                  <a:t>correctly with probability at most</a:t>
                </a:r>
                <a:r>
                  <a:rPr lang="pl-PL" sz="1800" dirty="0">
                    <a:solidFill>
                      <a:srgbClr val="9933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pl-PL" sz="1800" b="1" dirty="0">
                    <a:solidFill>
                      <a:srgbClr val="FF0000"/>
                    </a:solidFill>
                  </a:rPr>
                  <a:t> + </a:t>
                </a:r>
                <a:r>
                  <a:rPr lang="el-GR" sz="1800" b="1" dirty="0">
                    <a:solidFill>
                      <a:srgbClr val="FF0000"/>
                    </a:solidFill>
                    <a:cs typeface="Arial" charset="0"/>
                  </a:rPr>
                  <a:t>ε</a:t>
                </a:r>
                <a:r>
                  <a:rPr lang="pl-PL" sz="1800" b="1" dirty="0">
                    <a:solidFill>
                      <a:srgbClr val="FF0000"/>
                    </a:solidFill>
                  </a:rPr>
                  <a:t>(</a:t>
                </a:r>
                <a:r>
                  <a:rPr lang="pl-PL" sz="1800" b="1" i="1" dirty="0">
                    <a:solidFill>
                      <a:srgbClr val="FF0000"/>
                    </a:solidFill>
                  </a:rPr>
                  <a:t>n</a:t>
                </a:r>
                <a:r>
                  <a:rPr lang="pl-PL" sz="1800" b="1" dirty="0">
                    <a:solidFill>
                      <a:srgbClr val="FF0000"/>
                    </a:solidFill>
                  </a:rPr>
                  <a:t>)</a:t>
                </a:r>
                <a:r>
                  <a:rPr lang="pl-PL" sz="1800" b="1" dirty="0">
                    <a:solidFill>
                      <a:schemeClr val="tx1"/>
                    </a:solidFill>
                  </a:rPr>
                  <a:t>,</a:t>
                </a:r>
                <a:r>
                  <a:rPr lang="en-US" sz="1800" b="1" dirty="0">
                    <a:solidFill>
                      <a:srgbClr val="993300"/>
                    </a:solidFill>
                  </a:rPr>
                  <a:t> </a:t>
                </a:r>
                <a:r>
                  <a:rPr lang="pl-PL" sz="1800" b="1" dirty="0">
                    <a:solidFill>
                      <a:schemeClr val="tx1"/>
                    </a:solidFill>
                  </a:rPr>
                  <a:t> </a:t>
                </a:r>
                <a:r>
                  <a:rPr lang="pl-PL" sz="1800" b="0" dirty="0">
                    <a:solidFill>
                      <a:schemeClr val="tx1"/>
                    </a:solidFill>
                  </a:rPr>
                  <a:t>where</a:t>
                </a:r>
                <a:r>
                  <a:rPr lang="pl-PL" sz="1800" dirty="0">
                    <a:solidFill>
                      <a:srgbClr val="993300"/>
                    </a:solidFill>
                  </a:rPr>
                  <a:t> </a:t>
                </a:r>
                <a:r>
                  <a:rPr lang="el-GR" sz="1800" b="1" dirty="0">
                    <a:solidFill>
                      <a:srgbClr val="FF0000"/>
                    </a:solidFill>
                  </a:rPr>
                  <a:t>ε</a:t>
                </a:r>
                <a:r>
                  <a:rPr lang="pl-PL" sz="1800" dirty="0">
                    <a:solidFill>
                      <a:srgbClr val="993300"/>
                    </a:solidFill>
                  </a:rPr>
                  <a:t> </a:t>
                </a:r>
                <a:r>
                  <a:rPr lang="pl-PL" sz="1800" b="0" dirty="0">
                    <a:solidFill>
                      <a:schemeClr val="tx1"/>
                    </a:solidFill>
                  </a:rPr>
                  <a:t>is negligible.</a:t>
                </a:r>
                <a:endParaRPr lang="en-US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290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5562600"/>
                <a:ext cx="8458200" cy="1045094"/>
              </a:xfrm>
              <a:prstGeom prst="rect">
                <a:avLst/>
              </a:prstGeom>
              <a:blipFill rotWithShape="0">
                <a:blip r:embed="rId4"/>
                <a:stretch>
                  <a:fillRect l="-503" t="-3448" b="-575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291" name="Text Box 19"/>
          <p:cNvSpPr txBox="1">
            <a:spLocks noChangeArrowheads="1"/>
          </p:cNvSpPr>
          <p:nvPr/>
        </p:nvSpPr>
        <p:spPr bwMode="auto">
          <a:xfrm>
            <a:off x="3447316" y="1219200"/>
            <a:ext cx="2066976" cy="646331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pl-PL" sz="1800" b="0" dirty="0">
                <a:solidFill>
                  <a:schemeClr val="tx1"/>
                </a:solidFill>
              </a:rPr>
              <a:t>security parameter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pl-PL" sz="1800" b="1" dirty="0">
                <a:solidFill>
                  <a:srgbClr val="FF0000"/>
                </a:solidFill>
              </a:rPr>
              <a:t>1</a:t>
            </a:r>
            <a:r>
              <a:rPr lang="pl-PL" sz="1800" b="1" i="1" baseline="30000" dirty="0">
                <a:solidFill>
                  <a:srgbClr val="FF0000"/>
                </a:solidFill>
              </a:rPr>
              <a:t>n</a:t>
            </a:r>
            <a:endParaRPr lang="en-US" sz="1800" b="1" i="1" baseline="30000" dirty="0">
              <a:solidFill>
                <a:srgbClr val="FF0000"/>
              </a:solidFill>
            </a:endParaRPr>
          </a:p>
        </p:txBody>
      </p:sp>
      <p:sp>
        <p:nvSpPr>
          <p:cNvPr id="54292" name="Line 20"/>
          <p:cNvSpPr>
            <a:spLocks noChangeShapeType="1"/>
          </p:cNvSpPr>
          <p:nvPr/>
        </p:nvSpPr>
        <p:spPr bwMode="auto">
          <a:xfrm flipH="1">
            <a:off x="2057400" y="1981200"/>
            <a:ext cx="1371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4293" name="Line 21"/>
          <p:cNvSpPr>
            <a:spLocks noChangeShapeType="1"/>
          </p:cNvSpPr>
          <p:nvPr/>
        </p:nvSpPr>
        <p:spPr bwMode="auto">
          <a:xfrm>
            <a:off x="5562600" y="2057400"/>
            <a:ext cx="1219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4296" name="AutoShape 24"/>
          <p:cNvSpPr>
            <a:spLocks noChangeArrowheads="1"/>
          </p:cNvSpPr>
          <p:nvPr/>
        </p:nvSpPr>
        <p:spPr bwMode="auto">
          <a:xfrm>
            <a:off x="2644725" y="4846637"/>
            <a:ext cx="5816163" cy="625485"/>
          </a:xfrm>
          <a:prstGeom prst="wedgeRectCallout">
            <a:avLst>
              <a:gd name="adj1" fmla="val -1843"/>
              <a:gd name="adj2" fmla="val 127546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pl-PL" sz="1800" dirty="0">
                <a:solidFill>
                  <a:schemeClr val="tx1"/>
                </a:solidFill>
              </a:rPr>
              <a:t>Alternative name</a:t>
            </a:r>
            <a:r>
              <a:rPr lang="en-US" dirty="0"/>
              <a:t>: </a:t>
            </a:r>
            <a:r>
              <a:rPr lang="en-US" b="1" dirty="0">
                <a:solidFill>
                  <a:srgbClr val="002060"/>
                </a:solidFill>
              </a:rPr>
              <a:t>has indistinguishable encryptions in the presence of an eavesdropper</a:t>
            </a:r>
            <a:endParaRPr lang="en-GB" sz="1800" b="1" dirty="0">
              <a:solidFill>
                <a:srgbClr val="002060"/>
              </a:solidFill>
            </a:endParaRPr>
          </a:p>
        </p:txBody>
      </p:sp>
      <p:pic>
        <p:nvPicPr>
          <p:cNvPr id="22" name="Picture 2" descr="C:\Users\Stefan\AppData\Local\Microsoft\Windows\Temporary Internet Files\Content.IE5\QMMGVNV4\MCBD19647_0000[1].wm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86578" y="714356"/>
            <a:ext cx="2002325" cy="18378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9986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9" grpId="0" animBg="1"/>
      <p:bldP spid="54280" grpId="0" animBg="1"/>
      <p:bldP spid="54282" grpId="0" animBg="1"/>
      <p:bldP spid="54284" grpId="0" animBg="1"/>
      <p:bldP spid="54285" grpId="0" animBg="1"/>
      <p:bldP spid="54288" grpId="0" animBg="1"/>
      <p:bldP spid="54290" grpId="0" animBg="1"/>
      <p:bldP spid="54291" grpId="0" animBg="1"/>
      <p:bldP spid="54292" grpId="0" animBg="1"/>
      <p:bldP spid="54293" grpId="0" animBg="1"/>
      <p:bldP spid="5429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Rectangle 5"/>
          <p:cNvSpPr>
            <a:spLocks noChangeArrowheads="1"/>
          </p:cNvSpPr>
          <p:nvPr/>
        </p:nvSpPr>
        <p:spPr bwMode="auto">
          <a:xfrm>
            <a:off x="1857356" y="1071546"/>
            <a:ext cx="7058044" cy="553880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28" name="Left-Up Arrow 27"/>
          <p:cNvSpPr/>
          <p:nvPr/>
        </p:nvSpPr>
        <p:spPr>
          <a:xfrm rot="13319831">
            <a:off x="4168852" y="3943964"/>
            <a:ext cx="2762847" cy="2631398"/>
          </a:xfrm>
          <a:prstGeom prst="leftUpArrow">
            <a:avLst>
              <a:gd name="adj1" fmla="val 10287"/>
              <a:gd name="adj2" fmla="val 20341"/>
              <a:gd name="adj3" fmla="val 14701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422" name="Text Box 6"/>
          <p:cNvSpPr txBox="1">
            <a:spLocks noChangeArrowheads="1"/>
          </p:cNvSpPr>
          <p:nvPr/>
        </p:nvSpPr>
        <p:spPr bwMode="auto">
          <a:xfrm>
            <a:off x="228600" y="1295400"/>
            <a:ext cx="296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l-PL" sz="1800" b="1" i="1" dirty="0">
                <a:solidFill>
                  <a:srgbClr val="FF0000"/>
                </a:solidFill>
              </a:rPr>
              <a:t>x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sp>
        <p:nvSpPr>
          <p:cNvPr id="60452" name="Rectangle 36"/>
          <p:cNvSpPr>
            <a:spLocks noChangeArrowheads="1"/>
          </p:cNvSpPr>
          <p:nvPr/>
        </p:nvSpPr>
        <p:spPr bwMode="auto">
          <a:xfrm>
            <a:off x="3276600" y="1714488"/>
            <a:ext cx="5410200" cy="214314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0442" name="Picture 26" descr="MCj043594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1746254"/>
            <a:ext cx="1371600" cy="947738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0444" name="Text Box 28"/>
              <p:cNvSpPr txBox="1">
                <a:spLocks noChangeArrowheads="1"/>
              </p:cNvSpPr>
              <p:nvPr/>
            </p:nvSpPr>
            <p:spPr bwMode="auto">
              <a:xfrm>
                <a:off x="3581400" y="2795591"/>
                <a:ext cx="1447800" cy="30777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pl-PL" sz="1400" b="0" dirty="0">
                    <a:solidFill>
                      <a:schemeClr val="tx1"/>
                    </a:solidFill>
                  </a:rPr>
                  <a:t>chooses</a:t>
                </a:r>
                <a:r>
                  <a:rPr lang="en-US" sz="1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444" name="Text 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81400" y="2795591"/>
                <a:ext cx="1447800" cy="307777"/>
              </a:xfrm>
              <a:prstGeom prst="rect">
                <a:avLst/>
              </a:prstGeom>
              <a:blipFill rotWithShape="0">
                <a:blip r:embed="rId4"/>
                <a:stretch>
                  <a:fillRect t="-5882" b="-15686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5105400" y="2846397"/>
            <a:ext cx="1295400" cy="303213"/>
            <a:chOff x="2112" y="2455"/>
            <a:chExt cx="1440" cy="191"/>
          </a:xfrm>
        </p:grpSpPr>
        <p:sp>
          <p:nvSpPr>
            <p:cNvPr id="60446" name="Line 30"/>
            <p:cNvSpPr>
              <a:spLocks noChangeShapeType="1"/>
            </p:cNvSpPr>
            <p:nvPr/>
          </p:nvSpPr>
          <p:spPr bwMode="auto">
            <a:xfrm>
              <a:off x="2112" y="2544"/>
              <a:ext cx="14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447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2534" y="2455"/>
                  <a:ext cx="870" cy="191"/>
                </a:xfrm>
                <a:prstGeom prst="rect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>
                    <a:spcBef>
                      <a:spcPct val="0"/>
                    </a:spcBef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400" b="1" baseline="-25000" dirty="0">
                    <a:solidFill>
                      <a:srgbClr val="990000"/>
                    </a:solidFill>
                  </a:endParaRPr>
                </a:p>
              </p:txBody>
            </p:sp>
          </mc:Choice>
          <mc:Fallback xmlns="">
            <p:sp>
              <p:nvSpPr>
                <p:cNvPr id="60447" name="Text 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534" y="2455"/>
                  <a:ext cx="870" cy="19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>
                  <a:headEnd/>
                  <a:tailEnd/>
                </a:ln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0448" name="Text Box 32"/>
          <p:cNvSpPr txBox="1">
            <a:spLocks noChangeArrowheads="1"/>
          </p:cNvSpPr>
          <p:nvPr/>
        </p:nvSpPr>
        <p:spPr bwMode="auto">
          <a:xfrm>
            <a:off x="6629400" y="2862266"/>
            <a:ext cx="1752600" cy="5232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0"/>
              </a:spcBef>
              <a:buFontTx/>
              <a:buAutoNum type="arabicPeriod"/>
            </a:pPr>
            <a:r>
              <a:rPr lang="en-US" sz="1400" dirty="0"/>
              <a:t> </a:t>
            </a:r>
            <a:r>
              <a:rPr lang="pl-PL" sz="1400" b="1" i="1" dirty="0">
                <a:solidFill>
                  <a:srgbClr val="FF0000"/>
                </a:solidFill>
              </a:rPr>
              <a:t>b </a:t>
            </a:r>
            <a:r>
              <a:rPr lang="pl-PL" sz="1400" b="1" dirty="0">
                <a:solidFill>
                  <a:srgbClr val="FF0000"/>
                </a:solidFill>
              </a:rPr>
              <a:t>= 0,1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pl-PL" sz="1400" b="0" dirty="0">
                <a:solidFill>
                  <a:schemeClr val="tx1"/>
                </a:solidFill>
              </a:rPr>
              <a:t>random </a:t>
            </a:r>
            <a:endParaRPr lang="pl-PL" sz="1400" dirty="0">
              <a:solidFill>
                <a:srgbClr val="993300"/>
              </a:solidFill>
            </a:endParaRPr>
          </a:p>
          <a:p>
            <a:pPr marL="342900" indent="-342900">
              <a:spcBef>
                <a:spcPct val="0"/>
              </a:spcBef>
              <a:buFontTx/>
              <a:buAutoNum type="arabicPeriod"/>
            </a:pPr>
            <a:r>
              <a:rPr lang="en-US" sz="1400" dirty="0"/>
              <a:t> </a:t>
            </a:r>
            <a:r>
              <a:rPr lang="pl-PL" sz="1400" b="1" i="1" dirty="0">
                <a:solidFill>
                  <a:srgbClr val="FF0000"/>
                </a:solidFill>
              </a:rPr>
              <a:t>c</a:t>
            </a:r>
            <a:r>
              <a:rPr lang="pl-PL" sz="1400" b="1" dirty="0">
                <a:solidFill>
                  <a:srgbClr val="FF0000"/>
                </a:solidFill>
              </a:rPr>
              <a:t> := </a:t>
            </a:r>
            <a:r>
              <a:rPr lang="en-US" sz="1400" b="1" i="1" dirty="0">
                <a:solidFill>
                  <a:srgbClr val="FF0000"/>
                </a:solidFill>
              </a:rPr>
              <a:t>x </a:t>
            </a:r>
            <a:r>
              <a:rPr lang="en-US" sz="1400" b="1" dirty="0" err="1">
                <a:solidFill>
                  <a:srgbClr val="FF0000"/>
                </a:solidFill>
              </a:rPr>
              <a:t>xor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i="1" dirty="0" err="1">
                <a:solidFill>
                  <a:srgbClr val="FF0000"/>
                </a:solidFill>
              </a:rPr>
              <a:t>m</a:t>
            </a:r>
            <a:r>
              <a:rPr lang="en-US" sz="1400" b="1" i="1" baseline="-25000" dirty="0" err="1">
                <a:solidFill>
                  <a:srgbClr val="FF0000"/>
                </a:solidFill>
              </a:rPr>
              <a:t>b</a:t>
            </a:r>
            <a:endParaRPr lang="en-US" sz="1400" b="1" i="1" baseline="-25000" dirty="0">
              <a:solidFill>
                <a:srgbClr val="FF0000"/>
              </a:solidFill>
            </a:endParaRPr>
          </a:p>
        </p:txBody>
      </p:sp>
      <p:sp>
        <p:nvSpPr>
          <p:cNvPr id="60449" name="Line 33"/>
          <p:cNvSpPr>
            <a:spLocks noChangeShapeType="1"/>
          </p:cNvSpPr>
          <p:nvPr/>
        </p:nvSpPr>
        <p:spPr bwMode="auto">
          <a:xfrm>
            <a:off x="5105400" y="3481391"/>
            <a:ext cx="1371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0454" name="Text Box 38"/>
          <p:cNvSpPr txBox="1">
            <a:spLocks noChangeArrowheads="1"/>
          </p:cNvSpPr>
          <p:nvPr/>
        </p:nvSpPr>
        <p:spPr bwMode="auto">
          <a:xfrm>
            <a:off x="3071802" y="1428736"/>
            <a:ext cx="1152525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 b="0" dirty="0">
                <a:solidFill>
                  <a:schemeClr val="tx1"/>
                </a:solidFill>
              </a:rPr>
              <a:t>simulates</a:t>
            </a:r>
          </a:p>
        </p:txBody>
      </p:sp>
      <p:pic>
        <p:nvPicPr>
          <p:cNvPr id="21" name="Picture 2" descr="C:\Users\Stefan\AppData\Local\Microsoft\Windows\Temporary Internet Files\Content.IE5\QMMGVNV4\MCBD19647_0000[1].wm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29454" y="1714488"/>
            <a:ext cx="1214446" cy="1114691"/>
          </a:xfrm>
          <a:prstGeom prst="rect">
            <a:avLst/>
          </a:prstGeom>
          <a:noFill/>
        </p:spPr>
      </p:pic>
      <p:sp>
        <p:nvSpPr>
          <p:cNvPr id="22" name="Right Arrow 21"/>
          <p:cNvSpPr/>
          <p:nvPr/>
        </p:nvSpPr>
        <p:spPr>
          <a:xfrm>
            <a:off x="714348" y="1357298"/>
            <a:ext cx="285752" cy="21431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000364" y="4500570"/>
            <a:ext cx="2357454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dirty="0"/>
              <a:t>If the adversary guessed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b="1" i="1" dirty="0">
                <a:solidFill>
                  <a:srgbClr val="FF0000"/>
                </a:solidFill>
              </a:rPr>
              <a:t>b </a:t>
            </a:r>
            <a:r>
              <a:rPr lang="en-US" dirty="0"/>
              <a:t>correctly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643570" y="4500570"/>
            <a:ext cx="2357454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dirty="0"/>
              <a:t>otherwise</a:t>
            </a:r>
            <a:br>
              <a:rPr lang="en-US" dirty="0"/>
            </a:b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2214546" y="5786454"/>
            <a:ext cx="2714644" cy="64633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dirty="0"/>
              <a:t>output </a:t>
            </a:r>
            <a:r>
              <a:rPr lang="en-US" b="1" dirty="0">
                <a:solidFill>
                  <a:srgbClr val="FF0000"/>
                </a:solidFill>
              </a:rPr>
              <a:t>1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“</a:t>
            </a:r>
            <a:r>
              <a:rPr lang="en-US" b="1" i="1" dirty="0">
                <a:solidFill>
                  <a:srgbClr val="FF0000"/>
                </a:solidFill>
              </a:rPr>
              <a:t>x </a:t>
            </a:r>
            <a:r>
              <a:rPr lang="en-US" b="1" dirty="0">
                <a:solidFill>
                  <a:srgbClr val="0070C0"/>
                </a:solidFill>
              </a:rPr>
              <a:t>is pseudorandom</a:t>
            </a:r>
            <a:r>
              <a:rPr lang="en-US" dirty="0"/>
              <a:t>”.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000760" y="5786454"/>
            <a:ext cx="2714644" cy="64633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dirty="0"/>
              <a:t>output </a:t>
            </a:r>
            <a:r>
              <a:rPr lang="en-US" b="1" dirty="0">
                <a:solidFill>
                  <a:srgbClr val="FF0000"/>
                </a:solidFill>
              </a:rPr>
              <a:t>0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“</a:t>
            </a:r>
            <a:r>
              <a:rPr lang="en-US" b="1" i="1" dirty="0">
                <a:solidFill>
                  <a:srgbClr val="FF0000"/>
                </a:solidFill>
              </a:rPr>
              <a:t>x </a:t>
            </a:r>
            <a:r>
              <a:rPr lang="en-US" b="1" dirty="0">
                <a:solidFill>
                  <a:srgbClr val="0070C0"/>
                </a:solidFill>
              </a:rPr>
              <a:t>is random</a:t>
            </a:r>
            <a:r>
              <a:rPr lang="en-US" dirty="0"/>
              <a:t>”.</a:t>
            </a:r>
          </a:p>
        </p:txBody>
      </p:sp>
      <p:sp>
        <p:nvSpPr>
          <p:cNvPr id="60451" name="Text Box 35"/>
          <p:cNvSpPr txBox="1">
            <a:spLocks noChangeArrowheads="1"/>
          </p:cNvSpPr>
          <p:nvPr/>
        </p:nvSpPr>
        <p:spPr bwMode="auto">
          <a:xfrm>
            <a:off x="3581400" y="3328991"/>
            <a:ext cx="1447800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it-IT" sz="1400" b="0" dirty="0" err="1">
                <a:solidFill>
                  <a:schemeClr val="tx1"/>
                </a:solidFill>
              </a:rPr>
              <a:t>tries</a:t>
            </a:r>
            <a:r>
              <a:rPr lang="it-IT" sz="1400" b="0" dirty="0">
                <a:solidFill>
                  <a:schemeClr val="tx1"/>
                </a:solidFill>
              </a:rPr>
              <a:t> </a:t>
            </a:r>
            <a:r>
              <a:rPr lang="it-IT" sz="1400" b="0" dirty="0" err="1">
                <a:solidFill>
                  <a:schemeClr val="tx1"/>
                </a:solidFill>
              </a:rPr>
              <a:t>to</a:t>
            </a:r>
            <a:r>
              <a:rPr lang="it-IT" sz="1400" b="0" dirty="0">
                <a:solidFill>
                  <a:schemeClr val="tx1"/>
                </a:solidFill>
              </a:rPr>
              <a:t> </a:t>
            </a:r>
            <a:r>
              <a:rPr lang="pl-PL" sz="1400" b="0" dirty="0" err="1">
                <a:solidFill>
                  <a:schemeClr val="tx1"/>
                </a:solidFill>
              </a:rPr>
              <a:t>guess</a:t>
            </a:r>
            <a:r>
              <a:rPr lang="pl-PL" sz="1400" b="0" dirty="0">
                <a:solidFill>
                  <a:schemeClr val="tx1"/>
                </a:solidFill>
              </a:rPr>
              <a:t> </a:t>
            </a:r>
            <a:r>
              <a:rPr lang="pl-PL" sz="1400" b="1" i="1" dirty="0">
                <a:solidFill>
                  <a:srgbClr val="FF0000"/>
                </a:solidFill>
              </a:rPr>
              <a:t>b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sp>
        <p:nvSpPr>
          <p:cNvPr id="60455" name="AutoShape 39"/>
          <p:cNvSpPr>
            <a:spLocks noChangeArrowheads="1"/>
          </p:cNvSpPr>
          <p:nvPr/>
        </p:nvSpPr>
        <p:spPr bwMode="auto">
          <a:xfrm rot="1192624" flipV="1">
            <a:off x="1231890" y="2470676"/>
            <a:ext cx="7386327" cy="1585121"/>
          </a:xfrm>
          <a:prstGeom prst="curvedDownArrow">
            <a:avLst>
              <a:gd name="adj1" fmla="val 38232"/>
              <a:gd name="adj2" fmla="val 163974"/>
              <a:gd name="adj3" fmla="val 39375"/>
            </a:avLst>
          </a:prstGeom>
          <a:solidFill>
            <a:srgbClr val="DD0D0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60420" name="Picture 4" descr="MCj04359310000[1]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71538" y="785794"/>
            <a:ext cx="1838325" cy="14541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60450" name="Text Box 34"/>
          <p:cNvSpPr txBox="1">
            <a:spLocks noChangeArrowheads="1"/>
          </p:cNvSpPr>
          <p:nvPr/>
        </p:nvSpPr>
        <p:spPr bwMode="auto">
          <a:xfrm>
            <a:off x="5638800" y="3252791"/>
            <a:ext cx="287338" cy="3079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pl-PL" sz="1400" b="1" i="1" dirty="0">
                <a:solidFill>
                  <a:srgbClr val="FF0000"/>
                </a:solidFill>
              </a:rPr>
              <a:t>c</a:t>
            </a:r>
            <a:endParaRPr lang="en-US" sz="1400" b="1" i="1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68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1" grpId="0" animBg="1"/>
      <p:bldP spid="28" grpId="0" animBg="1"/>
      <p:bldP spid="60422" grpId="0"/>
      <p:bldP spid="60452" grpId="0" animBg="1"/>
      <p:bldP spid="60444" grpId="0" animBg="1"/>
      <p:bldP spid="60448" grpId="0" animBg="1"/>
      <p:bldP spid="60449" grpId="0" animBg="1"/>
      <p:bldP spid="60454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60451" grpId="0" animBg="1"/>
      <p:bldP spid="60455" grpId="0" animBg="1"/>
      <p:bldP spid="6045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Rectangle 5"/>
          <p:cNvSpPr>
            <a:spLocks noChangeArrowheads="1"/>
          </p:cNvSpPr>
          <p:nvPr/>
        </p:nvSpPr>
        <p:spPr bwMode="auto">
          <a:xfrm>
            <a:off x="1857356" y="1071546"/>
            <a:ext cx="7058044" cy="553880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28" name="Left-Up Arrow 27"/>
          <p:cNvSpPr/>
          <p:nvPr/>
        </p:nvSpPr>
        <p:spPr>
          <a:xfrm rot="13319831">
            <a:off x="4168852" y="3943964"/>
            <a:ext cx="2762847" cy="2631398"/>
          </a:xfrm>
          <a:prstGeom prst="leftUpArrow">
            <a:avLst>
              <a:gd name="adj1" fmla="val 10287"/>
              <a:gd name="adj2" fmla="val 20341"/>
              <a:gd name="adj3" fmla="val 14701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422" name="Text Box 6"/>
          <p:cNvSpPr txBox="1">
            <a:spLocks noChangeArrowheads="1"/>
          </p:cNvSpPr>
          <p:nvPr/>
        </p:nvSpPr>
        <p:spPr bwMode="auto">
          <a:xfrm>
            <a:off x="228600" y="1295400"/>
            <a:ext cx="296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l-PL" sz="1800" b="1" i="1" dirty="0">
                <a:solidFill>
                  <a:srgbClr val="FF0000"/>
                </a:solidFill>
              </a:rPr>
              <a:t>x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sp>
        <p:nvSpPr>
          <p:cNvPr id="60452" name="Rectangle 36"/>
          <p:cNvSpPr>
            <a:spLocks noChangeArrowheads="1"/>
          </p:cNvSpPr>
          <p:nvPr/>
        </p:nvSpPr>
        <p:spPr bwMode="auto">
          <a:xfrm>
            <a:off x="3276600" y="1714488"/>
            <a:ext cx="5410200" cy="214314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0442" name="Picture 26" descr="MCj043594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1746254"/>
            <a:ext cx="1371600" cy="947738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0444" name="Text Box 28"/>
              <p:cNvSpPr txBox="1">
                <a:spLocks noChangeArrowheads="1"/>
              </p:cNvSpPr>
              <p:nvPr/>
            </p:nvSpPr>
            <p:spPr bwMode="auto">
              <a:xfrm>
                <a:off x="3581400" y="2795591"/>
                <a:ext cx="1447800" cy="30777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pl-PL" sz="1400" b="0" dirty="0">
                    <a:solidFill>
                      <a:schemeClr val="tx1"/>
                    </a:solidFill>
                  </a:rPr>
                  <a:t>chooses</a:t>
                </a:r>
                <a:r>
                  <a:rPr lang="en-US" sz="1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444" name="Text 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81400" y="2795591"/>
                <a:ext cx="1447800" cy="307777"/>
              </a:xfrm>
              <a:prstGeom prst="rect">
                <a:avLst/>
              </a:prstGeom>
              <a:blipFill rotWithShape="0">
                <a:blip r:embed="rId4"/>
                <a:stretch>
                  <a:fillRect t="-5882" b="-15686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5105400" y="2846397"/>
            <a:ext cx="1295400" cy="303213"/>
            <a:chOff x="2112" y="2455"/>
            <a:chExt cx="1440" cy="191"/>
          </a:xfrm>
        </p:grpSpPr>
        <p:sp>
          <p:nvSpPr>
            <p:cNvPr id="60446" name="Line 30"/>
            <p:cNvSpPr>
              <a:spLocks noChangeShapeType="1"/>
            </p:cNvSpPr>
            <p:nvPr/>
          </p:nvSpPr>
          <p:spPr bwMode="auto">
            <a:xfrm>
              <a:off x="2112" y="2544"/>
              <a:ext cx="14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447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2534" y="2455"/>
                  <a:ext cx="870" cy="191"/>
                </a:xfrm>
                <a:prstGeom prst="rect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>
                    <a:spcBef>
                      <a:spcPct val="0"/>
                    </a:spcBef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400" b="1" baseline="-25000" dirty="0">
                    <a:solidFill>
                      <a:srgbClr val="990000"/>
                    </a:solidFill>
                  </a:endParaRPr>
                </a:p>
              </p:txBody>
            </p:sp>
          </mc:Choice>
          <mc:Fallback xmlns="">
            <p:sp>
              <p:nvSpPr>
                <p:cNvPr id="60447" name="Text 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534" y="2455"/>
                  <a:ext cx="870" cy="19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>
                  <a:headEnd/>
                  <a:tailEnd/>
                </a:ln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0448" name="Text Box 32"/>
          <p:cNvSpPr txBox="1">
            <a:spLocks noChangeArrowheads="1"/>
          </p:cNvSpPr>
          <p:nvPr/>
        </p:nvSpPr>
        <p:spPr bwMode="auto">
          <a:xfrm>
            <a:off x="6629400" y="2862266"/>
            <a:ext cx="1752600" cy="5232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0"/>
              </a:spcBef>
              <a:buFontTx/>
              <a:buAutoNum type="arabicPeriod"/>
            </a:pPr>
            <a:r>
              <a:rPr lang="en-US" sz="1400" dirty="0"/>
              <a:t> </a:t>
            </a:r>
            <a:r>
              <a:rPr lang="pl-PL" sz="1400" b="1" i="1" dirty="0">
                <a:solidFill>
                  <a:srgbClr val="FF0000"/>
                </a:solidFill>
              </a:rPr>
              <a:t>b </a:t>
            </a:r>
            <a:r>
              <a:rPr lang="pl-PL" sz="1400" b="1" dirty="0">
                <a:solidFill>
                  <a:srgbClr val="FF0000"/>
                </a:solidFill>
              </a:rPr>
              <a:t>= 0,1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pl-PL" sz="1400" b="0" dirty="0">
                <a:solidFill>
                  <a:schemeClr val="tx1"/>
                </a:solidFill>
              </a:rPr>
              <a:t>random </a:t>
            </a:r>
            <a:endParaRPr lang="pl-PL" sz="1400" dirty="0">
              <a:solidFill>
                <a:srgbClr val="993300"/>
              </a:solidFill>
            </a:endParaRPr>
          </a:p>
          <a:p>
            <a:pPr marL="342900" indent="-342900">
              <a:spcBef>
                <a:spcPct val="0"/>
              </a:spcBef>
              <a:buFontTx/>
              <a:buAutoNum type="arabicPeriod"/>
            </a:pPr>
            <a:r>
              <a:rPr lang="en-US" sz="1400" dirty="0"/>
              <a:t> </a:t>
            </a:r>
            <a:r>
              <a:rPr lang="pl-PL" sz="1400" b="1" i="1" dirty="0">
                <a:solidFill>
                  <a:srgbClr val="FF0000"/>
                </a:solidFill>
              </a:rPr>
              <a:t>c</a:t>
            </a:r>
            <a:r>
              <a:rPr lang="pl-PL" sz="1400" b="1" dirty="0">
                <a:solidFill>
                  <a:srgbClr val="FF0000"/>
                </a:solidFill>
              </a:rPr>
              <a:t> := </a:t>
            </a:r>
            <a:r>
              <a:rPr lang="en-US" sz="1400" b="1" i="1" dirty="0">
                <a:solidFill>
                  <a:srgbClr val="FF0000"/>
                </a:solidFill>
              </a:rPr>
              <a:t>x </a:t>
            </a:r>
            <a:r>
              <a:rPr lang="en-US" sz="1400" b="1" dirty="0" err="1">
                <a:solidFill>
                  <a:srgbClr val="FF0000"/>
                </a:solidFill>
              </a:rPr>
              <a:t>xor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i="1" dirty="0" err="1">
                <a:solidFill>
                  <a:srgbClr val="FF0000"/>
                </a:solidFill>
              </a:rPr>
              <a:t>m</a:t>
            </a:r>
            <a:r>
              <a:rPr lang="en-US" sz="1400" b="1" i="1" baseline="-25000" dirty="0" err="1">
                <a:solidFill>
                  <a:srgbClr val="FF0000"/>
                </a:solidFill>
              </a:rPr>
              <a:t>b</a:t>
            </a:r>
            <a:endParaRPr lang="en-US" sz="1400" b="1" i="1" baseline="-25000" dirty="0">
              <a:solidFill>
                <a:srgbClr val="FF0000"/>
              </a:solidFill>
            </a:endParaRPr>
          </a:p>
        </p:txBody>
      </p:sp>
      <p:sp>
        <p:nvSpPr>
          <p:cNvPr id="60449" name="Line 33"/>
          <p:cNvSpPr>
            <a:spLocks noChangeShapeType="1"/>
          </p:cNvSpPr>
          <p:nvPr/>
        </p:nvSpPr>
        <p:spPr bwMode="auto">
          <a:xfrm>
            <a:off x="5105400" y="3481391"/>
            <a:ext cx="1371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0454" name="Text Box 38"/>
          <p:cNvSpPr txBox="1">
            <a:spLocks noChangeArrowheads="1"/>
          </p:cNvSpPr>
          <p:nvPr/>
        </p:nvSpPr>
        <p:spPr bwMode="auto">
          <a:xfrm>
            <a:off x="3071802" y="1428736"/>
            <a:ext cx="1152525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 b="0" dirty="0">
                <a:solidFill>
                  <a:schemeClr val="tx1"/>
                </a:solidFill>
              </a:rPr>
              <a:t>simulates</a:t>
            </a:r>
          </a:p>
        </p:txBody>
      </p:sp>
      <p:pic>
        <p:nvPicPr>
          <p:cNvPr id="21" name="Picture 2" descr="C:\Users\Stefan\AppData\Local\Microsoft\Windows\Temporary Internet Files\Content.IE5\QMMGVNV4\MCBD19647_0000[1].wm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29454" y="1714488"/>
            <a:ext cx="1214446" cy="1114691"/>
          </a:xfrm>
          <a:prstGeom prst="rect">
            <a:avLst/>
          </a:prstGeom>
          <a:noFill/>
        </p:spPr>
      </p:pic>
      <p:sp>
        <p:nvSpPr>
          <p:cNvPr id="22" name="Right Arrow 21"/>
          <p:cNvSpPr/>
          <p:nvPr/>
        </p:nvSpPr>
        <p:spPr>
          <a:xfrm>
            <a:off x="714348" y="1357298"/>
            <a:ext cx="285752" cy="21431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000364" y="4500570"/>
            <a:ext cx="2357454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dirty="0"/>
              <a:t>If the adversary guessed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b="1" i="1" dirty="0">
                <a:solidFill>
                  <a:srgbClr val="FF0000"/>
                </a:solidFill>
              </a:rPr>
              <a:t>b </a:t>
            </a:r>
            <a:r>
              <a:rPr lang="en-US" dirty="0"/>
              <a:t>correctly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643570" y="4500570"/>
            <a:ext cx="2357454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dirty="0"/>
              <a:t>otherwise</a:t>
            </a:r>
            <a:br>
              <a:rPr lang="en-US" dirty="0"/>
            </a:b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2214546" y="5786454"/>
            <a:ext cx="2714644" cy="64633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dirty="0"/>
              <a:t>output </a:t>
            </a:r>
            <a:r>
              <a:rPr lang="en-US" b="1" dirty="0">
                <a:solidFill>
                  <a:srgbClr val="FF0000"/>
                </a:solidFill>
              </a:rPr>
              <a:t>1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“</a:t>
            </a:r>
            <a:r>
              <a:rPr lang="en-US" b="1" i="1" dirty="0">
                <a:solidFill>
                  <a:srgbClr val="FF0000"/>
                </a:solidFill>
              </a:rPr>
              <a:t>x </a:t>
            </a:r>
            <a:r>
              <a:rPr lang="en-US" b="1" dirty="0">
                <a:solidFill>
                  <a:srgbClr val="0070C0"/>
                </a:solidFill>
              </a:rPr>
              <a:t>is pseudorandom</a:t>
            </a:r>
            <a:r>
              <a:rPr lang="en-US" dirty="0"/>
              <a:t>”.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000760" y="5786454"/>
            <a:ext cx="2714644" cy="64633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dirty="0"/>
              <a:t>output </a:t>
            </a:r>
            <a:r>
              <a:rPr lang="en-US" b="1" dirty="0">
                <a:solidFill>
                  <a:srgbClr val="FF0000"/>
                </a:solidFill>
              </a:rPr>
              <a:t>0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“</a:t>
            </a:r>
            <a:r>
              <a:rPr lang="en-US" b="1" i="1" dirty="0">
                <a:solidFill>
                  <a:srgbClr val="FF0000"/>
                </a:solidFill>
              </a:rPr>
              <a:t>x </a:t>
            </a:r>
            <a:r>
              <a:rPr lang="en-US" b="1" dirty="0">
                <a:solidFill>
                  <a:srgbClr val="0070C0"/>
                </a:solidFill>
              </a:rPr>
              <a:t>is random</a:t>
            </a:r>
            <a:r>
              <a:rPr lang="en-US" dirty="0"/>
              <a:t>”.</a:t>
            </a:r>
          </a:p>
        </p:txBody>
      </p:sp>
      <p:sp>
        <p:nvSpPr>
          <p:cNvPr id="60451" name="Text Box 35"/>
          <p:cNvSpPr txBox="1">
            <a:spLocks noChangeArrowheads="1"/>
          </p:cNvSpPr>
          <p:nvPr/>
        </p:nvSpPr>
        <p:spPr bwMode="auto">
          <a:xfrm>
            <a:off x="3581400" y="3328991"/>
            <a:ext cx="1447800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it-IT" sz="1400" b="0" dirty="0" err="1">
                <a:solidFill>
                  <a:schemeClr val="tx1"/>
                </a:solidFill>
              </a:rPr>
              <a:t>tries</a:t>
            </a:r>
            <a:r>
              <a:rPr lang="it-IT" sz="1400" b="0" dirty="0">
                <a:solidFill>
                  <a:schemeClr val="tx1"/>
                </a:solidFill>
              </a:rPr>
              <a:t> </a:t>
            </a:r>
            <a:r>
              <a:rPr lang="it-IT" sz="1400" b="0" dirty="0" err="1">
                <a:solidFill>
                  <a:schemeClr val="tx1"/>
                </a:solidFill>
              </a:rPr>
              <a:t>to</a:t>
            </a:r>
            <a:r>
              <a:rPr lang="it-IT" sz="1400" b="0" dirty="0">
                <a:solidFill>
                  <a:schemeClr val="tx1"/>
                </a:solidFill>
              </a:rPr>
              <a:t> </a:t>
            </a:r>
            <a:r>
              <a:rPr lang="pl-PL" sz="1400" b="0" dirty="0" err="1">
                <a:solidFill>
                  <a:schemeClr val="tx1"/>
                </a:solidFill>
              </a:rPr>
              <a:t>guess</a:t>
            </a:r>
            <a:r>
              <a:rPr lang="pl-PL" sz="1400" b="0" dirty="0">
                <a:solidFill>
                  <a:schemeClr val="tx1"/>
                </a:solidFill>
              </a:rPr>
              <a:t> </a:t>
            </a:r>
            <a:r>
              <a:rPr lang="pl-PL" sz="1400" b="1" i="1" dirty="0">
                <a:solidFill>
                  <a:srgbClr val="FF0000"/>
                </a:solidFill>
              </a:rPr>
              <a:t>b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sp>
        <p:nvSpPr>
          <p:cNvPr id="60455" name="AutoShape 39"/>
          <p:cNvSpPr>
            <a:spLocks noChangeArrowheads="1"/>
          </p:cNvSpPr>
          <p:nvPr/>
        </p:nvSpPr>
        <p:spPr bwMode="auto">
          <a:xfrm rot="1192624" flipV="1">
            <a:off x="1231890" y="2470676"/>
            <a:ext cx="7386327" cy="1585121"/>
          </a:xfrm>
          <a:prstGeom prst="curvedDownArrow">
            <a:avLst>
              <a:gd name="adj1" fmla="val 38232"/>
              <a:gd name="adj2" fmla="val 163974"/>
              <a:gd name="adj3" fmla="val 39375"/>
            </a:avLst>
          </a:prstGeom>
          <a:solidFill>
            <a:srgbClr val="DD0D0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60420" name="Picture 4" descr="MCj04359310000[1]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71538" y="785794"/>
            <a:ext cx="1838325" cy="14541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60450" name="Text Box 34"/>
          <p:cNvSpPr txBox="1">
            <a:spLocks noChangeArrowheads="1"/>
          </p:cNvSpPr>
          <p:nvPr/>
        </p:nvSpPr>
        <p:spPr bwMode="auto">
          <a:xfrm>
            <a:off x="5638800" y="3252791"/>
            <a:ext cx="287338" cy="3079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pl-PL" sz="1400" b="1" i="1" dirty="0">
                <a:solidFill>
                  <a:srgbClr val="FF0000"/>
                </a:solidFill>
              </a:rPr>
              <a:t>c</a:t>
            </a:r>
            <a:endParaRPr lang="en-US" sz="1400" b="1" i="1" baseline="-25000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4282" y="214290"/>
            <a:ext cx="4904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“scenario </a:t>
            </a:r>
            <a:r>
              <a:rPr lang="en-US" sz="2400" b="1" dirty="0">
                <a:solidFill>
                  <a:srgbClr val="FF0000"/>
                </a:solidFill>
              </a:rPr>
              <a:t>0</a:t>
            </a:r>
            <a:r>
              <a:rPr lang="en-US" sz="2400" b="1" dirty="0"/>
              <a:t>”: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i="1" dirty="0">
                <a:solidFill>
                  <a:srgbClr val="FF0000"/>
                </a:solidFill>
              </a:rPr>
              <a:t>x </a:t>
            </a:r>
            <a:r>
              <a:rPr lang="en-US" sz="2400" b="1" dirty="0"/>
              <a:t>is a random string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740152" y="5209379"/>
                <a:ext cx="877878" cy="49109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prob.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152" y="5209379"/>
                <a:ext cx="877878" cy="491096"/>
              </a:xfrm>
              <a:prstGeom prst="rect">
                <a:avLst/>
              </a:prstGeom>
              <a:blipFill rotWithShape="0">
                <a:blip r:embed="rId8"/>
                <a:stretch>
                  <a:fillRect l="-5479" b="-487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400800" y="5208553"/>
                <a:ext cx="877878" cy="49109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prob.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5208553"/>
                <a:ext cx="877878" cy="491096"/>
              </a:xfrm>
              <a:prstGeom prst="rect">
                <a:avLst/>
              </a:prstGeom>
              <a:blipFill rotWithShape="0">
                <a:blip r:embed="rId9"/>
                <a:stretch>
                  <a:fillRect l="-4795" b="-361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545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1" grpId="0" animBg="1"/>
      <p:bldP spid="28" grpId="0" animBg="1"/>
      <p:bldP spid="60422" grpId="0"/>
      <p:bldP spid="60452" grpId="0" animBg="1"/>
      <p:bldP spid="60444" grpId="0" animBg="1"/>
      <p:bldP spid="60448" grpId="0" animBg="1"/>
      <p:bldP spid="60449" grpId="0" animBg="1"/>
      <p:bldP spid="60454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60451" grpId="0" animBg="1"/>
      <p:bldP spid="60455" grpId="0" animBg="1"/>
      <p:bldP spid="60450" grpId="0" animBg="1"/>
      <p:bldP spid="30" grpId="0" animBg="1"/>
      <p:bldP spid="3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Rectangle 5"/>
          <p:cNvSpPr>
            <a:spLocks noChangeArrowheads="1"/>
          </p:cNvSpPr>
          <p:nvPr/>
        </p:nvSpPr>
        <p:spPr bwMode="auto">
          <a:xfrm>
            <a:off x="1857356" y="1071546"/>
            <a:ext cx="7058044" cy="553880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28" name="Left-Up Arrow 27"/>
          <p:cNvSpPr/>
          <p:nvPr/>
        </p:nvSpPr>
        <p:spPr>
          <a:xfrm rot="13319831">
            <a:off x="4168852" y="3943964"/>
            <a:ext cx="2762847" cy="2631398"/>
          </a:xfrm>
          <a:prstGeom prst="leftUpArrow">
            <a:avLst>
              <a:gd name="adj1" fmla="val 10287"/>
              <a:gd name="adj2" fmla="val 20341"/>
              <a:gd name="adj3" fmla="val 14701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422" name="Text Box 6"/>
          <p:cNvSpPr txBox="1">
            <a:spLocks noChangeArrowheads="1"/>
          </p:cNvSpPr>
          <p:nvPr/>
        </p:nvSpPr>
        <p:spPr bwMode="auto">
          <a:xfrm>
            <a:off x="228600" y="1295400"/>
            <a:ext cx="296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l-PL" sz="1800" b="1" i="1" dirty="0">
                <a:solidFill>
                  <a:srgbClr val="FF0000"/>
                </a:solidFill>
              </a:rPr>
              <a:t>x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sp>
        <p:nvSpPr>
          <p:cNvPr id="60452" name="Rectangle 36"/>
          <p:cNvSpPr>
            <a:spLocks noChangeArrowheads="1"/>
          </p:cNvSpPr>
          <p:nvPr/>
        </p:nvSpPr>
        <p:spPr bwMode="auto">
          <a:xfrm>
            <a:off x="3276600" y="1714488"/>
            <a:ext cx="5410200" cy="214314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0442" name="Picture 26" descr="MCj043594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1746254"/>
            <a:ext cx="1371600" cy="947738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0444" name="Text Box 28"/>
              <p:cNvSpPr txBox="1">
                <a:spLocks noChangeArrowheads="1"/>
              </p:cNvSpPr>
              <p:nvPr/>
            </p:nvSpPr>
            <p:spPr bwMode="auto">
              <a:xfrm>
                <a:off x="3581400" y="2795591"/>
                <a:ext cx="1447800" cy="30777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pl-PL" sz="1400" b="0" dirty="0">
                    <a:solidFill>
                      <a:schemeClr val="tx1"/>
                    </a:solidFill>
                  </a:rPr>
                  <a:t>chooses</a:t>
                </a:r>
                <a:r>
                  <a:rPr lang="en-US" sz="1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444" name="Text 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81400" y="2795591"/>
                <a:ext cx="1447800" cy="307777"/>
              </a:xfrm>
              <a:prstGeom prst="rect">
                <a:avLst/>
              </a:prstGeom>
              <a:blipFill rotWithShape="0">
                <a:blip r:embed="rId4"/>
                <a:stretch>
                  <a:fillRect t="-5882" b="-15686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5105400" y="2846397"/>
            <a:ext cx="1295400" cy="303213"/>
            <a:chOff x="2112" y="2455"/>
            <a:chExt cx="1440" cy="191"/>
          </a:xfrm>
        </p:grpSpPr>
        <p:sp>
          <p:nvSpPr>
            <p:cNvPr id="60446" name="Line 30"/>
            <p:cNvSpPr>
              <a:spLocks noChangeShapeType="1"/>
            </p:cNvSpPr>
            <p:nvPr/>
          </p:nvSpPr>
          <p:spPr bwMode="auto">
            <a:xfrm>
              <a:off x="2112" y="2544"/>
              <a:ext cx="14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447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2534" y="2455"/>
                  <a:ext cx="870" cy="191"/>
                </a:xfrm>
                <a:prstGeom prst="rect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>
                    <a:spcBef>
                      <a:spcPct val="0"/>
                    </a:spcBef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400" b="1" baseline="-25000" dirty="0">
                    <a:solidFill>
                      <a:srgbClr val="990000"/>
                    </a:solidFill>
                  </a:endParaRPr>
                </a:p>
              </p:txBody>
            </p:sp>
          </mc:Choice>
          <mc:Fallback xmlns="">
            <p:sp>
              <p:nvSpPr>
                <p:cNvPr id="60447" name="Text 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534" y="2455"/>
                  <a:ext cx="870" cy="19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>
                  <a:headEnd/>
                  <a:tailEnd/>
                </a:ln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0448" name="Text Box 32"/>
          <p:cNvSpPr txBox="1">
            <a:spLocks noChangeArrowheads="1"/>
          </p:cNvSpPr>
          <p:nvPr/>
        </p:nvSpPr>
        <p:spPr bwMode="auto">
          <a:xfrm>
            <a:off x="6629400" y="2862266"/>
            <a:ext cx="1752600" cy="5232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0"/>
              </a:spcBef>
              <a:buFontTx/>
              <a:buAutoNum type="arabicPeriod"/>
            </a:pPr>
            <a:r>
              <a:rPr lang="en-US" sz="1400" dirty="0"/>
              <a:t> </a:t>
            </a:r>
            <a:r>
              <a:rPr lang="pl-PL" sz="1400" b="1" i="1" dirty="0">
                <a:solidFill>
                  <a:srgbClr val="FF0000"/>
                </a:solidFill>
              </a:rPr>
              <a:t>b </a:t>
            </a:r>
            <a:r>
              <a:rPr lang="pl-PL" sz="1400" b="1" dirty="0">
                <a:solidFill>
                  <a:srgbClr val="FF0000"/>
                </a:solidFill>
              </a:rPr>
              <a:t>= 0,1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pl-PL" sz="1400" b="0" dirty="0">
                <a:solidFill>
                  <a:schemeClr val="tx1"/>
                </a:solidFill>
              </a:rPr>
              <a:t>random </a:t>
            </a:r>
            <a:endParaRPr lang="pl-PL" sz="1400" dirty="0">
              <a:solidFill>
                <a:srgbClr val="993300"/>
              </a:solidFill>
            </a:endParaRPr>
          </a:p>
          <a:p>
            <a:pPr marL="342900" indent="-342900">
              <a:spcBef>
                <a:spcPct val="0"/>
              </a:spcBef>
              <a:buFontTx/>
              <a:buAutoNum type="arabicPeriod"/>
            </a:pPr>
            <a:r>
              <a:rPr lang="en-US" sz="1400" dirty="0"/>
              <a:t> </a:t>
            </a:r>
            <a:r>
              <a:rPr lang="pl-PL" sz="1400" b="1" i="1" dirty="0">
                <a:solidFill>
                  <a:srgbClr val="FF0000"/>
                </a:solidFill>
              </a:rPr>
              <a:t>c</a:t>
            </a:r>
            <a:r>
              <a:rPr lang="pl-PL" sz="1400" b="1" dirty="0">
                <a:solidFill>
                  <a:srgbClr val="FF0000"/>
                </a:solidFill>
              </a:rPr>
              <a:t> := </a:t>
            </a:r>
            <a:r>
              <a:rPr lang="en-US" sz="1400" b="1" i="1" dirty="0">
                <a:solidFill>
                  <a:srgbClr val="FF0000"/>
                </a:solidFill>
              </a:rPr>
              <a:t>x </a:t>
            </a:r>
            <a:r>
              <a:rPr lang="en-US" sz="1400" b="1" dirty="0" err="1">
                <a:solidFill>
                  <a:srgbClr val="FF0000"/>
                </a:solidFill>
              </a:rPr>
              <a:t>xor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i="1" dirty="0" err="1">
                <a:solidFill>
                  <a:srgbClr val="FF0000"/>
                </a:solidFill>
              </a:rPr>
              <a:t>m</a:t>
            </a:r>
            <a:r>
              <a:rPr lang="en-US" sz="1400" b="1" i="1" baseline="-25000" dirty="0" err="1">
                <a:solidFill>
                  <a:srgbClr val="FF0000"/>
                </a:solidFill>
              </a:rPr>
              <a:t>b</a:t>
            </a:r>
            <a:endParaRPr lang="en-US" sz="1400" b="1" i="1" baseline="-25000" dirty="0">
              <a:solidFill>
                <a:srgbClr val="FF0000"/>
              </a:solidFill>
            </a:endParaRPr>
          </a:p>
        </p:txBody>
      </p:sp>
      <p:sp>
        <p:nvSpPr>
          <p:cNvPr id="60449" name="Line 33"/>
          <p:cNvSpPr>
            <a:spLocks noChangeShapeType="1"/>
          </p:cNvSpPr>
          <p:nvPr/>
        </p:nvSpPr>
        <p:spPr bwMode="auto">
          <a:xfrm>
            <a:off x="5105400" y="3481391"/>
            <a:ext cx="1371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0454" name="Text Box 38"/>
          <p:cNvSpPr txBox="1">
            <a:spLocks noChangeArrowheads="1"/>
          </p:cNvSpPr>
          <p:nvPr/>
        </p:nvSpPr>
        <p:spPr bwMode="auto">
          <a:xfrm>
            <a:off x="3071802" y="1428736"/>
            <a:ext cx="1152525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 b="0" dirty="0">
                <a:solidFill>
                  <a:schemeClr val="tx1"/>
                </a:solidFill>
              </a:rPr>
              <a:t>simulates</a:t>
            </a:r>
          </a:p>
        </p:txBody>
      </p:sp>
      <p:pic>
        <p:nvPicPr>
          <p:cNvPr id="21" name="Picture 2" descr="C:\Users\Stefan\AppData\Local\Microsoft\Windows\Temporary Internet Files\Content.IE5\QMMGVNV4\MCBD19647_0000[1].wm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29454" y="1714488"/>
            <a:ext cx="1214446" cy="1114691"/>
          </a:xfrm>
          <a:prstGeom prst="rect">
            <a:avLst/>
          </a:prstGeom>
          <a:noFill/>
        </p:spPr>
      </p:pic>
      <p:sp>
        <p:nvSpPr>
          <p:cNvPr id="22" name="Right Arrow 21"/>
          <p:cNvSpPr/>
          <p:nvPr/>
        </p:nvSpPr>
        <p:spPr>
          <a:xfrm>
            <a:off x="714348" y="1357298"/>
            <a:ext cx="285752" cy="21431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000364" y="4500570"/>
            <a:ext cx="2357454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dirty="0"/>
              <a:t>If the adversary guessed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b="1" i="1" dirty="0">
                <a:solidFill>
                  <a:srgbClr val="FF0000"/>
                </a:solidFill>
              </a:rPr>
              <a:t>b </a:t>
            </a:r>
            <a:r>
              <a:rPr lang="en-US" dirty="0"/>
              <a:t>correctly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643570" y="4500570"/>
            <a:ext cx="2357454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dirty="0"/>
              <a:t>otherwise</a:t>
            </a:r>
            <a:br>
              <a:rPr lang="en-US" dirty="0"/>
            </a:b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2214546" y="5786454"/>
            <a:ext cx="2714644" cy="64633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dirty="0"/>
              <a:t>output </a:t>
            </a:r>
            <a:r>
              <a:rPr lang="en-US" b="1" dirty="0">
                <a:solidFill>
                  <a:srgbClr val="FF0000"/>
                </a:solidFill>
              </a:rPr>
              <a:t>1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“</a:t>
            </a:r>
            <a:r>
              <a:rPr lang="en-US" b="1" i="1" dirty="0">
                <a:solidFill>
                  <a:srgbClr val="FF0000"/>
                </a:solidFill>
              </a:rPr>
              <a:t>x </a:t>
            </a:r>
            <a:r>
              <a:rPr lang="en-US" b="1" dirty="0">
                <a:solidFill>
                  <a:srgbClr val="0070C0"/>
                </a:solidFill>
              </a:rPr>
              <a:t>is pseudorandom</a:t>
            </a:r>
            <a:r>
              <a:rPr lang="en-US" dirty="0"/>
              <a:t>”.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000760" y="5786454"/>
            <a:ext cx="2714644" cy="64633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dirty="0"/>
              <a:t>output </a:t>
            </a:r>
            <a:r>
              <a:rPr lang="en-US" b="1" dirty="0">
                <a:solidFill>
                  <a:srgbClr val="FF0000"/>
                </a:solidFill>
              </a:rPr>
              <a:t>0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“</a:t>
            </a:r>
            <a:r>
              <a:rPr lang="en-US" b="1" i="1" dirty="0">
                <a:solidFill>
                  <a:srgbClr val="FF0000"/>
                </a:solidFill>
              </a:rPr>
              <a:t>x </a:t>
            </a:r>
            <a:r>
              <a:rPr lang="en-US" b="1" dirty="0">
                <a:solidFill>
                  <a:srgbClr val="0070C0"/>
                </a:solidFill>
              </a:rPr>
              <a:t>is random</a:t>
            </a:r>
            <a:r>
              <a:rPr lang="en-US" dirty="0"/>
              <a:t>”.</a:t>
            </a:r>
          </a:p>
        </p:txBody>
      </p:sp>
      <p:sp>
        <p:nvSpPr>
          <p:cNvPr id="60451" name="Text Box 35"/>
          <p:cNvSpPr txBox="1">
            <a:spLocks noChangeArrowheads="1"/>
          </p:cNvSpPr>
          <p:nvPr/>
        </p:nvSpPr>
        <p:spPr bwMode="auto">
          <a:xfrm>
            <a:off x="3581400" y="3328991"/>
            <a:ext cx="1447800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it-IT" sz="1400" b="0" dirty="0" err="1">
                <a:solidFill>
                  <a:schemeClr val="tx1"/>
                </a:solidFill>
              </a:rPr>
              <a:t>tries</a:t>
            </a:r>
            <a:r>
              <a:rPr lang="it-IT" sz="1400" b="0" dirty="0">
                <a:solidFill>
                  <a:schemeClr val="tx1"/>
                </a:solidFill>
              </a:rPr>
              <a:t> </a:t>
            </a:r>
            <a:r>
              <a:rPr lang="it-IT" sz="1400" b="0" dirty="0" err="1">
                <a:solidFill>
                  <a:schemeClr val="tx1"/>
                </a:solidFill>
              </a:rPr>
              <a:t>to</a:t>
            </a:r>
            <a:r>
              <a:rPr lang="it-IT" sz="1400" b="0" dirty="0">
                <a:solidFill>
                  <a:schemeClr val="tx1"/>
                </a:solidFill>
              </a:rPr>
              <a:t> </a:t>
            </a:r>
            <a:r>
              <a:rPr lang="pl-PL" sz="1400" b="0" dirty="0" err="1">
                <a:solidFill>
                  <a:schemeClr val="tx1"/>
                </a:solidFill>
              </a:rPr>
              <a:t>guess</a:t>
            </a:r>
            <a:r>
              <a:rPr lang="pl-PL" sz="1400" b="0" dirty="0">
                <a:solidFill>
                  <a:schemeClr val="tx1"/>
                </a:solidFill>
              </a:rPr>
              <a:t> </a:t>
            </a:r>
            <a:r>
              <a:rPr lang="pl-PL" sz="1400" b="1" i="1" dirty="0">
                <a:solidFill>
                  <a:srgbClr val="FF0000"/>
                </a:solidFill>
              </a:rPr>
              <a:t>b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sp>
        <p:nvSpPr>
          <p:cNvPr id="60455" name="AutoShape 39"/>
          <p:cNvSpPr>
            <a:spLocks noChangeArrowheads="1"/>
          </p:cNvSpPr>
          <p:nvPr/>
        </p:nvSpPr>
        <p:spPr bwMode="auto">
          <a:xfrm rot="1192624" flipV="1">
            <a:off x="1231890" y="2470676"/>
            <a:ext cx="7386327" cy="1585121"/>
          </a:xfrm>
          <a:prstGeom prst="curvedDownArrow">
            <a:avLst>
              <a:gd name="adj1" fmla="val 38232"/>
              <a:gd name="adj2" fmla="val 163974"/>
              <a:gd name="adj3" fmla="val 39375"/>
            </a:avLst>
          </a:prstGeom>
          <a:solidFill>
            <a:srgbClr val="DD0D0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60420" name="Picture 4" descr="MCj04359310000[1]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71538" y="785794"/>
            <a:ext cx="1838325" cy="14541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60450" name="Text Box 34"/>
          <p:cNvSpPr txBox="1">
            <a:spLocks noChangeArrowheads="1"/>
          </p:cNvSpPr>
          <p:nvPr/>
        </p:nvSpPr>
        <p:spPr bwMode="auto">
          <a:xfrm>
            <a:off x="5638800" y="3252791"/>
            <a:ext cx="287338" cy="3079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pl-PL" sz="1400" b="1" i="1" dirty="0">
                <a:solidFill>
                  <a:srgbClr val="FF0000"/>
                </a:solidFill>
              </a:rPr>
              <a:t>c</a:t>
            </a:r>
            <a:endParaRPr lang="en-US" sz="1400" b="1" i="1" baseline="-25000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4282" y="214290"/>
            <a:ext cx="3239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“scenario 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  <a:r>
              <a:rPr lang="en-US" sz="2400" b="1" dirty="0"/>
              <a:t>”: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i="1" dirty="0">
                <a:solidFill>
                  <a:srgbClr val="FF0000"/>
                </a:solidFill>
              </a:rPr>
              <a:t>x </a:t>
            </a:r>
            <a:r>
              <a:rPr lang="en-US" sz="2400" b="1" dirty="0">
                <a:solidFill>
                  <a:srgbClr val="FF0000"/>
                </a:solidFill>
              </a:rPr>
              <a:t>= </a:t>
            </a:r>
            <a:r>
              <a:rPr lang="en-US" sz="2400" b="1" i="1" dirty="0">
                <a:solidFill>
                  <a:srgbClr val="FF0000"/>
                </a:solidFill>
              </a:rPr>
              <a:t>G</a:t>
            </a:r>
            <a:r>
              <a:rPr lang="en-US" sz="2400" b="1" dirty="0">
                <a:solidFill>
                  <a:srgbClr val="FF0000"/>
                </a:solidFill>
              </a:rPr>
              <a:t>(</a:t>
            </a:r>
            <a:r>
              <a:rPr lang="en-US" sz="2400" b="1" i="1" dirty="0">
                <a:solidFill>
                  <a:srgbClr val="FF0000"/>
                </a:solidFill>
              </a:rPr>
              <a:t>S</a:t>
            </a:r>
            <a:r>
              <a:rPr lang="en-US" sz="2400" b="1" dirty="0">
                <a:solidFill>
                  <a:srgbClr val="FF0000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071801" y="5209379"/>
                <a:ext cx="1693837" cy="49109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prob.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801" y="5209379"/>
                <a:ext cx="1693837" cy="491096"/>
              </a:xfrm>
              <a:prstGeom prst="rect">
                <a:avLst/>
              </a:prstGeom>
              <a:blipFill rotWithShape="0">
                <a:blip r:embed="rId8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6082535" y="5209379"/>
                <a:ext cx="1693837" cy="49109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prob.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535" y="5209379"/>
                <a:ext cx="1693837" cy="491096"/>
              </a:xfrm>
              <a:prstGeom prst="rect">
                <a:avLst/>
              </a:prstGeom>
              <a:blipFill rotWithShape="0">
                <a:blip r:embed="rId9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51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1" grpId="0" animBg="1"/>
      <p:bldP spid="28" grpId="0" animBg="1"/>
      <p:bldP spid="60422" grpId="0"/>
      <p:bldP spid="60452" grpId="0" animBg="1"/>
      <p:bldP spid="60444" grpId="0" animBg="1"/>
      <p:bldP spid="60448" grpId="0" animBg="1"/>
      <p:bldP spid="60449" grpId="0" animBg="1"/>
      <p:bldP spid="60454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60451" grpId="0" animBg="1"/>
      <p:bldP spid="60455" grpId="0" animBg="1"/>
      <p:bldP spid="60450" grpId="0" animBg="1"/>
      <p:bldP spid="30" grpId="0" animBg="1"/>
      <p:bldP spid="3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15" name="Rectangle 27"/>
          <p:cNvSpPr>
            <a:spLocks noChangeArrowheads="1"/>
          </p:cNvSpPr>
          <p:nvPr/>
        </p:nvSpPr>
        <p:spPr bwMode="auto">
          <a:xfrm>
            <a:off x="0" y="4220333"/>
            <a:ext cx="9144000" cy="97063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63492" name="Line 4"/>
          <p:cNvSpPr>
            <a:spLocks noChangeShapeType="1"/>
          </p:cNvSpPr>
          <p:nvPr/>
        </p:nvSpPr>
        <p:spPr bwMode="auto">
          <a:xfrm flipH="1">
            <a:off x="2667000" y="381000"/>
            <a:ext cx="17526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493" name="Line 5"/>
          <p:cNvSpPr>
            <a:spLocks noChangeShapeType="1"/>
          </p:cNvSpPr>
          <p:nvPr/>
        </p:nvSpPr>
        <p:spPr bwMode="auto">
          <a:xfrm>
            <a:off x="4495800" y="381000"/>
            <a:ext cx="18288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494" name="Text Box 6"/>
              <p:cNvSpPr txBox="1">
                <a:spLocks noChangeArrowheads="1"/>
              </p:cNvSpPr>
              <p:nvPr/>
            </p:nvSpPr>
            <p:spPr bwMode="auto">
              <a:xfrm>
                <a:off x="1828800" y="1066800"/>
                <a:ext cx="2590800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</a:rPr>
                  <a:t>is a random string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en-US" sz="1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494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28800" y="1066800"/>
                <a:ext cx="2590800" cy="369888"/>
              </a:xfrm>
              <a:prstGeom prst="rect">
                <a:avLst/>
              </a:prstGeom>
              <a:blipFill rotWithShape="0">
                <a:blip r:embed="rId3"/>
                <a:stretch>
                  <a:fillRect t="-7937" b="-20635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495" name="Text Box 7"/>
              <p:cNvSpPr txBox="1">
                <a:spLocks noChangeArrowheads="1"/>
              </p:cNvSpPr>
              <p:nvPr/>
            </p:nvSpPr>
            <p:spPr bwMode="auto">
              <a:xfrm>
                <a:off x="4800600" y="1066800"/>
                <a:ext cx="2590800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3495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00600" y="1066800"/>
                <a:ext cx="2590800" cy="369888"/>
              </a:xfrm>
              <a:prstGeom prst="rect">
                <a:avLst/>
              </a:prstGeom>
              <a:blipFill rotWithShape="0">
                <a:blip r:embed="rId4"/>
                <a:stretch>
                  <a:fillRect b="-11111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496" name="Text Box 8"/>
          <p:cNvSpPr txBox="1">
            <a:spLocks noChangeArrowheads="1"/>
          </p:cNvSpPr>
          <p:nvPr/>
        </p:nvSpPr>
        <p:spPr bwMode="auto">
          <a:xfrm>
            <a:off x="1050925" y="23225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endParaRPr lang="en-US" sz="1800" b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497" name="Text Box 9"/>
              <p:cNvSpPr txBox="1">
                <a:spLocks noChangeArrowheads="1"/>
              </p:cNvSpPr>
              <p:nvPr/>
            </p:nvSpPr>
            <p:spPr bwMode="auto">
              <a:xfrm>
                <a:off x="914400" y="2056860"/>
                <a:ext cx="3733800" cy="7680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sz="1800" b="0" dirty="0">
                    <a:solidFill>
                      <a:schemeClr val="tx1"/>
                    </a:solidFill>
                  </a:rPr>
                  <a:t>the adversary guesses </a:t>
                </a:r>
                <a:r>
                  <a:rPr lang="en-US" sz="1800" b="1" i="1" dirty="0">
                    <a:solidFill>
                      <a:srgbClr val="FF0000"/>
                    </a:solidFill>
                  </a:rPr>
                  <a:t>b</a:t>
                </a:r>
                <a:r>
                  <a:rPr lang="en-US" sz="1800" b="0" dirty="0">
                    <a:solidFill>
                      <a:schemeClr val="tx1"/>
                    </a:solidFill>
                  </a:rPr>
                  <a:t> correctly with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sz="1800" b="1" dirty="0">
                    <a:solidFill>
                      <a:srgbClr val="8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3497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2056860"/>
                <a:ext cx="3733800" cy="768095"/>
              </a:xfrm>
              <a:prstGeom prst="rect">
                <a:avLst/>
              </a:prstGeom>
              <a:blipFill rotWithShape="0">
                <a:blip r:embed="rId5"/>
                <a:stretch>
                  <a:fillRect t="-4762" b="-317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498" name="Text Box 10"/>
              <p:cNvSpPr txBox="1">
                <a:spLocks noChangeArrowheads="1"/>
              </p:cNvSpPr>
              <p:nvPr/>
            </p:nvSpPr>
            <p:spPr bwMode="auto">
              <a:xfrm>
                <a:off x="4876800" y="2056860"/>
                <a:ext cx="3749675" cy="7680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dirty="0"/>
                  <a:t>the adversary guesses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b</a:t>
                </a:r>
                <a:r>
                  <a:rPr lang="en-US" dirty="0"/>
                  <a:t> correctly with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l-GR" sz="1800" b="1" dirty="0">
                  <a:solidFill>
                    <a:srgbClr val="800000"/>
                  </a:solidFill>
                  <a:cs typeface="Arial" charset="0"/>
                </a:endParaRPr>
              </a:p>
            </p:txBody>
          </p:sp>
        </mc:Choice>
        <mc:Fallback xmlns="">
          <p:sp>
            <p:nvSpPr>
              <p:cNvPr id="63498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76800" y="2056860"/>
                <a:ext cx="3749675" cy="768095"/>
              </a:xfrm>
              <a:prstGeom prst="rect">
                <a:avLst/>
              </a:prstGeom>
              <a:blipFill rotWithShape="0">
                <a:blip r:embed="rId6"/>
                <a:stretch>
                  <a:fillRect t="-4762" b="-317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499" name="Line 11"/>
          <p:cNvSpPr>
            <a:spLocks noChangeShapeType="1"/>
          </p:cNvSpPr>
          <p:nvPr/>
        </p:nvSpPr>
        <p:spPr bwMode="auto">
          <a:xfrm flipH="1">
            <a:off x="1600200" y="2819400"/>
            <a:ext cx="9144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500" name="Line 12"/>
          <p:cNvSpPr>
            <a:spLocks noChangeShapeType="1"/>
          </p:cNvSpPr>
          <p:nvPr/>
        </p:nvSpPr>
        <p:spPr bwMode="auto">
          <a:xfrm>
            <a:off x="2667000" y="2819400"/>
            <a:ext cx="8382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501" name="Text Box 13"/>
              <p:cNvSpPr txBox="1">
                <a:spLocks noChangeArrowheads="1"/>
              </p:cNvSpPr>
              <p:nvPr/>
            </p:nvSpPr>
            <p:spPr bwMode="auto">
              <a:xfrm>
                <a:off x="1447800" y="3143248"/>
                <a:ext cx="984506" cy="491096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sz="1800" b="0" dirty="0">
                    <a:solidFill>
                      <a:schemeClr val="tx1"/>
                    </a:solidFill>
                  </a:rPr>
                  <a:t>prob.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sz="1800" b="1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3501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47800" y="3143248"/>
                <a:ext cx="984506" cy="491096"/>
              </a:xfrm>
              <a:prstGeom prst="rect">
                <a:avLst/>
              </a:prstGeom>
              <a:blipFill rotWithShape="0">
                <a:blip r:embed="rId7"/>
                <a:stretch>
                  <a:fillRect b="-4878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502" name="Text Box 14"/>
              <p:cNvSpPr txBox="1">
                <a:spLocks noChangeArrowheads="1"/>
              </p:cNvSpPr>
              <p:nvPr/>
            </p:nvSpPr>
            <p:spPr bwMode="auto">
              <a:xfrm>
                <a:off x="2667000" y="3143248"/>
                <a:ext cx="996950" cy="491096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prob.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US" sz="1800" b="1" dirty="0">
                  <a:solidFill>
                    <a:srgbClr val="800000"/>
                  </a:solidFill>
                </a:endParaRPr>
              </a:p>
            </p:txBody>
          </p:sp>
        </mc:Choice>
        <mc:Fallback xmlns="">
          <p:sp>
            <p:nvSpPr>
              <p:cNvPr id="63502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67000" y="3143248"/>
                <a:ext cx="996950" cy="491096"/>
              </a:xfrm>
              <a:prstGeom prst="rect">
                <a:avLst/>
              </a:prstGeom>
              <a:blipFill rotWithShape="0">
                <a:blip r:embed="rId8"/>
                <a:stretch>
                  <a:fillRect b="-4878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503" name="Line 15"/>
          <p:cNvSpPr>
            <a:spLocks noChangeShapeType="1"/>
          </p:cNvSpPr>
          <p:nvPr/>
        </p:nvSpPr>
        <p:spPr bwMode="auto">
          <a:xfrm flipH="1">
            <a:off x="5410200" y="2895600"/>
            <a:ext cx="10668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504" name="Line 16"/>
          <p:cNvSpPr>
            <a:spLocks noChangeShapeType="1"/>
          </p:cNvSpPr>
          <p:nvPr/>
        </p:nvSpPr>
        <p:spPr bwMode="auto">
          <a:xfrm>
            <a:off x="6629400" y="2819400"/>
            <a:ext cx="9144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505" name="Text Box 17"/>
              <p:cNvSpPr txBox="1">
                <a:spLocks noChangeArrowheads="1"/>
              </p:cNvSpPr>
              <p:nvPr/>
            </p:nvSpPr>
            <p:spPr bwMode="auto">
              <a:xfrm>
                <a:off x="4946863" y="3124200"/>
                <a:ext cx="1606337" cy="491096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prob.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b="1" dirty="0">
                  <a:solidFill>
                    <a:srgbClr val="800000"/>
                  </a:solidFill>
                </a:endParaRPr>
              </a:p>
            </p:txBody>
          </p:sp>
        </mc:Choice>
        <mc:Fallback xmlns="">
          <p:sp>
            <p:nvSpPr>
              <p:cNvPr id="63505" name="Text 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46863" y="3124200"/>
                <a:ext cx="1606337" cy="491096"/>
              </a:xfrm>
              <a:prstGeom prst="rect">
                <a:avLst/>
              </a:prstGeom>
              <a:blipFill rotWithShape="0">
                <a:blip r:embed="rId9"/>
                <a:stretch>
                  <a:fillRect l="-2632" r="-752" b="-3659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506" name="Text Box 18"/>
              <p:cNvSpPr txBox="1">
                <a:spLocks noChangeArrowheads="1"/>
              </p:cNvSpPr>
              <p:nvPr/>
            </p:nvSpPr>
            <p:spPr bwMode="auto">
              <a:xfrm>
                <a:off x="6705599" y="3143248"/>
                <a:ext cx="1676401" cy="491096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prob.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pl-PL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rgbClr val="800000"/>
                  </a:solidFill>
                </a:endParaRPr>
              </a:p>
            </p:txBody>
          </p:sp>
        </mc:Choice>
        <mc:Fallback xmlns="">
          <p:sp>
            <p:nvSpPr>
              <p:cNvPr id="63506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05599" y="3143248"/>
                <a:ext cx="1676401" cy="491096"/>
              </a:xfrm>
              <a:prstGeom prst="rect">
                <a:avLst/>
              </a:prstGeom>
              <a:blipFill rotWithShape="0">
                <a:blip r:embed="rId10"/>
                <a:stretch>
                  <a:fillRect l="-361" b="-4878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507" name="Text Box 19"/>
          <p:cNvSpPr txBox="1">
            <a:spLocks noChangeArrowheads="1"/>
          </p:cNvSpPr>
          <p:nvPr/>
        </p:nvSpPr>
        <p:spPr bwMode="auto">
          <a:xfrm>
            <a:off x="1447800" y="4597493"/>
            <a:ext cx="3209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3508" name="Text Box 20"/>
          <p:cNvSpPr txBox="1">
            <a:spLocks noChangeArrowheads="1"/>
          </p:cNvSpPr>
          <p:nvPr/>
        </p:nvSpPr>
        <p:spPr bwMode="auto">
          <a:xfrm>
            <a:off x="3352800" y="4597493"/>
            <a:ext cx="3209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 b="1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63509" name="Text Box 21"/>
          <p:cNvSpPr txBox="1">
            <a:spLocks noChangeArrowheads="1"/>
          </p:cNvSpPr>
          <p:nvPr/>
        </p:nvSpPr>
        <p:spPr bwMode="auto">
          <a:xfrm>
            <a:off x="5257800" y="4597493"/>
            <a:ext cx="3209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3510" name="Text Box 22"/>
          <p:cNvSpPr txBox="1">
            <a:spLocks noChangeArrowheads="1"/>
          </p:cNvSpPr>
          <p:nvPr/>
        </p:nvSpPr>
        <p:spPr bwMode="auto">
          <a:xfrm>
            <a:off x="7391400" y="4597493"/>
            <a:ext cx="3209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 b="1">
                <a:solidFill>
                  <a:srgbClr val="FF0000"/>
                </a:solidFill>
              </a:rPr>
              <a:t>0</a:t>
            </a:r>
          </a:p>
        </p:txBody>
      </p:sp>
      <p:pic>
        <p:nvPicPr>
          <p:cNvPr id="63512" name="Picture 24" descr="MCj04359310000[1]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52400" y="3505200"/>
            <a:ext cx="1219200" cy="96520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63513" name="Text Box 25"/>
          <p:cNvSpPr txBox="1">
            <a:spLocks noChangeArrowheads="1"/>
          </p:cNvSpPr>
          <p:nvPr/>
        </p:nvSpPr>
        <p:spPr bwMode="auto">
          <a:xfrm>
            <a:off x="228600" y="4572000"/>
            <a:ext cx="1085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 b="1" dirty="0">
                <a:solidFill>
                  <a:srgbClr val="002060"/>
                </a:solidFill>
              </a:rPr>
              <a:t>outputs</a:t>
            </a:r>
            <a:r>
              <a:rPr lang="en-US" sz="1800" b="0" dirty="0">
                <a:solidFill>
                  <a:schemeClr val="tx1"/>
                </a:solidFill>
              </a:rPr>
              <a:t>: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57158" y="500042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Hence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1864" y="6136074"/>
            <a:ext cx="6012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Since </a:t>
            </a:r>
            <a:r>
              <a:rPr lang="el-GR" b="1" i="1" dirty="0">
                <a:solidFill>
                  <a:srgbClr val="FF0000"/>
                </a:solidFill>
                <a:cs typeface="Arial" charset="0"/>
              </a:rPr>
              <a:t>δ</a:t>
            </a:r>
            <a:r>
              <a:rPr lang="it-IT" dirty="0">
                <a:solidFill>
                  <a:srgbClr val="800000"/>
                </a:solidFill>
                <a:cs typeface="Arial" charset="0"/>
              </a:rPr>
              <a:t> </a:t>
            </a:r>
            <a:r>
              <a:rPr lang="en-US" dirty="0">
                <a:cs typeface="Arial" charset="0"/>
              </a:rPr>
              <a:t>is not negligible </a:t>
            </a:r>
            <a:r>
              <a:rPr lang="en-US" b="1" i="1" dirty="0">
                <a:solidFill>
                  <a:srgbClr val="FF0000"/>
                </a:solidFill>
                <a:cs typeface="Arial" charset="0"/>
              </a:rPr>
              <a:t>G</a:t>
            </a:r>
            <a:r>
              <a:rPr lang="en-US" i="1" dirty="0">
                <a:solidFill>
                  <a:srgbClr val="FF0000"/>
                </a:solidFill>
                <a:cs typeface="Arial" charset="0"/>
              </a:rPr>
              <a:t> </a:t>
            </a:r>
            <a:r>
              <a:rPr lang="en-US" dirty="0">
                <a:cs typeface="Arial" charset="0"/>
              </a:rPr>
              <a:t>cannot be </a:t>
            </a:r>
            <a:r>
              <a:rPr lang="it-IT" dirty="0">
                <a:cs typeface="Arial" charset="0"/>
              </a:rPr>
              <a:t>a </a:t>
            </a:r>
            <a:r>
              <a:rPr lang="it-IT" b="1" dirty="0">
                <a:cs typeface="Arial" charset="0"/>
              </a:rPr>
              <a:t>cryptographic PRG</a:t>
            </a:r>
            <a:r>
              <a:rPr lang="it-IT" dirty="0"/>
              <a:t>.</a:t>
            </a:r>
            <a:r>
              <a:rPr lang="en-US" b="1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28600" y="5481553"/>
                <a:ext cx="3526799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d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</m:d>
                        </m:e>
                      </m:d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pl-PL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481553"/>
                <a:ext cx="3526799" cy="404983"/>
              </a:xfrm>
              <a:prstGeom prst="rect">
                <a:avLst/>
              </a:prstGeom>
              <a:blipFill rotWithShape="0">
                <a:blip r:embed="rId12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557537" y="5326702"/>
                <a:ext cx="2367508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−</m:t>
                          </m:r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pl-PL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7537" y="5326702"/>
                <a:ext cx="2367508" cy="714683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51042" y="5499377"/>
                <a:ext cx="10960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pl-PL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pl-PL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042" y="5499377"/>
                <a:ext cx="109600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38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2" grpId="0" animBg="1"/>
      <p:bldP spid="63493" grpId="0" animBg="1"/>
      <p:bldP spid="63494" grpId="0" animBg="1"/>
      <p:bldP spid="63495" grpId="0" animBg="1"/>
      <p:bldP spid="63497" grpId="0"/>
      <p:bldP spid="63498" grpId="0"/>
      <p:bldP spid="63499" grpId="0" animBg="1"/>
      <p:bldP spid="63500" grpId="0" animBg="1"/>
      <p:bldP spid="63501" grpId="0" animBg="1"/>
      <p:bldP spid="63502" grpId="0" animBg="1"/>
      <p:bldP spid="63503" grpId="0" animBg="1"/>
      <p:bldP spid="63504" grpId="0" animBg="1"/>
      <p:bldP spid="63505" grpId="0" animBg="1"/>
      <p:bldP spid="63506" grpId="0" animBg="1"/>
      <p:bldP spid="63507" grpId="0"/>
      <p:bldP spid="63508" grpId="0"/>
      <p:bldP spid="63509" grpId="0"/>
      <p:bldP spid="63510" grpId="0"/>
      <p:bldP spid="63513" grpId="0"/>
      <p:bldP spid="29" grpId="0"/>
      <p:bldP spid="2" grpId="0"/>
      <p:bldP spid="3" grpId="0"/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274638"/>
            <a:ext cx="8647968" cy="1143000"/>
          </a:xfrm>
        </p:spPr>
        <p:txBody>
          <a:bodyPr/>
          <a:lstStyle/>
          <a:p>
            <a:r>
              <a:rPr lang="en-US" dirty="0"/>
              <a:t>The complexity</a:t>
            </a:r>
          </a:p>
        </p:txBody>
      </p:sp>
      <p:pic>
        <p:nvPicPr>
          <p:cNvPr id="4" name="Picture 4" descr="MCj043593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14744" y="1571612"/>
            <a:ext cx="1500198" cy="118668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pic>
        <p:nvPicPr>
          <p:cNvPr id="5" name="Picture 26" descr="MCj0435941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72198" y="2615897"/>
            <a:ext cx="1714512" cy="1184681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57158" y="1928802"/>
            <a:ext cx="30315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The distinguisher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43570" y="1928802"/>
            <a:ext cx="2906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simply simulated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8596" y="3071810"/>
            <a:ext cx="5480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one execution of  the adversary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8596" y="4071942"/>
            <a:ext cx="633263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against the oracle               .</a:t>
            </a:r>
          </a:p>
          <a:p>
            <a:endParaRPr lang="en-US" sz="3200" dirty="0"/>
          </a:p>
          <a:p>
            <a:r>
              <a:rPr lang="en-US" sz="3200" dirty="0"/>
              <a:t>Hence he works in polynomial time.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8001024" y="6072206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QED</a:t>
            </a:r>
          </a:p>
        </p:txBody>
      </p:sp>
      <p:pic>
        <p:nvPicPr>
          <p:cNvPr id="13" name="Picture 2" descr="C:\Users\Stefan\AppData\Local\Microsoft\Windows\Temporary Internet Files\Content.IE5\QMMGVNV4\MCBD19647_0000[1].wm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5079" y="3795199"/>
            <a:ext cx="1357322" cy="12458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7798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58" y="285728"/>
            <a:ext cx="7498080" cy="1143000"/>
          </a:xfrm>
        </p:spPr>
        <p:txBody>
          <a:bodyPr/>
          <a:lstStyle/>
          <a:p>
            <a:r>
              <a:rPr lang="en-US" dirty="0"/>
              <a:t>Moral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034" y="3286124"/>
            <a:ext cx="8229600" cy="1785950"/>
          </a:xfrm>
        </p:spPr>
        <p:txBody>
          <a:bodyPr>
            <a:normAutofit lnSpcReduction="10000"/>
          </a:bodyPr>
          <a:lstStyle/>
          <a:p>
            <a:pPr>
              <a:buFontTx/>
              <a:buNone/>
            </a:pPr>
            <a:r>
              <a:rPr lang="en-US" dirty="0"/>
              <a:t>To construct secure encryption it suffices to construct a secure PRG.</a:t>
            </a: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r>
              <a:rPr lang="en-US" dirty="0"/>
              <a:t>Moreover, we can also state the following:</a:t>
            </a: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85720" y="1714488"/>
            <a:ext cx="2624126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dirty="0"/>
              <a:t>cryptographic PRGs</a:t>
            </a:r>
          </a:p>
          <a:p>
            <a:pPr marL="609600" indent="-609600" algn="ctr">
              <a:buFontTx/>
              <a:buNone/>
            </a:pPr>
            <a:r>
              <a:rPr lang="en-US" dirty="0"/>
              <a:t>exist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4552920" y="1738298"/>
            <a:ext cx="4343400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dirty="0"/>
              <a:t>semantically-secure encryption</a:t>
            </a:r>
          </a:p>
          <a:p>
            <a:pPr marL="609600" indent="-609600" algn="ctr">
              <a:buFontTx/>
              <a:buNone/>
            </a:pPr>
            <a:r>
              <a:rPr lang="en-US" dirty="0"/>
              <a:t>exists</a:t>
            </a: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3052722" y="1881174"/>
            <a:ext cx="1371600" cy="4572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42910" y="5429264"/>
            <a:ext cx="8072494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Informal remark.  </a:t>
            </a:r>
            <a:r>
              <a:rPr lang="en-US" sz="2400" dirty="0"/>
              <a:t>The reduction is tight.</a:t>
            </a:r>
          </a:p>
        </p:txBody>
      </p:sp>
      <p:sp>
        <p:nvSpPr>
          <p:cNvPr id="2" name="Rectangular Callout 1"/>
          <p:cNvSpPr/>
          <p:nvPr/>
        </p:nvSpPr>
        <p:spPr>
          <a:xfrm>
            <a:off x="4868926" y="816080"/>
            <a:ext cx="3711387" cy="612648"/>
          </a:xfrm>
          <a:prstGeom prst="wedgeRectCallout">
            <a:avLst>
              <a:gd name="adj1" fmla="val -20833"/>
              <a:gd name="adj2" fmla="val 117812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it can be extended to CPA-security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8595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0"/>
            <a:ext cx="857653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A question</a:t>
            </a:r>
          </a:p>
        </p:txBody>
      </p:sp>
      <p:pic>
        <p:nvPicPr>
          <p:cNvPr id="4" name="Picture 4" descr="MCj043593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3306" y="1071546"/>
            <a:ext cx="1071570" cy="847632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pic>
        <p:nvPicPr>
          <p:cNvPr id="5" name="Picture 26" descr="MCj0435941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57752" y="1714488"/>
            <a:ext cx="1285884" cy="888511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57158" y="1285860"/>
            <a:ext cx="3257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if the distinguisher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29190" y="1285860"/>
            <a:ext cx="2645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needed to simulate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7158" y="2000240"/>
            <a:ext cx="4578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1000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executions of the adversary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86512" y="1928802"/>
            <a:ext cx="334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?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14282" y="2786058"/>
            <a:ext cx="8576530" cy="78581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/>
              <a:t>An (informal) answer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7158" y="3500438"/>
            <a:ext cx="8501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Then, the encryption scheme would be “</a:t>
            </a:r>
            <a:r>
              <a:rPr lang="en-US" sz="2400" b="1" dirty="0">
                <a:solidFill>
                  <a:srgbClr val="FF0000"/>
                </a:solidFill>
              </a:rPr>
              <a:t>1000</a:t>
            </a:r>
            <a:r>
              <a:rPr lang="en-US" sz="2400" dirty="0"/>
              <a:t> times less secure” than the pseudorandom generator.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4282" y="4357694"/>
            <a:ext cx="8576530" cy="78581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/>
              <a:t>Why?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7158" y="5072074"/>
            <a:ext cx="4071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achieve the same result</a:t>
            </a:r>
          </a:p>
        </p:txBody>
      </p:sp>
      <p:pic>
        <p:nvPicPr>
          <p:cNvPr id="15" name="Picture 4" descr="MCj043593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8570" y="4723111"/>
            <a:ext cx="1214446" cy="9606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5214941" y="5000636"/>
            <a:ext cx="3789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needs to work </a:t>
            </a:r>
            <a:r>
              <a:rPr lang="en-US" sz="2400" b="1" dirty="0">
                <a:solidFill>
                  <a:srgbClr val="FF0000"/>
                </a:solidFill>
              </a:rPr>
              <a:t>1000</a:t>
            </a:r>
            <a:r>
              <a:rPr lang="en-US" sz="2400" dirty="0"/>
              <a:t> times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7158" y="5683761"/>
            <a:ext cx="1643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more than</a:t>
            </a:r>
          </a:p>
        </p:txBody>
      </p:sp>
      <p:pic>
        <p:nvPicPr>
          <p:cNvPr id="18" name="Picture 26" descr="MCj0435941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71670" y="5469447"/>
            <a:ext cx="1285884" cy="888511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3500430" y="5643578"/>
            <a:ext cx="1643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976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6" grpId="0"/>
      <p:bldP spid="17" grpId="0"/>
      <p:bldP spid="1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142852"/>
            <a:ext cx="7498080" cy="571504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General rule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42976" y="1714488"/>
            <a:ext cx="6786610" cy="164307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142976" y="4857760"/>
            <a:ext cx="6786610" cy="164307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000232" y="2714620"/>
            <a:ext cx="5429288" cy="369332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3">
                <a:satMod val="175000"/>
                <a:alpha val="40000"/>
              </a:schemeClr>
            </a:glow>
            <a:outerShdw blurRad="63500" dist="25400" dir="5400000" rotWithShape="0">
              <a:srgbClr val="000000">
                <a:alpha val="43137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secret string </a:t>
            </a:r>
            <a:r>
              <a:rPr lang="en-US" b="1" i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00232" y="6000768"/>
            <a:ext cx="5429288" cy="369332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3">
                <a:satMod val="175000"/>
                <a:alpha val="40000"/>
              </a:schemeClr>
            </a:glow>
            <a:outerShdw blurRad="63500" dist="25400" dir="5400000" rotWithShape="0">
              <a:srgbClr val="000000">
                <a:alpha val="43137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“pseudorandom” string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i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43306" y="5000636"/>
            <a:ext cx="2214578" cy="369332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6">
                <a:satMod val="175000"/>
                <a:alpha val="40000"/>
              </a:schemeClr>
            </a:glow>
            <a:outerShdw blurRad="63500" dist="25400" dir="5400000" rotWithShape="0">
              <a:srgbClr val="000000">
                <a:alpha val="43137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secret string </a:t>
            </a:r>
            <a:r>
              <a:rPr lang="en-US" b="1" i="1" dirty="0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8596" y="1071546"/>
            <a:ext cx="8143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Take a secure system that uses some long secret string </a:t>
            </a:r>
            <a:r>
              <a:rPr lang="en-US" sz="2400" b="1" i="1" dirty="0">
                <a:solidFill>
                  <a:srgbClr val="FF0000"/>
                </a:solidFill>
              </a:rPr>
              <a:t>X</a:t>
            </a:r>
            <a:r>
              <a:rPr lang="en-US" sz="2400" dirty="0"/>
              <a:t>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11227" y="3500438"/>
                <a:ext cx="840729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Then,  you can construct a system that uses a shorter string 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S</a:t>
                </a:r>
                <a:r>
                  <a:rPr lang="en-US" sz="2400" dirty="0"/>
                  <a:t>, </a:t>
                </a:r>
              </a:p>
              <a:p>
                <a:pPr algn="ctr"/>
                <a:r>
                  <a:rPr lang="en-US" sz="2400" dirty="0"/>
                  <a:t>and expands it using a PRG: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en-US" sz="2400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227" y="3500438"/>
                <a:ext cx="8407298" cy="1200329"/>
              </a:xfrm>
              <a:prstGeom prst="rect">
                <a:avLst/>
              </a:prstGeom>
              <a:blipFill rotWithShape="0">
                <a:blip r:embed="rId3"/>
                <a:stretch>
                  <a:fillRect t="-4061" r="-290" b="-710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rapezoid 12"/>
          <p:cNvSpPr/>
          <p:nvPr/>
        </p:nvSpPr>
        <p:spPr>
          <a:xfrm>
            <a:off x="2000232" y="5429264"/>
            <a:ext cx="5429288" cy="500066"/>
          </a:xfrm>
          <a:prstGeom prst="trapezoid">
            <a:avLst>
              <a:gd name="adj" fmla="val 327021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FDA9330-40FB-4420-858A-BF022734C8F5}"/>
                  </a:ext>
                </a:extLst>
              </p14:cNvPr>
              <p14:cNvContentPartPr/>
              <p14:nvPr/>
            </p14:nvContentPartPr>
            <p14:xfrm>
              <a:off x="4289760" y="481032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FDA9330-40FB-4420-858A-BF022734C8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80400" y="480096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893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8" grpId="0" animBg="1"/>
      <p:bldP spid="14" grpId="0"/>
      <p:bldP spid="1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214282" y="0"/>
            <a:ext cx="8719406" cy="1143000"/>
          </a:xfrm>
        </p:spPr>
        <p:txBody>
          <a:bodyPr/>
          <a:lstStyle/>
          <a:p>
            <a:r>
              <a:rPr lang="en-US" dirty="0"/>
              <a:t>Constructions of PRGs</a:t>
            </a:r>
          </a:p>
        </p:txBody>
      </p:sp>
      <p:sp>
        <p:nvSpPr>
          <p:cNvPr id="6" name="Rectangle 5"/>
          <p:cNvSpPr/>
          <p:nvPr/>
        </p:nvSpPr>
        <p:spPr>
          <a:xfrm>
            <a:off x="285720" y="1785926"/>
            <a:ext cx="8429684" cy="646331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dirty="0"/>
              <a:t>a PRG can be constructed from any </a:t>
            </a:r>
            <a:r>
              <a:rPr lang="en-US" b="1" dirty="0"/>
              <a:t>one-way function</a:t>
            </a:r>
            <a:br>
              <a:rPr lang="en-US" dirty="0"/>
            </a:br>
            <a:r>
              <a:rPr lang="en-US" dirty="0"/>
              <a:t> (</a:t>
            </a:r>
            <a:r>
              <a:rPr lang="en-US" b="1" dirty="0">
                <a:solidFill>
                  <a:srgbClr val="008000"/>
                </a:solidFill>
              </a:rPr>
              <a:t>very</a:t>
            </a:r>
            <a:r>
              <a:rPr lang="en-US" dirty="0"/>
              <a:t> </a:t>
            </a:r>
            <a:r>
              <a:rPr lang="en-US" b="1" dirty="0">
                <a:solidFill>
                  <a:srgbClr val="008000"/>
                </a:solidFill>
              </a:rPr>
              <a:t>elegant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impractical, inefficient</a:t>
            </a:r>
            <a:r>
              <a:rPr lang="en-US" dirty="0"/>
              <a:t>)</a:t>
            </a:r>
          </a:p>
        </p:txBody>
      </p:sp>
      <p:sp>
        <p:nvSpPr>
          <p:cNvPr id="7" name="Rectangle 6"/>
          <p:cNvSpPr/>
          <p:nvPr/>
        </p:nvSpPr>
        <p:spPr>
          <a:xfrm>
            <a:off x="357158" y="3590370"/>
            <a:ext cx="8215370" cy="1089529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365760" lvl="0" indent="-283464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en-US" dirty="0"/>
              <a:t>For example</a:t>
            </a:r>
            <a:br>
              <a:rPr lang="en-US" dirty="0"/>
            </a:br>
            <a:r>
              <a:rPr lang="en-US" dirty="0"/>
              <a:t>[Blum,  Blum, </a:t>
            </a:r>
            <a:r>
              <a:rPr lang="en-US" dirty="0" err="1"/>
              <a:t>Shub</a:t>
            </a:r>
            <a:r>
              <a:rPr lang="en-US" dirty="0"/>
              <a:t>.  </a:t>
            </a:r>
            <a:r>
              <a:rPr lang="en-US" i="1" dirty="0"/>
              <a:t>A Simple Unpredictable Pseudo-Random Number Generator</a:t>
            </a:r>
            <a:r>
              <a:rPr lang="en-US" dirty="0"/>
              <a:t>]</a:t>
            </a:r>
            <a:br>
              <a:rPr lang="en-US" dirty="0"/>
            </a:br>
            <a:r>
              <a:rPr lang="en-US" dirty="0"/>
              <a:t>(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elegant</a:t>
            </a:r>
            <a:r>
              <a:rPr lang="en-US" dirty="0"/>
              <a:t>, </a:t>
            </a:r>
            <a:r>
              <a:rPr lang="en-US" b="1" dirty="0">
                <a:solidFill>
                  <a:srgbClr val="0070C0"/>
                </a:solidFill>
              </a:rPr>
              <a:t>more efficient</a:t>
            </a:r>
            <a:r>
              <a:rPr lang="en-US" dirty="0"/>
              <a:t>, still </a:t>
            </a:r>
            <a:r>
              <a:rPr lang="en-US" b="1" dirty="0">
                <a:solidFill>
                  <a:srgbClr val="FF0000"/>
                </a:solidFill>
              </a:rPr>
              <a:t>rather impractical</a:t>
            </a:r>
            <a:r>
              <a:rPr lang="en-US" dirty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357158" y="5572140"/>
            <a:ext cx="8215370" cy="667875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365760" lvl="0" indent="-283464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en-US" b="1" dirty="0">
                <a:solidFill>
                  <a:srgbClr val="993300"/>
                </a:solidFill>
              </a:rPr>
              <a:t>ugly</a:t>
            </a:r>
            <a:r>
              <a:rPr lang="en-US" dirty="0"/>
              <a:t>, </a:t>
            </a:r>
            <a:r>
              <a:rPr lang="en-US" b="1" dirty="0">
                <a:solidFill>
                  <a:srgbClr val="006600"/>
                </a:solidFill>
              </a:rPr>
              <a:t>very efficient</a:t>
            </a:r>
            <a:r>
              <a:rPr lang="en-US" dirty="0"/>
              <a:t>, </a:t>
            </a:r>
            <a:r>
              <a:rPr lang="en-US" b="1" dirty="0">
                <a:solidFill>
                  <a:srgbClr val="006600"/>
                </a:solidFill>
              </a:rPr>
              <a:t>widely used in practice</a:t>
            </a:r>
          </a:p>
          <a:p>
            <a:pPr marL="365760" indent="-283464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en-US" dirty="0"/>
              <a:t>Examples:  RC4, </a:t>
            </a:r>
            <a:r>
              <a:rPr lang="en-US" dirty="0" err="1"/>
              <a:t>Trivium</a:t>
            </a:r>
            <a:r>
              <a:rPr lang="en-US" dirty="0"/>
              <a:t>, SOSEMANUK,...</a:t>
            </a:r>
          </a:p>
        </p:txBody>
      </p:sp>
      <p:sp>
        <p:nvSpPr>
          <p:cNvPr id="9" name="Rectangle 8"/>
          <p:cNvSpPr/>
          <p:nvPr/>
        </p:nvSpPr>
        <p:spPr>
          <a:xfrm>
            <a:off x="3786182" y="1428736"/>
            <a:ext cx="2064924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A theoretical result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86050" y="3143248"/>
            <a:ext cx="4500594" cy="5909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65760" lvl="0" indent="-283464" algn="ctr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en-US" dirty="0"/>
              <a:t>Based on hardness of some</a:t>
            </a:r>
            <a:br>
              <a:rPr lang="en-US" dirty="0"/>
            </a:br>
            <a:r>
              <a:rPr lang="en-US" b="1" dirty="0">
                <a:solidFill>
                  <a:srgbClr val="0070C0"/>
                </a:solidFill>
              </a:rPr>
              <a:t>particular computational problems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29058" y="5214950"/>
            <a:ext cx="1809534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“Stream ciphers”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08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71" y="50977"/>
            <a:ext cx="7886700" cy="1325563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9387" y="1497663"/>
            <a:ext cx="6572296" cy="452596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Computational definitions of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>
                <a:solidFill>
                  <a:schemeClr val="tx1"/>
                </a:solidFill>
              </a:rPr>
              <a:t>semantically-secure encryption exists, then </a:t>
            </a:r>
            <a:r>
              <a:rPr lang="en-US" b="1" dirty="0">
                <a:solidFill>
                  <a:srgbClr val="FF0000"/>
                </a:solidFill>
              </a:rPr>
              <a:t>P ≠ NP 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proof that “the PRGs imply secure encryption”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Theoretical constructions of PRGs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Stream</a:t>
            </a:r>
            <a:r>
              <a:rPr lang="pl-PL" dirty="0"/>
              <a:t> cip</a:t>
            </a:r>
            <a:r>
              <a:rPr lang="en-US" dirty="0"/>
              <a:t>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Pseudorandom functions</a:t>
            </a:r>
            <a:r>
              <a:rPr lang="pl-PL" sz="2800" dirty="0"/>
              <a:t> and permutations</a:t>
            </a: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Block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Practical considerations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448658" y="3282347"/>
            <a:ext cx="1214446" cy="71438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133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20" y="285728"/>
            <a:ext cx="7498080" cy="1143000"/>
          </a:xfrm>
        </p:spPr>
        <p:txBody>
          <a:bodyPr/>
          <a:lstStyle/>
          <a:p>
            <a:r>
              <a:rPr lang="en-US" dirty="0"/>
              <a:t>Testing the definition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785786" y="2059536"/>
            <a:ext cx="7305032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/>
              <a:t>Suppose the adversary can compute </a:t>
            </a:r>
            <a:r>
              <a:rPr lang="en-US" sz="2400" b="1" i="1" dirty="0">
                <a:solidFill>
                  <a:srgbClr val="FF0000"/>
                </a:solidFill>
              </a:rPr>
              <a:t>k</a:t>
            </a:r>
            <a:r>
              <a:rPr lang="en-US" sz="2400" b="1" dirty="0">
                <a:solidFill>
                  <a:srgbClr val="993300"/>
                </a:solidFill>
              </a:rPr>
              <a:t> </a:t>
            </a:r>
            <a:r>
              <a:rPr lang="en-US" sz="2400" dirty="0"/>
              <a:t>from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Enc(</a:t>
            </a:r>
            <a:r>
              <a:rPr lang="en-US" sz="2400" b="1" i="1" dirty="0" err="1">
                <a:solidFill>
                  <a:srgbClr val="FF0000"/>
                </a:solidFill>
              </a:rPr>
              <a:t>k</a:t>
            </a:r>
            <a:r>
              <a:rPr lang="en-US" sz="2400" b="1" dirty="0" err="1">
                <a:solidFill>
                  <a:srgbClr val="FF0000"/>
                </a:solidFill>
              </a:rPr>
              <a:t>,</a:t>
            </a:r>
            <a:r>
              <a:rPr lang="en-US" sz="2400" b="1" i="1" dirty="0" err="1">
                <a:solidFill>
                  <a:srgbClr val="FF0000"/>
                </a:solidFill>
              </a:rPr>
              <a:t>m</a:t>
            </a:r>
            <a:r>
              <a:rPr lang="en-US" sz="2400" b="1" dirty="0">
                <a:solidFill>
                  <a:srgbClr val="FF0000"/>
                </a:solidFill>
              </a:rPr>
              <a:t>)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  <a:r>
              <a:rPr lang="en-US" sz="2400" dirty="0"/>
              <a:t>  Can he win the game?</a:t>
            </a:r>
          </a:p>
        </p:txBody>
      </p:sp>
      <p:sp>
        <p:nvSpPr>
          <p:cNvPr id="56325" name="Text Box 5"/>
          <p:cNvSpPr txBox="1">
            <a:spLocks noChangeArrowheads="1"/>
          </p:cNvSpPr>
          <p:nvPr/>
        </p:nvSpPr>
        <p:spPr bwMode="auto">
          <a:xfrm>
            <a:off x="7590752" y="2773916"/>
            <a:ext cx="696024" cy="369332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b="1" dirty="0"/>
              <a:t>YES!</a:t>
            </a:r>
          </a:p>
        </p:txBody>
      </p:sp>
      <p:sp>
        <p:nvSpPr>
          <p:cNvPr id="8" name="Rectangle 7"/>
          <p:cNvSpPr/>
          <p:nvPr/>
        </p:nvSpPr>
        <p:spPr>
          <a:xfrm>
            <a:off x="857224" y="4345552"/>
            <a:ext cx="7215238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/>
              <a:t>Suppose the adversary can compute </a:t>
            </a:r>
            <a:r>
              <a:rPr lang="en-US" sz="2400" b="1" dirty="0">
                <a:solidFill>
                  <a:schemeClr val="tx1"/>
                </a:solidFill>
              </a:rPr>
              <a:t>some bit of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b="1" i="1" dirty="0">
                <a:solidFill>
                  <a:srgbClr val="FF0000"/>
                </a:solidFill>
              </a:rPr>
              <a:t>m</a:t>
            </a:r>
            <a:r>
              <a:rPr lang="en-US" sz="2400" dirty="0"/>
              <a:t> from </a:t>
            </a:r>
            <a:r>
              <a:rPr lang="en-US" sz="2400" b="1" dirty="0" err="1">
                <a:solidFill>
                  <a:srgbClr val="FF0000"/>
                </a:solidFill>
              </a:rPr>
              <a:t>Enc</a:t>
            </a:r>
            <a:r>
              <a:rPr lang="en-US" sz="2400" b="1" dirty="0">
                <a:solidFill>
                  <a:srgbClr val="FF0000"/>
                </a:solidFill>
              </a:rPr>
              <a:t>(</a:t>
            </a:r>
            <a:r>
              <a:rPr lang="en-US" sz="2400" b="1" i="1" dirty="0" err="1">
                <a:solidFill>
                  <a:srgbClr val="FF0000"/>
                </a:solidFill>
              </a:rPr>
              <a:t>k</a:t>
            </a:r>
            <a:r>
              <a:rPr lang="en-US" sz="2400" b="1" dirty="0" err="1">
                <a:solidFill>
                  <a:srgbClr val="FF0000"/>
                </a:solidFill>
              </a:rPr>
              <a:t>,</a:t>
            </a:r>
            <a:r>
              <a:rPr lang="en-US" sz="2400" b="1" i="1" dirty="0" err="1">
                <a:solidFill>
                  <a:srgbClr val="FF0000"/>
                </a:solidFill>
              </a:rPr>
              <a:t>m</a:t>
            </a:r>
            <a:r>
              <a:rPr lang="en-US" sz="2400" b="1" dirty="0">
                <a:solidFill>
                  <a:srgbClr val="FF0000"/>
                </a:solidFill>
              </a:rPr>
              <a:t>)</a:t>
            </a:r>
            <a:r>
              <a:rPr lang="en-US" sz="2400" dirty="0"/>
              <a:t>.</a:t>
            </a:r>
            <a:r>
              <a:rPr lang="pl-PL" sz="2400" dirty="0"/>
              <a:t> </a:t>
            </a:r>
            <a:r>
              <a:rPr lang="en-US" sz="2400" dirty="0"/>
              <a:t>Can he win the game?</a:t>
            </a: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7519314" y="4988494"/>
            <a:ext cx="696024" cy="369332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b="1" dirty="0"/>
              <a:t>YES!</a:t>
            </a:r>
          </a:p>
        </p:txBody>
      </p:sp>
    </p:spTree>
    <p:extLst>
      <p:ext uri="{BB962C8B-B14F-4D97-AF65-F5344CB8AC3E}">
        <p14:creationId xmlns:p14="http://schemas.microsoft.com/office/powerpoint/2010/main" val="406073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5" grpId="0" animBg="1"/>
      <p:bldP spid="8" grpId="0" animBg="1"/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How to encrypt with one-way functions?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it-IT" dirty="0"/>
                  <a:t>Naive (and wrong) idea:</a:t>
                </a:r>
              </a:p>
              <a:p>
                <a:pPr>
                  <a:buNone/>
                </a:pPr>
                <a:endParaRPr lang="it-IT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it-IT" dirty="0"/>
                  <a:t>Take a one-way function </a:t>
                </a:r>
                <a14:m>
                  <m:oMath xmlns:m="http://schemas.openxmlformats.org/officeDocument/2006/math">
                    <m:r>
                      <a:rPr lang="it-IT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it-IT" dirty="0"/>
                  <a:t>,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it-IT" dirty="0"/>
                  <a:t>Let a ciphertext of a message </a:t>
                </a:r>
                <a14:m>
                  <m:oMath xmlns:m="http://schemas.openxmlformats.org/officeDocument/2006/math">
                    <m:r>
                      <a:rPr lang="it-IT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it-IT" dirty="0"/>
                  <a:t> be equal to</a:t>
                </a:r>
              </a:p>
              <a:p>
                <a:pPr marL="514350" indent="-51435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it-IT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:=</m:t>
                      </m:r>
                      <m:r>
                        <a:rPr lang="it-IT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it-IT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it-IT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546" t="-238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ular Callout 3"/>
          <p:cNvSpPr/>
          <p:nvPr/>
        </p:nvSpPr>
        <p:spPr>
          <a:xfrm>
            <a:off x="857224" y="5214950"/>
            <a:ext cx="2428892" cy="428628"/>
          </a:xfrm>
          <a:prstGeom prst="wedgeRectCallout">
            <a:avLst>
              <a:gd name="adj1" fmla="val 76863"/>
              <a:gd name="adj2" fmla="val -23531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000" dirty="0"/>
              <a:t>where is the key?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3000364" y="6000768"/>
            <a:ext cx="2428892" cy="428628"/>
          </a:xfrm>
          <a:prstGeom prst="wedgeRectCallout">
            <a:avLst>
              <a:gd name="adj1" fmla="val 18301"/>
              <a:gd name="adj2" fmla="val -406506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000" dirty="0"/>
              <a:t>how to decrypt?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6000760" y="5429264"/>
            <a:ext cx="2428892" cy="714380"/>
          </a:xfrm>
          <a:prstGeom prst="wedgeRectCallout">
            <a:avLst>
              <a:gd name="adj1" fmla="val -83020"/>
              <a:gd name="adj2" fmla="val -183694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000" dirty="0"/>
              <a:t>not all the input is hidden...</a:t>
            </a:r>
          </a:p>
        </p:txBody>
      </p:sp>
    </p:spTree>
    <p:extLst>
      <p:ext uri="{BB962C8B-B14F-4D97-AF65-F5344CB8AC3E}">
        <p14:creationId xmlns:p14="http://schemas.microsoft.com/office/powerpoint/2010/main" val="75714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857488" y="6000768"/>
            <a:ext cx="4343400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dirty="0"/>
              <a:t>CPA-secure encryption</a:t>
            </a:r>
          </a:p>
          <a:p>
            <a:pPr marL="609600" indent="-609600" algn="ctr">
              <a:buFontTx/>
              <a:buNone/>
            </a:pPr>
            <a:r>
              <a:rPr lang="en-US" dirty="0"/>
              <a:t>exists</a:t>
            </a:r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auto">
          <a:xfrm rot="5400000">
            <a:off x="4700590" y="5557854"/>
            <a:ext cx="571504" cy="4572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274638"/>
            <a:ext cx="8433654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One of the most fundamental results in symmetric cryptography</a:t>
            </a:r>
          </a:p>
        </p:txBody>
      </p:sp>
      <p:sp>
        <p:nvSpPr>
          <p:cNvPr id="4" name="Rectangle 3"/>
          <p:cNvSpPr/>
          <p:nvPr/>
        </p:nvSpPr>
        <p:spPr>
          <a:xfrm>
            <a:off x="428596" y="2071678"/>
            <a:ext cx="8429684" cy="1015663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[</a:t>
            </a:r>
            <a:r>
              <a:rPr lang="en-US" sz="2000" b="1" dirty="0" err="1">
                <a:solidFill>
                  <a:srgbClr val="00B050"/>
                </a:solidFill>
              </a:rPr>
              <a:t>Håstad</a:t>
            </a:r>
            <a:r>
              <a:rPr lang="en-US" sz="2000" b="1" dirty="0">
                <a:solidFill>
                  <a:srgbClr val="00B050"/>
                </a:solidFill>
              </a:rPr>
              <a:t>, </a:t>
            </a:r>
            <a:r>
              <a:rPr lang="en-US" sz="2000" b="1" dirty="0" err="1">
                <a:solidFill>
                  <a:srgbClr val="00B050"/>
                </a:solidFill>
              </a:rPr>
              <a:t>Impagliazzo</a:t>
            </a:r>
            <a:r>
              <a:rPr lang="en-US" sz="2000" b="1" dirty="0">
                <a:solidFill>
                  <a:srgbClr val="00B050"/>
                </a:solidFill>
              </a:rPr>
              <a:t>, Levin, </a:t>
            </a:r>
            <a:r>
              <a:rPr lang="en-US" sz="2000" b="1" dirty="0" err="1">
                <a:solidFill>
                  <a:srgbClr val="00B050"/>
                </a:solidFill>
              </a:rPr>
              <a:t>Luby</a:t>
            </a:r>
            <a:r>
              <a:rPr lang="en-US" sz="2000" b="1" dirty="0">
                <a:solidFill>
                  <a:srgbClr val="00B050"/>
                </a:solidFill>
              </a:rPr>
              <a:t> </a:t>
            </a:r>
            <a:r>
              <a:rPr lang="en-US" sz="2000" b="1" i="1" dirty="0">
                <a:solidFill>
                  <a:srgbClr val="00B050"/>
                </a:solidFill>
              </a:rPr>
              <a:t>A Pseudorandom Generator from any One-way Function</a:t>
            </a:r>
            <a:r>
              <a:rPr lang="en-US" sz="2000" b="1" dirty="0">
                <a:solidFill>
                  <a:srgbClr val="00B050"/>
                </a:solidFill>
              </a:rPr>
              <a:t>]</a:t>
            </a:r>
            <a:r>
              <a:rPr lang="pl-PL" sz="2000" dirty="0"/>
              <a:t>:</a:t>
            </a:r>
            <a:endParaRPr lang="en-US" sz="2000" dirty="0"/>
          </a:p>
          <a:p>
            <a:pPr algn="ctr"/>
            <a:r>
              <a:rPr lang="en-US" sz="2000" dirty="0"/>
              <a:t>“a PRG can be constructed from any </a:t>
            </a:r>
            <a:r>
              <a:rPr lang="en-US" sz="2000" b="1" dirty="0"/>
              <a:t>one-way function</a:t>
            </a:r>
            <a:r>
              <a:rPr lang="en-US" sz="2000" dirty="0"/>
              <a:t>”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857488" y="4857760"/>
            <a:ext cx="4357718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dirty="0"/>
              <a:t>cryptographic PRGs</a:t>
            </a:r>
          </a:p>
          <a:p>
            <a:pPr marL="609600" indent="-609600" algn="ctr">
              <a:buFontTx/>
              <a:buNone/>
            </a:pPr>
            <a:r>
              <a:rPr lang="en-US" dirty="0"/>
              <a:t>exist</a:t>
            </a: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 rot="5400000">
            <a:off x="4700590" y="4486284"/>
            <a:ext cx="571504" cy="4572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2857488" y="3786190"/>
            <a:ext cx="4357718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dirty="0"/>
              <a:t>one-way functions</a:t>
            </a:r>
          </a:p>
          <a:p>
            <a:pPr marL="609600" indent="-609600" algn="ctr">
              <a:buFontTx/>
              <a:buNone/>
            </a:pPr>
            <a:r>
              <a:rPr lang="en-US" dirty="0"/>
              <a:t>exist</a:t>
            </a:r>
          </a:p>
        </p:txBody>
      </p:sp>
    </p:spTree>
    <p:extLst>
      <p:ext uri="{BB962C8B-B14F-4D97-AF65-F5344CB8AC3E}">
        <p14:creationId xmlns:p14="http://schemas.microsoft.com/office/powerpoint/2010/main" val="2212652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7" grpId="0" animBg="1"/>
      <p:bldP spid="9" grpId="0" animBg="1"/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4F975-ACBC-F224-B1B7-3A702EF65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228" y="160961"/>
            <a:ext cx="7886700" cy="1325563"/>
          </a:xfrm>
        </p:spPr>
        <p:txBody>
          <a:bodyPr/>
          <a:lstStyle/>
          <a:p>
            <a:r>
              <a:rPr lang="en-US" dirty="0"/>
              <a:t>Why is this result so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DFDDD-E019-B9AD-ADB3-A8C62F0E0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19185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It connects </a:t>
            </a:r>
            <a:r>
              <a:rPr lang="en-US" b="1" dirty="0"/>
              <a:t>two types of hardness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hardness of </a:t>
            </a:r>
            <a:r>
              <a:rPr lang="en-US" b="1" dirty="0">
                <a:solidFill>
                  <a:srgbClr val="FF0000"/>
                </a:solidFill>
              </a:rPr>
              <a:t>guessing</a:t>
            </a:r>
            <a:r>
              <a:rPr lang="en-US" dirty="0"/>
              <a:t> some value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hardness of </a:t>
            </a:r>
            <a:r>
              <a:rPr lang="en-US" b="1" dirty="0">
                <a:solidFill>
                  <a:srgbClr val="7030A0"/>
                </a:solidFill>
              </a:rPr>
              <a:t>distinguishing</a:t>
            </a:r>
            <a:r>
              <a:rPr lang="en-US" dirty="0"/>
              <a:t> two experiments</a:t>
            </a:r>
          </a:p>
        </p:txBody>
      </p:sp>
      <p:pic>
        <p:nvPicPr>
          <p:cNvPr id="4" name="Picture 26" descr="MCj04359410000[1]">
            <a:extLst>
              <a:ext uri="{FF2B5EF4-FFF2-40B4-BE49-F238E27FC236}">
                <a16:creationId xmlns:a16="http://schemas.microsoft.com/office/drawing/2014/main" id="{1A54EFEF-7B1A-27DA-A7D2-BD374728A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9239" y="3343614"/>
            <a:ext cx="1285884" cy="888511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254874-1F76-36B6-D3C8-B82172A6699B}"/>
              </a:ext>
            </a:extLst>
          </p:cNvPr>
          <p:cNvSpPr txBox="1"/>
          <p:nvPr/>
        </p:nvSpPr>
        <p:spPr>
          <a:xfrm>
            <a:off x="5336343" y="3557036"/>
            <a:ext cx="593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>
                <a:solidFill>
                  <a:srgbClr val="FF0000"/>
                </a:solidFill>
              </a:rPr>
              <a:t>K</a:t>
            </a:r>
            <a:r>
              <a:rPr lang="en-US" sz="2400" b="1" i="1"/>
              <a:t> </a:t>
            </a:r>
            <a:r>
              <a:rPr lang="en-US" sz="2400" b="1" dirty="0"/>
              <a:t>?</a:t>
            </a:r>
          </a:p>
        </p:txBody>
      </p:sp>
      <p:pic>
        <p:nvPicPr>
          <p:cNvPr id="6" name="Picture 26" descr="MCj04359410000[1]">
            <a:extLst>
              <a:ext uri="{FF2B5EF4-FFF2-40B4-BE49-F238E27FC236}">
                <a16:creationId xmlns:a16="http://schemas.microsoft.com/office/drawing/2014/main" id="{80314B6E-7831-3C3A-655D-B938E43B1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522" y="5356578"/>
            <a:ext cx="1285884" cy="888511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24B3B7-DB56-79C6-3CE2-0AB37BFE29E6}"/>
              </a:ext>
            </a:extLst>
          </p:cNvPr>
          <p:cNvSpPr txBox="1"/>
          <p:nvPr/>
        </p:nvSpPr>
        <p:spPr>
          <a:xfrm>
            <a:off x="1692812" y="5356578"/>
            <a:ext cx="1617784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</a:t>
            </a: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026A3-07A8-9E73-FAED-1FD0B2659868}"/>
              </a:ext>
            </a:extLst>
          </p:cNvPr>
          <p:cNvSpPr txBox="1"/>
          <p:nvPr/>
        </p:nvSpPr>
        <p:spPr>
          <a:xfrm>
            <a:off x="5534332" y="5288450"/>
            <a:ext cx="1617784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</a:t>
            </a: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C2278E-F767-C683-0B56-81D13F2CA036}"/>
              </a:ext>
            </a:extLst>
          </p:cNvPr>
          <p:cNvSpPr txBox="1"/>
          <p:nvPr/>
        </p:nvSpPr>
        <p:spPr>
          <a:xfrm>
            <a:off x="4604957" y="5125745"/>
            <a:ext cx="39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 </a:t>
            </a:r>
            <a:r>
              <a:rPr lang="en-US" sz="24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941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 animBg="1"/>
      <p:bldP spid="9" grpId="0" animBg="1"/>
      <p:bldP spid="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274638"/>
            <a:ext cx="857653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implication also holds in the other direction</a:t>
            </a: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4000496" y="2010936"/>
            <a:ext cx="1785949" cy="4572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929058" y="3000372"/>
            <a:ext cx="1500198" cy="150019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Enc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423129" y="5072074"/>
                <a:ext cx="556627" cy="64633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key</a:t>
                </a:r>
                <a:br>
                  <a:rPr lang="en-US" b="1" dirty="0">
                    <a:solidFill>
                      <a:srgbClr val="FF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129" y="5072074"/>
                <a:ext cx="556627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8602" t="-4630" r="-645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928794" y="3429000"/>
                <a:ext cx="1269548" cy="70788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0000"/>
                    </a:solidFill>
                  </a:rPr>
                  <a:t>plaintext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794" y="3429000"/>
                <a:ext cx="1269548" cy="707886"/>
              </a:xfrm>
              <a:prstGeom prst="rect">
                <a:avLst/>
              </a:prstGeom>
              <a:blipFill rotWithShape="0">
                <a:blip r:embed="rId4"/>
                <a:stretch>
                  <a:fillRect l="-2370" t="-4237" r="-710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72198" y="3429000"/>
                <a:ext cx="1590083" cy="677108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0000"/>
                    </a:solidFill>
                  </a:rPr>
                  <a:t>ciphertext</a:t>
                </a:r>
                <a:br>
                  <a:rPr lang="en-US" b="1" dirty="0">
                    <a:solidFill>
                      <a:srgbClr val="FF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198" y="3429000"/>
                <a:ext cx="1590083" cy="677108"/>
              </a:xfrm>
              <a:prstGeom prst="rect">
                <a:avLst/>
              </a:prstGeom>
              <a:blipFill rotWithShape="0">
                <a:blip r:embed="rId5"/>
                <a:stretch>
                  <a:fillRect t="-4425" b="-619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ight Arrow 32"/>
          <p:cNvSpPr/>
          <p:nvPr/>
        </p:nvSpPr>
        <p:spPr>
          <a:xfrm>
            <a:off x="3357554" y="3714752"/>
            <a:ext cx="428628" cy="142876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>
            <a:off x="5572132" y="3714752"/>
            <a:ext cx="428628" cy="142876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 rot="16200000">
            <a:off x="4500562" y="4714884"/>
            <a:ext cx="428628" cy="142876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2955537" y="6089854"/>
                <a:ext cx="5529912" cy="400110"/>
              </a:xfrm>
              <a:prstGeom prst="rect">
                <a:avLst/>
              </a:prstGeom>
              <a:solidFill>
                <a:schemeClr val="bg1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sz="20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𝐄𝐧𝐜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,(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))  </m:t>
                    </m:r>
                  </m:oMath>
                </a14:m>
                <a:r>
                  <a:rPr lang="en-US" sz="2000" dirty="0"/>
                  <a:t>is a one-way function</a:t>
                </a: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537" y="6089854"/>
                <a:ext cx="5529912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746143" y="1771439"/>
            <a:ext cx="2968601" cy="9144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semantically-secure encryption exists</a:t>
            </a:r>
          </a:p>
        </p:txBody>
      </p:sp>
      <p:sp>
        <p:nvSpPr>
          <p:cNvPr id="4" name="Rectangle 3"/>
          <p:cNvSpPr/>
          <p:nvPr/>
        </p:nvSpPr>
        <p:spPr>
          <a:xfrm>
            <a:off x="5973539" y="1782336"/>
            <a:ext cx="2511910" cy="9144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609600" indent="-609600" algn="ctr">
              <a:buFontTx/>
              <a:buNone/>
            </a:pPr>
            <a:r>
              <a:rPr lang="en-US"/>
              <a:t>one-way functions</a:t>
            </a:r>
          </a:p>
          <a:p>
            <a:pPr marL="609600" indent="-609600" algn="ctr">
              <a:buFontTx/>
              <a:buNone/>
            </a:pPr>
            <a:r>
              <a:rPr lang="en-US"/>
              <a:t>exist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55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8"/>
          <p:cNvSpPr>
            <a:spLocks noChangeArrowheads="1"/>
          </p:cNvSpPr>
          <p:nvPr/>
        </p:nvSpPr>
        <p:spPr bwMode="auto">
          <a:xfrm rot="19289469">
            <a:off x="2689394" y="3470348"/>
            <a:ext cx="1372274" cy="4572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214290"/>
            <a:ext cx="3071834" cy="1143000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Minicrypt</a:t>
            </a:r>
            <a:r>
              <a:rPr lang="en-US" dirty="0"/>
              <a:t>”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321674" y="4292750"/>
            <a:ext cx="3678822" cy="7078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sz="2000" dirty="0"/>
              <a:t>CPA and semantically-secure</a:t>
            </a:r>
          </a:p>
          <a:p>
            <a:pPr marL="609600" indent="-609600" algn="ctr">
              <a:buFontTx/>
              <a:buNone/>
            </a:pPr>
            <a:r>
              <a:rPr lang="en-US" sz="2000" dirty="0"/>
              <a:t>encryptions exists</a:t>
            </a:r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 rot="10800000">
            <a:off x="4071934" y="4435626"/>
            <a:ext cx="857256" cy="4572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sz="200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000628" y="4292750"/>
            <a:ext cx="3214710" cy="7078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sz="2000" dirty="0"/>
              <a:t>cryptographic PRGs</a:t>
            </a:r>
          </a:p>
          <a:p>
            <a:pPr marL="609600" indent="-609600" algn="ctr">
              <a:buFontTx/>
              <a:buNone/>
            </a:pPr>
            <a:r>
              <a:rPr lang="en-US" sz="2000" dirty="0"/>
              <a:t>exist</a:t>
            </a: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 rot="3006812">
            <a:off x="5176903" y="3524294"/>
            <a:ext cx="1190013" cy="4572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sz="200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000364" y="2506800"/>
            <a:ext cx="3429024" cy="7078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sz="2000" dirty="0"/>
              <a:t>one-way functions</a:t>
            </a:r>
          </a:p>
          <a:p>
            <a:pPr marL="609600" indent="-609600" algn="ctr">
              <a:buFontTx/>
              <a:buNone/>
            </a:pPr>
            <a:r>
              <a:rPr lang="en-US" sz="2000" dirty="0"/>
              <a:t>exist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19488" y="5648957"/>
            <a:ext cx="6317614" cy="830997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“world” where the one-way functions exist</a:t>
            </a:r>
          </a:p>
          <a:p>
            <a:pPr algn="ctr"/>
            <a:r>
              <a:rPr lang="en-US" sz="2400" dirty="0"/>
              <a:t>is called “</a:t>
            </a:r>
            <a:r>
              <a:rPr lang="en-US" sz="2400" b="1" dirty="0" err="1"/>
              <a:t>minicrypt</a:t>
            </a:r>
            <a:r>
              <a:rPr lang="en-US" sz="2400" dirty="0"/>
              <a:t>”.</a:t>
            </a:r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auto">
          <a:xfrm rot="16200000">
            <a:off x="4130083" y="1727777"/>
            <a:ext cx="769531" cy="4572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sz="2000"/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3857620" y="1000108"/>
            <a:ext cx="1643074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sz="2000" b="1" dirty="0">
                <a:solidFill>
                  <a:srgbClr val="FF0000"/>
                </a:solidFill>
              </a:rPr>
              <a:t>P ≠ NP</a:t>
            </a:r>
          </a:p>
        </p:txBody>
      </p:sp>
      <p:sp>
        <p:nvSpPr>
          <p:cNvPr id="13" name="AutoShape 8"/>
          <p:cNvSpPr>
            <a:spLocks noChangeArrowheads="1"/>
          </p:cNvSpPr>
          <p:nvPr/>
        </p:nvSpPr>
        <p:spPr bwMode="auto">
          <a:xfrm rot="5400000">
            <a:off x="4773024" y="1727778"/>
            <a:ext cx="769531" cy="4572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bg2">
              <a:lumMod val="90000"/>
            </a:schemeClr>
          </a:soli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sz="2000"/>
          </a:p>
        </p:txBody>
      </p:sp>
      <p:sp>
        <p:nvSpPr>
          <p:cNvPr id="14" name="TextBox 13"/>
          <p:cNvSpPr txBox="1"/>
          <p:nvPr/>
        </p:nvSpPr>
        <p:spPr>
          <a:xfrm>
            <a:off x="4857752" y="1357298"/>
            <a:ext cx="6429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/>
              <a:t>?</a:t>
            </a:r>
          </a:p>
        </p:txBody>
      </p:sp>
      <p:sp>
        <p:nvSpPr>
          <p:cNvPr id="15" name="Rectangular Callout 14"/>
          <p:cNvSpPr/>
          <p:nvPr/>
        </p:nvSpPr>
        <p:spPr>
          <a:xfrm>
            <a:off x="6600837" y="1262209"/>
            <a:ext cx="2071702" cy="1147548"/>
          </a:xfrm>
          <a:prstGeom prst="wedgeRectCallout">
            <a:avLst>
              <a:gd name="adj1" fmla="val -103790"/>
              <a:gd name="adj2" fmla="val 8978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open problem</a:t>
            </a:r>
            <a:endParaRPr lang="pl-PL" b="1" dirty="0"/>
          </a:p>
          <a:p>
            <a:pPr algn="ctr"/>
            <a:r>
              <a:rPr lang="pl-PL" b="1" dirty="0"/>
              <a:t>(most </a:t>
            </a:r>
            <a:r>
              <a:rPr lang="en-US" b="1" dirty="0"/>
              <a:t>likely: no implication)</a:t>
            </a:r>
          </a:p>
        </p:txBody>
      </p:sp>
    </p:spTree>
    <p:extLst>
      <p:ext uri="{BB962C8B-B14F-4D97-AF65-F5344CB8AC3E}">
        <p14:creationId xmlns:p14="http://schemas.microsoft.com/office/powerpoint/2010/main" val="392501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71" y="50977"/>
            <a:ext cx="7886700" cy="1325563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9387" y="1497663"/>
            <a:ext cx="6572296" cy="452596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Computational definitions of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>
                <a:solidFill>
                  <a:schemeClr val="tx1"/>
                </a:solidFill>
              </a:rPr>
              <a:t>semantically-secure encryption exists, then </a:t>
            </a:r>
            <a:r>
              <a:rPr lang="en-US" b="1" dirty="0">
                <a:solidFill>
                  <a:srgbClr val="FF0000"/>
                </a:solidFill>
              </a:rPr>
              <a:t>P ≠ NP 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proof that “the PRGs imply secure encryption”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Theoretical constructions of PRGs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Stream</a:t>
            </a:r>
            <a:r>
              <a:rPr lang="pl-PL" dirty="0"/>
              <a:t> cip</a:t>
            </a:r>
            <a:r>
              <a:rPr lang="en-US" dirty="0"/>
              <a:t>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Pseudorandom functions</a:t>
            </a:r>
            <a:r>
              <a:rPr lang="pl-PL" sz="2800" dirty="0"/>
              <a:t> and permutations</a:t>
            </a: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Block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Practical considerations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380479" y="3727516"/>
            <a:ext cx="1214446" cy="71438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0306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ciphers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571613"/>
            <a:ext cx="8229600" cy="1857388"/>
          </a:xfrm>
        </p:spPr>
        <p:txBody>
          <a:bodyPr/>
          <a:lstStyle/>
          <a:p>
            <a:pPr>
              <a:buNone/>
            </a:pPr>
            <a:r>
              <a:rPr lang="en-US" dirty="0"/>
              <a:t>The pseudorandom generators used in practice are called </a:t>
            </a:r>
            <a:r>
              <a:rPr lang="en-US" b="1" dirty="0"/>
              <a:t>stream ciphers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9"/>
              <p:cNvSpPr>
                <a:spLocks noChangeArrowheads="1"/>
              </p:cNvSpPr>
              <p:nvPr/>
            </p:nvSpPr>
            <p:spPr bwMode="auto">
              <a:xfrm>
                <a:off x="1014402" y="3705236"/>
                <a:ext cx="457200" cy="838200"/>
              </a:xfrm>
              <a:prstGeom prst="rect">
                <a:avLst/>
              </a:prstGeom>
              <a:solidFill>
                <a:srgbClr val="FFE49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sz="1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14402" y="3705236"/>
                <a:ext cx="457200" cy="8382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462202" y="3248036"/>
            <a:ext cx="609600" cy="1752600"/>
          </a:xfrm>
          <a:prstGeom prst="rect">
            <a:avLst/>
          </a:prstGeom>
          <a:solidFill>
            <a:srgbClr val="FBFECE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6" name="AutoShape 11"/>
          <p:cNvSpPr>
            <a:spLocks noChangeArrowheads="1"/>
          </p:cNvSpPr>
          <p:nvPr/>
        </p:nvSpPr>
        <p:spPr bwMode="auto">
          <a:xfrm rot="5400000">
            <a:off x="1090602" y="3705236"/>
            <a:ext cx="1752600" cy="8382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7143768" y="3143248"/>
            <a:ext cx="609600" cy="2500330"/>
          </a:xfrm>
          <a:prstGeom prst="rect">
            <a:avLst/>
          </a:prstGeom>
          <a:solidFill>
            <a:srgbClr val="FBFECE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00892" y="5500702"/>
            <a:ext cx="1000132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9"/>
              <p:cNvSpPr>
                <a:spLocks noChangeArrowheads="1"/>
              </p:cNvSpPr>
              <p:nvPr/>
            </p:nvSpPr>
            <p:spPr bwMode="auto">
              <a:xfrm>
                <a:off x="5681674" y="3600448"/>
                <a:ext cx="457200" cy="838200"/>
              </a:xfrm>
              <a:prstGeom prst="rect">
                <a:avLst/>
              </a:prstGeom>
              <a:solidFill>
                <a:srgbClr val="FFE49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sz="1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81674" y="3600448"/>
                <a:ext cx="457200" cy="8382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utoShape 11"/>
          <p:cNvSpPr>
            <a:spLocks noChangeArrowheads="1"/>
          </p:cNvSpPr>
          <p:nvPr/>
        </p:nvSpPr>
        <p:spPr bwMode="auto">
          <a:xfrm rot="5400000">
            <a:off x="5757874" y="3600448"/>
            <a:ext cx="1752600" cy="8382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 rot="5400000">
            <a:off x="7208257" y="5293337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 . . .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428596" y="5572140"/>
            <a:ext cx="7358114" cy="1071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They are called like this because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their output is an “infinite” 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stream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 bits.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Multiply 27"/>
          <p:cNvSpPr/>
          <p:nvPr/>
        </p:nvSpPr>
        <p:spPr>
          <a:xfrm>
            <a:off x="714348" y="2000240"/>
            <a:ext cx="2428892" cy="4214842"/>
          </a:xfrm>
          <a:prstGeom prst="mathMultiply">
            <a:avLst>
              <a:gd name="adj1" fmla="val 14338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40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58" y="230222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How to encrypt multiple messages using pseudorandom generators?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7158" y="4714884"/>
            <a:ext cx="8382000" cy="1738306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None/>
            </a:pPr>
            <a:r>
              <a:rPr lang="en-US" sz="2800" dirty="0"/>
              <a:t>Of course we </a:t>
            </a:r>
            <a:r>
              <a:rPr lang="en-US" sz="2800" b="1" dirty="0">
                <a:solidFill>
                  <a:srgbClr val="FF0000"/>
                </a:solidFill>
              </a:rPr>
              <a:t>cannot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just reuse the same seed</a:t>
            </a:r>
          </a:p>
          <a:p>
            <a:pPr>
              <a:buFontTx/>
              <a:buNone/>
            </a:pPr>
            <a:r>
              <a:rPr lang="en-US" sz="2800" dirty="0"/>
              <a:t>(remember the problem with the one-time pad?)</a:t>
            </a:r>
          </a:p>
          <a:p>
            <a:pPr>
              <a:buFontTx/>
              <a:buNone/>
            </a:pPr>
            <a:endParaRPr lang="en-US" sz="2800" dirty="0"/>
          </a:p>
          <a:p>
            <a:pPr algn="r">
              <a:buFontTx/>
              <a:buNone/>
            </a:pPr>
            <a:r>
              <a:rPr lang="en-US" sz="2800" b="1" dirty="0">
                <a:solidFill>
                  <a:srgbClr val="0070C0"/>
                </a:solidFill>
              </a:rPr>
              <a:t>It is </a:t>
            </a:r>
            <a:r>
              <a:rPr lang="en-US" sz="2800" b="1" u="sng" dirty="0">
                <a:solidFill>
                  <a:srgbClr val="0070C0"/>
                </a:solidFill>
              </a:rPr>
              <a:t>not</a:t>
            </a:r>
            <a:r>
              <a:rPr lang="en-US" sz="2800" b="1" dirty="0">
                <a:solidFill>
                  <a:srgbClr val="0070C0"/>
                </a:solidFill>
              </a:rPr>
              <a:t> just a theoretical problem!</a:t>
            </a:r>
          </a:p>
          <a:p>
            <a:pPr>
              <a:buFontTx/>
              <a:buNone/>
            </a:pP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9"/>
              <p:cNvSpPr>
                <a:spLocks noChangeArrowheads="1"/>
              </p:cNvSpPr>
              <p:nvPr/>
            </p:nvSpPr>
            <p:spPr bwMode="auto">
              <a:xfrm>
                <a:off x="3105144" y="2528878"/>
                <a:ext cx="457200" cy="8382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sz="1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05144" y="2528878"/>
                <a:ext cx="457200" cy="8382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10"/>
              <p:cNvSpPr>
                <a:spLocks noChangeArrowheads="1"/>
              </p:cNvSpPr>
              <p:nvPr/>
            </p:nvSpPr>
            <p:spPr bwMode="auto">
              <a:xfrm>
                <a:off x="4533904" y="2100249"/>
                <a:ext cx="609600" cy="1721267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33904" y="2100249"/>
                <a:ext cx="609600" cy="1721267"/>
              </a:xfrm>
              <a:prstGeom prst="rect">
                <a:avLst/>
              </a:prstGeom>
              <a:blipFill rotWithShape="0">
                <a:blip r:embed="rId4"/>
                <a:stretch>
                  <a:fillRect l="-4902" r="-980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utoShape 11"/>
          <p:cNvSpPr>
            <a:spLocks noChangeArrowheads="1"/>
          </p:cNvSpPr>
          <p:nvPr/>
        </p:nvSpPr>
        <p:spPr bwMode="auto">
          <a:xfrm rot="5400000">
            <a:off x="3181344" y="2528878"/>
            <a:ext cx="1752600" cy="8382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54940" y="2367454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𝐄𝐧𝐜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40" y="2367454"/>
                <a:ext cx="1261884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5462598" y="2100250"/>
                <a:ext cx="609600" cy="171451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b="1" dirty="0">
                  <a:solidFill>
                    <a:srgbClr val="FF0000"/>
                  </a:solidFill>
                  <a:latin typeface="Cmsy10"/>
                </a:endParaRPr>
              </a:p>
            </p:txBody>
          </p:sp>
        </mc:Choice>
        <mc:Fallback xmlns="">
          <p:sp>
            <p:nvSpPr>
              <p:cNvPr id="10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62598" y="2100250"/>
                <a:ext cx="609600" cy="171451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>
                <a:spLocks noChangeArrowheads="1"/>
              </p:cNvSpPr>
              <p:nvPr/>
            </p:nvSpPr>
            <p:spPr bwMode="auto">
              <a:xfrm>
                <a:off x="6786578" y="2071678"/>
                <a:ext cx="609600" cy="171451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sz="1800" b="1" dirty="0">
                  <a:solidFill>
                    <a:srgbClr val="FF0000"/>
                  </a:solidFill>
                </a:endParaRPr>
              </a:p>
              <a:p>
                <a:pPr algn="ctr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𝐱𝐨𝐫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algn="ctr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86578" y="2071678"/>
                <a:ext cx="609600" cy="1714512"/>
              </a:xfrm>
              <a:prstGeom prst="rect">
                <a:avLst/>
              </a:prstGeom>
              <a:blipFill rotWithShape="0">
                <a:blip r:embed="rId7"/>
                <a:stretch>
                  <a:fillRect l="-3922" r="-980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127069" y="1555785"/>
                <a:ext cx="6030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𝐱𝐨𝐫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069" y="1555785"/>
                <a:ext cx="603050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/>
          <p:cNvCxnSpPr/>
          <p:nvPr/>
        </p:nvCxnSpPr>
        <p:spPr>
          <a:xfrm rot="5400000">
            <a:off x="5429256" y="3000372"/>
            <a:ext cx="2000264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73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  <p:bldP spid="6" grpId="0" animBg="1"/>
      <p:bldP spid="7" grpId="0" animBg="1"/>
      <p:bldP spid="8" grpId="0" animBg="1"/>
      <p:bldP spid="9" grpId="0"/>
      <p:bldP spid="10" grpId="0" animBg="1"/>
      <p:bldP spid="11" grpId="0" animBg="1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0400" y="304800"/>
            <a:ext cx="1905000" cy="144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7620000" cy="1143000"/>
          </a:xfrm>
        </p:spPr>
        <p:txBody>
          <a:bodyPr/>
          <a:lstStyle/>
          <a:p>
            <a:pPr algn="l"/>
            <a:r>
              <a:rPr lang="en-US" sz="3600" dirty="0"/>
              <a:t>Misuse of RC4 in Microsoft Office</a:t>
            </a:r>
            <a:br>
              <a:rPr lang="en-US" sz="2400" dirty="0"/>
            </a:br>
            <a:r>
              <a:rPr lang="en-US" sz="2800" b="1" dirty="0">
                <a:solidFill>
                  <a:srgbClr val="00B050"/>
                </a:solidFill>
              </a:rPr>
              <a:t>[</a:t>
            </a:r>
            <a:r>
              <a:rPr lang="en-US" sz="2800" b="1" dirty="0" err="1">
                <a:solidFill>
                  <a:srgbClr val="00B050"/>
                </a:solidFill>
              </a:rPr>
              <a:t>Hongjun</a:t>
            </a:r>
            <a:r>
              <a:rPr lang="en-US" sz="2800" b="1" dirty="0">
                <a:solidFill>
                  <a:srgbClr val="00B050"/>
                </a:solidFill>
              </a:rPr>
              <a:t> Wu 2005]</a:t>
            </a:r>
          </a:p>
        </p:txBody>
      </p:sp>
      <p:sp>
        <p:nvSpPr>
          <p:cNvPr id="12293" name="Text Box 5"/>
          <p:cNvSpPr txBox="1">
            <a:spLocks noChangeArrowheads="1"/>
          </p:cNvSpPr>
          <p:nvPr/>
        </p:nvSpPr>
        <p:spPr bwMode="auto">
          <a:xfrm>
            <a:off x="320675" y="1487488"/>
            <a:ext cx="639376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sz="2000" b="1" dirty="0">
                <a:solidFill>
                  <a:srgbClr val="FF0000"/>
                </a:solidFill>
              </a:rPr>
              <a:t>RC4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– a popular PRG</a:t>
            </a:r>
            <a:r>
              <a:rPr lang="pl-PL" sz="2000" dirty="0"/>
              <a:t>/</a:t>
            </a:r>
            <a:r>
              <a:rPr lang="en-US" sz="2000" dirty="0"/>
              <a:t>“stream cipher”</a:t>
            </a:r>
            <a:r>
              <a:rPr lang="pl-PL" sz="2000" dirty="0"/>
              <a:t> (now broken</a:t>
            </a:r>
            <a:r>
              <a:rPr lang="en-US" sz="2000" dirty="0"/>
              <a:t>)</a:t>
            </a:r>
            <a:r>
              <a:rPr lang="pl-PL" sz="2000" dirty="0"/>
              <a:t> </a:t>
            </a:r>
            <a:endParaRPr lang="en-US" sz="2000" dirty="0"/>
          </a:p>
        </p:txBody>
      </p:sp>
      <p:sp>
        <p:nvSpPr>
          <p:cNvPr id="12295" name="Text Box 7"/>
          <p:cNvSpPr txBox="1">
            <a:spLocks noChangeArrowheads="1"/>
          </p:cNvSpPr>
          <p:nvPr/>
        </p:nvSpPr>
        <p:spPr bwMode="auto">
          <a:xfrm>
            <a:off x="2057400" y="2057400"/>
            <a:ext cx="5171800" cy="707886"/>
          </a:xfrm>
          <a:prstGeom prst="rect">
            <a:avLst/>
          </a:prstGeom>
          <a:solidFill>
            <a:srgbClr val="F3FAFF"/>
          </a:solidFill>
          <a:ln w="38100" cmpd="dbl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1"/>
              <a:t>“Microsoft Strong Cryptographic Provider”</a:t>
            </a:r>
          </a:p>
          <a:p>
            <a:r>
              <a:rPr lang="en-US" sz="2000"/>
              <a:t>(encryption in Word and Excel, Office 2003)</a:t>
            </a:r>
          </a:p>
        </p:txBody>
      </p:sp>
      <p:sp>
        <p:nvSpPr>
          <p:cNvPr id="12296" name="Text Box 8"/>
          <p:cNvSpPr txBox="1">
            <a:spLocks noChangeArrowheads="1"/>
          </p:cNvSpPr>
          <p:nvPr/>
        </p:nvSpPr>
        <p:spPr bwMode="auto">
          <a:xfrm>
            <a:off x="320675" y="3011488"/>
            <a:ext cx="8846909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The key </a:t>
            </a:r>
            <a:r>
              <a:rPr lang="en-US" sz="2000" b="1" i="1" dirty="0">
                <a:solidFill>
                  <a:srgbClr val="FF0000"/>
                </a:solidFill>
              </a:rPr>
              <a:t>s</a:t>
            </a:r>
            <a:r>
              <a:rPr lang="en-US" sz="2000" dirty="0"/>
              <a:t> is a function of a </a:t>
            </a:r>
            <a:r>
              <a:rPr lang="en-US" sz="2000" b="1" dirty="0">
                <a:solidFill>
                  <a:srgbClr val="FF0000"/>
                </a:solidFill>
              </a:rPr>
              <a:t>password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and an </a:t>
            </a:r>
            <a:r>
              <a:rPr lang="en-US" sz="2000" b="1" dirty="0">
                <a:solidFill>
                  <a:srgbClr val="FF0000"/>
                </a:solidFill>
              </a:rPr>
              <a:t>initialization vector</a:t>
            </a:r>
            <a:r>
              <a:rPr lang="en-US" sz="2000" dirty="0"/>
              <a:t>.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These values </a:t>
            </a:r>
            <a:r>
              <a:rPr lang="en-US" sz="2000" b="1" dirty="0">
                <a:solidFill>
                  <a:srgbClr val="0070C0"/>
                </a:solidFill>
              </a:rPr>
              <a:t>do not change between the different versions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of the document!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Suppose </a:t>
            </a:r>
            <a:r>
              <a:rPr lang="en-US" sz="2000" b="1" dirty="0">
                <a:solidFill>
                  <a:srgbClr val="FF0000"/>
                </a:solidFill>
              </a:rPr>
              <a:t>Alice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and </a:t>
            </a:r>
            <a:r>
              <a:rPr lang="en-US" sz="2000" b="1" dirty="0">
                <a:solidFill>
                  <a:srgbClr val="FF0000"/>
                </a:solidFill>
              </a:rPr>
              <a:t>Bob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work together on some document:</a:t>
            </a:r>
          </a:p>
        </p:txBody>
      </p:sp>
      <p:pic>
        <p:nvPicPr>
          <p:cNvPr id="12297" name="Picture 9" descr="MCj0411466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78475" y="4840288"/>
            <a:ext cx="815975" cy="847725"/>
          </a:xfrm>
          <a:prstGeom prst="rect">
            <a:avLst/>
          </a:prstGeom>
          <a:noFill/>
        </p:spPr>
      </p:pic>
      <p:pic>
        <p:nvPicPr>
          <p:cNvPr id="12299" name="Picture 11" descr="MCj0415808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7875" y="4840288"/>
            <a:ext cx="860425" cy="904875"/>
          </a:xfrm>
          <a:prstGeom prst="rect">
            <a:avLst/>
          </a:prstGeom>
          <a:noFill/>
        </p:spPr>
      </p:pic>
      <p:sp>
        <p:nvSpPr>
          <p:cNvPr id="12300" name="Line 12"/>
          <p:cNvSpPr>
            <a:spLocks noChangeShapeType="1"/>
          </p:cNvSpPr>
          <p:nvPr/>
        </p:nvSpPr>
        <p:spPr bwMode="auto">
          <a:xfrm>
            <a:off x="1920875" y="5068888"/>
            <a:ext cx="3429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07" name="Text Box 19"/>
              <p:cNvSpPr txBox="1">
                <a:spLocks noChangeArrowheads="1"/>
              </p:cNvSpPr>
              <p:nvPr/>
            </p:nvSpPr>
            <p:spPr bwMode="auto">
              <a:xfrm>
                <a:off x="2952750" y="4840288"/>
                <a:ext cx="1409476" cy="40011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𝐄𝐧𝐜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307" name="Text 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52750" y="4840288"/>
                <a:ext cx="1409476" cy="400110"/>
              </a:xfrm>
              <a:prstGeom prst="rect">
                <a:avLst/>
              </a:prstGeom>
              <a:blipFill rotWithShape="0">
                <a:blip r:embed="rId6"/>
                <a:stretch>
                  <a:fillRect b="-16418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08" name="Line 20"/>
          <p:cNvSpPr>
            <a:spLocks noChangeShapeType="1"/>
          </p:cNvSpPr>
          <p:nvPr/>
        </p:nvSpPr>
        <p:spPr bwMode="auto">
          <a:xfrm>
            <a:off x="1920875" y="5602288"/>
            <a:ext cx="3429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09" name="Text Box 21"/>
              <p:cNvSpPr txBox="1">
                <a:spLocks noChangeArrowheads="1"/>
              </p:cNvSpPr>
              <p:nvPr/>
            </p:nvSpPr>
            <p:spPr bwMode="auto">
              <a:xfrm>
                <a:off x="2952750" y="5373688"/>
                <a:ext cx="1409476" cy="40011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𝐄𝐧𝐜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’)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309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52750" y="5373688"/>
                <a:ext cx="1409476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16667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10" name="Text Box 22"/>
              <p:cNvSpPr txBox="1">
                <a:spLocks noChangeArrowheads="1"/>
              </p:cNvSpPr>
              <p:nvPr/>
            </p:nvSpPr>
            <p:spPr bwMode="auto">
              <a:xfrm>
                <a:off x="3352800" y="5867400"/>
                <a:ext cx="452733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b="1" dirty="0"/>
                  <a:t>The adversary can compute</a:t>
                </a:r>
                <a:r>
                  <a:rPr lang="en-US" sz="2000" b="1" dirty="0">
                    <a:solidFill>
                      <a:srgbClr val="9933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𝐱𝐨𝐫</m:t>
                    </m:r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sz="20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310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2800" y="5867400"/>
                <a:ext cx="4527330" cy="400110"/>
              </a:xfrm>
              <a:prstGeom prst="rect">
                <a:avLst/>
              </a:prstGeom>
              <a:blipFill rotWithShape="0">
                <a:blip r:embed="rId8"/>
                <a:stretch>
                  <a:fillRect l="-1346" t="-9231" b="-26154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8" name="Picture 10" descr="MCj04359410000[1]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225675" y="5526088"/>
            <a:ext cx="1066800" cy="774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3794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5" grpId="0" animBg="1"/>
      <p:bldP spid="12300" grpId="0" animBg="1"/>
      <p:bldP spid="12307" grpId="0" animBg="1"/>
      <p:bldP spid="12308" grpId="0" animBg="1"/>
      <p:bldP spid="12309" grpId="0" animBg="1"/>
      <p:bldP spid="1231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to do?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>
              <a:buFontTx/>
              <a:buNone/>
            </a:pPr>
            <a:r>
              <a:rPr lang="en-US" dirty="0"/>
              <a:t>There are two solutions:</a:t>
            </a:r>
          </a:p>
          <a:p>
            <a:pPr marL="609600" indent="-609600">
              <a:buFontTx/>
              <a:buNone/>
            </a:pPr>
            <a:endParaRPr lang="en-US" dirty="0"/>
          </a:p>
          <a:p>
            <a:pPr marL="609600" indent="-609600">
              <a:buFontTx/>
              <a:buAutoNum type="arabicPeriod"/>
            </a:pPr>
            <a:r>
              <a:rPr lang="en-US" dirty="0"/>
              <a:t>The </a:t>
            </a:r>
            <a:r>
              <a:rPr lang="en-US" b="1" dirty="0">
                <a:solidFill>
                  <a:srgbClr val="0070C0"/>
                </a:solidFill>
              </a:rPr>
              <a:t>synchronized mode</a:t>
            </a:r>
          </a:p>
          <a:p>
            <a:pPr marL="609600" indent="-609600">
              <a:buFontTx/>
              <a:buAutoNum type="arabicPeriod"/>
            </a:pPr>
            <a:endParaRPr lang="en-US" b="1" dirty="0">
              <a:solidFill>
                <a:schemeClr val="accent2"/>
              </a:solidFill>
            </a:endParaRPr>
          </a:p>
          <a:p>
            <a:pPr marL="609600" indent="-609600">
              <a:buFontTx/>
              <a:buAutoNum type="arabicPeriod"/>
            </a:pPr>
            <a:r>
              <a:rPr lang="en-US" dirty="0"/>
              <a:t>The </a:t>
            </a:r>
            <a:r>
              <a:rPr lang="en-US" b="1" dirty="0">
                <a:solidFill>
                  <a:srgbClr val="0070C0"/>
                </a:solidFill>
              </a:rPr>
              <a:t>unsynchronized mode</a:t>
            </a:r>
          </a:p>
        </p:txBody>
      </p:sp>
    </p:spTree>
    <p:extLst>
      <p:ext uri="{BB962C8B-B14F-4D97-AF65-F5344CB8AC3E}">
        <p14:creationId xmlns:p14="http://schemas.microsoft.com/office/powerpoint/2010/main" val="36490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0"/>
            <a:ext cx="8647968" cy="1143000"/>
          </a:xfrm>
        </p:spPr>
        <p:txBody>
          <a:bodyPr/>
          <a:lstStyle/>
          <a:p>
            <a:r>
              <a:rPr lang="en-US" dirty="0"/>
              <a:t>Multiple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1000108"/>
            <a:ext cx="8429684" cy="371477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In real-life applications we need to encrypt </a:t>
            </a:r>
            <a:r>
              <a:rPr lang="en-US" b="1" dirty="0">
                <a:solidFill>
                  <a:srgbClr val="FF0000"/>
                </a:solidFill>
              </a:rPr>
              <a:t>multiple messages with one key</a:t>
            </a:r>
            <a:r>
              <a:rPr lang="en-US" dirty="0"/>
              <a:t>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The adversary may learn something about the key by looking at </a:t>
            </a:r>
          </a:p>
          <a:p>
            <a:pPr algn="ctr">
              <a:buNone/>
            </a:pPr>
            <a:r>
              <a:rPr lang="en-US" dirty="0" err="1"/>
              <a:t>ciphertexts</a:t>
            </a:r>
            <a:r>
              <a:rPr lang="en-US" dirty="0"/>
              <a:t> </a:t>
            </a:r>
            <a:r>
              <a:rPr lang="en-US" b="1" i="1" dirty="0">
                <a:solidFill>
                  <a:srgbClr val="FF0000"/>
                </a:solidFill>
              </a:rPr>
              <a:t>c</a:t>
            </a:r>
            <a:r>
              <a:rPr lang="en-US" b="1" baseline="-25000" dirty="0">
                <a:solidFill>
                  <a:srgbClr val="FF0000"/>
                </a:solidFill>
              </a:rPr>
              <a:t>1</a:t>
            </a:r>
            <a:r>
              <a:rPr lang="en-US" b="1" dirty="0">
                <a:solidFill>
                  <a:srgbClr val="FF0000"/>
                </a:solidFill>
              </a:rPr>
              <a:t>,...,</a:t>
            </a:r>
            <a:r>
              <a:rPr lang="en-US" b="1" i="1" dirty="0">
                <a:solidFill>
                  <a:srgbClr val="FF0000"/>
                </a:solidFill>
              </a:rPr>
              <a:t>c</a:t>
            </a:r>
            <a:r>
              <a:rPr lang="en-US" b="1" i="1" baseline="-25000" dirty="0">
                <a:solidFill>
                  <a:srgbClr val="FF0000"/>
                </a:solidFill>
              </a:rPr>
              <a:t>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of </a:t>
            </a:r>
          </a:p>
          <a:p>
            <a:pPr algn="ctr">
              <a:buNone/>
            </a:pPr>
            <a:r>
              <a:rPr lang="en-US" dirty="0"/>
              <a:t>some messages </a:t>
            </a:r>
            <a:r>
              <a:rPr lang="en-US" b="1" i="1" dirty="0">
                <a:solidFill>
                  <a:srgbClr val="FF0000"/>
                </a:solidFill>
              </a:rPr>
              <a:t>m</a:t>
            </a:r>
            <a:r>
              <a:rPr lang="en-US" b="1" baseline="-25000" dirty="0">
                <a:solidFill>
                  <a:srgbClr val="FF0000"/>
                </a:solidFill>
              </a:rPr>
              <a:t>1</a:t>
            </a:r>
            <a:r>
              <a:rPr lang="en-US" b="1" dirty="0">
                <a:solidFill>
                  <a:srgbClr val="FF0000"/>
                </a:solidFill>
              </a:rPr>
              <a:t>,...,</a:t>
            </a:r>
            <a:r>
              <a:rPr lang="en-US" b="1" i="1" dirty="0" err="1">
                <a:solidFill>
                  <a:srgbClr val="FF0000"/>
                </a:solidFill>
              </a:rPr>
              <a:t>m</a:t>
            </a:r>
            <a:r>
              <a:rPr lang="en-US" b="1" i="1" baseline="-25000" dirty="0" err="1">
                <a:solidFill>
                  <a:srgbClr val="FF0000"/>
                </a:solidFill>
              </a:rPr>
              <a:t>t</a:t>
            </a:r>
            <a:r>
              <a:rPr lang="en-US" dirty="0"/>
              <a:t>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4" name="Right Arrow Callout 3"/>
          <p:cNvSpPr/>
          <p:nvPr/>
        </p:nvSpPr>
        <p:spPr>
          <a:xfrm rot="16200000">
            <a:off x="3428992" y="1857364"/>
            <a:ext cx="2143140" cy="7429552"/>
          </a:xfrm>
          <a:prstGeom prst="rightArrowCallout">
            <a:avLst>
              <a:gd name="adj1" fmla="val 21902"/>
              <a:gd name="adj2" fmla="val 25000"/>
              <a:gd name="adj3" fmla="val 25000"/>
              <a:gd name="adj4" fmla="val 75000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 </a:t>
            </a:r>
            <a:r>
              <a:rPr lang="en-US" sz="2400" b="1" dirty="0">
                <a:solidFill>
                  <a:schemeClr val="tx1"/>
                </a:solidFill>
              </a:rPr>
              <a:t>How are these messages chosen?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let’s say: the adversary can choose them!</a:t>
            </a:r>
            <a:br>
              <a:rPr lang="en-US" sz="2400" b="1" dirty="0">
                <a:solidFill>
                  <a:schemeClr val="tx1"/>
                </a:solidFill>
              </a:rPr>
            </a:br>
            <a:endParaRPr lang="en-US" sz="2400" b="1" dirty="0">
              <a:solidFill>
                <a:schemeClr val="tx1"/>
              </a:solidFill>
            </a:endParaRP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(good tradition: be as pessimistic as possible)</a:t>
            </a:r>
          </a:p>
        </p:txBody>
      </p:sp>
    </p:spTree>
    <p:extLst>
      <p:ext uri="{BB962C8B-B14F-4D97-AF65-F5344CB8AC3E}">
        <p14:creationId xmlns:p14="http://schemas.microsoft.com/office/powerpoint/2010/main" val="99826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274638"/>
            <a:ext cx="8576530" cy="1143000"/>
          </a:xfrm>
        </p:spPr>
        <p:txBody>
          <a:bodyPr>
            <a:normAutofit/>
          </a:bodyPr>
          <a:lstStyle/>
          <a:p>
            <a:r>
              <a:rPr lang="en-US" dirty="0"/>
              <a:t>How to encrypt several messages</a:t>
            </a:r>
          </a:p>
        </p:txBody>
      </p:sp>
      <p:sp>
        <p:nvSpPr>
          <p:cNvPr id="4" name="Line 24"/>
          <p:cNvSpPr>
            <a:spLocks noChangeShapeType="1"/>
          </p:cNvSpPr>
          <p:nvPr/>
        </p:nvSpPr>
        <p:spPr bwMode="auto">
          <a:xfrm>
            <a:off x="1143000" y="5791200"/>
            <a:ext cx="6934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30"/>
              <p:cNvSpPr txBox="1">
                <a:spLocks noChangeArrowheads="1"/>
              </p:cNvSpPr>
              <p:nvPr/>
            </p:nvSpPr>
            <p:spPr bwMode="auto">
              <a:xfrm>
                <a:off x="5845175" y="6027738"/>
                <a:ext cx="990600" cy="369887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  <a:latin typeface="Cmsy10"/>
                </a:endParaRPr>
              </a:p>
            </p:txBody>
          </p:sp>
        </mc:Choice>
        <mc:Fallback xmlns="">
          <p:sp>
            <p:nvSpPr>
              <p:cNvPr id="5" name="Text 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45175" y="6027738"/>
                <a:ext cx="990600" cy="369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3"/>
              <p:cNvSpPr txBox="1">
                <a:spLocks noChangeArrowheads="1"/>
              </p:cNvSpPr>
              <p:nvPr/>
            </p:nvSpPr>
            <p:spPr>
              <a:xfrm>
                <a:off x="381000" y="1785926"/>
                <a:ext cx="7467600" cy="38100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365760" marR="0" lvl="0" indent="-283464" algn="l" defTabSz="914400" rtl="0" eaLnBrk="1" fontAlgn="auto" latinLnBrk="0" hangingPunct="1">
                  <a:lnSpc>
                    <a:spcPct val="8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𝑮</m:t>
                    </m:r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:{</m:t>
                    </m:r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𝟎</m:t>
                    </m:r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𝟏</m:t>
                    </m:r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}</m:t>
                    </m:r>
                    <m:r>
                      <a:rPr kumimoji="0" lang="en-US" sz="2000" b="1" i="1" u="none" strike="noStrike" kern="1200" cap="none" spc="0" normalizeH="0" baseline="3000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𝒏</m:t>
                    </m:r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itchFamily="34" charset="0"/>
                      </a:rPr>
                      <m:t>→ {</m:t>
                    </m:r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itchFamily="34" charset="0"/>
                      </a:rPr>
                      <m:t>𝟎</m:t>
                    </m:r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itchFamily="34" charset="0"/>
                      </a:rPr>
                      <m:t>,</m:t>
                    </m:r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itchFamily="34" charset="0"/>
                      </a:rPr>
                      <m:t>𝟏</m:t>
                    </m:r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itchFamily="34" charset="0"/>
                      </a:rPr>
                      <m:t>}</m:t>
                    </m:r>
                    <m:r>
                      <a:rPr kumimoji="0" lang="en-US" sz="2000" b="1" i="0" u="none" strike="noStrike" kern="1200" cap="none" spc="0" normalizeH="0" baseline="3000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itchFamily="34" charset="0"/>
                      </a:rPr>
                      <m:t>𝐯𝐞𝐫𝐲</m:t>
                    </m:r>
                    <m:r>
                      <a:rPr kumimoji="0" lang="en-US" sz="2000" b="1" i="0" u="none" strike="noStrike" kern="1200" cap="none" spc="0" normalizeH="0" baseline="3000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itchFamily="34" charset="0"/>
                      </a:rPr>
                      <m:t> </m:t>
                    </m:r>
                    <m:r>
                      <a:rPr kumimoji="0" lang="en-US" sz="2000" b="1" i="0" u="none" strike="noStrike" kern="1200" cap="none" spc="0" normalizeH="0" baseline="3000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itchFamily="34" charset="0"/>
                      </a:rPr>
                      <m:t>𝐥𝐚𝐫𝐠𝐞</m:t>
                    </m:r>
                    <m:r>
                      <a:rPr kumimoji="0" lang="en-US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– a PRG.</a:t>
                </a:r>
              </a:p>
            </p:txBody>
          </p:sp>
        </mc:Choice>
        <mc:Fallback xmlns="">
          <p:sp>
            <p:nvSpPr>
              <p:cNvPr id="6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785926"/>
                <a:ext cx="7467600" cy="381000"/>
              </a:xfrm>
              <a:prstGeom prst="rect">
                <a:avLst/>
              </a:prstGeom>
              <a:blipFill rotWithShape="0">
                <a:blip r:embed="rId4"/>
                <a:stretch>
                  <a:fillRect t="-25806" b="-1774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5"/>
              <p:cNvSpPr txBox="1">
                <a:spLocks noChangeArrowheads="1"/>
              </p:cNvSpPr>
              <p:nvPr/>
            </p:nvSpPr>
            <p:spPr bwMode="auto">
              <a:xfrm>
                <a:off x="1143000" y="5181600"/>
                <a:ext cx="1677988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3000" y="5181600"/>
                <a:ext cx="1677988" cy="3698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6"/>
              <p:cNvSpPr>
                <a:spLocks noChangeArrowheads="1"/>
              </p:cNvSpPr>
              <p:nvPr/>
            </p:nvSpPr>
            <p:spPr bwMode="auto">
              <a:xfrm>
                <a:off x="4549775" y="3284538"/>
                <a:ext cx="914400" cy="3048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49775" y="3284538"/>
                <a:ext cx="914400" cy="30480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7"/>
              <p:cNvSpPr>
                <a:spLocks noChangeArrowheads="1"/>
              </p:cNvSpPr>
              <p:nvPr/>
            </p:nvSpPr>
            <p:spPr bwMode="auto">
              <a:xfrm>
                <a:off x="1143000" y="4648200"/>
                <a:ext cx="7696200" cy="3810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3000" y="4648200"/>
                <a:ext cx="7696200" cy="381000"/>
              </a:xfrm>
              <a:prstGeom prst="rect">
                <a:avLst/>
              </a:prstGeom>
              <a:blipFill rotWithShape="0">
                <a:blip r:embed="rId7"/>
                <a:stretch>
                  <a:fillRect b="-10938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utoShape 8"/>
          <p:cNvSpPr>
            <a:spLocks noChangeArrowheads="1"/>
          </p:cNvSpPr>
          <p:nvPr/>
        </p:nvSpPr>
        <p:spPr bwMode="auto">
          <a:xfrm rot="10800000">
            <a:off x="1143000" y="3657600"/>
            <a:ext cx="7772400" cy="838200"/>
          </a:xfrm>
          <a:custGeom>
            <a:avLst/>
            <a:gdLst>
              <a:gd name="G0" fmla="+- 9514 0 0"/>
              <a:gd name="G1" fmla="+- 21600 0 9514"/>
              <a:gd name="G2" fmla="*/ 9514 1 2"/>
              <a:gd name="G3" fmla="+- 21600 0 G2"/>
              <a:gd name="G4" fmla="+/ 9514 21600 2"/>
              <a:gd name="G5" fmla="+/ G1 0 2"/>
              <a:gd name="G6" fmla="*/ 21600 21600 9514"/>
              <a:gd name="G7" fmla="*/ G6 1 2"/>
              <a:gd name="G8" fmla="+- 21600 0 G7"/>
              <a:gd name="G9" fmla="*/ 21600 1 2"/>
              <a:gd name="G10" fmla="+- 9514 0 G9"/>
              <a:gd name="G11" fmla="?: G10 G8 0"/>
              <a:gd name="G12" fmla="?: G10 G7 21600"/>
              <a:gd name="T0" fmla="*/ 16843 w 21600"/>
              <a:gd name="T1" fmla="*/ 10800 h 21600"/>
              <a:gd name="T2" fmla="*/ 10800 w 21600"/>
              <a:gd name="T3" fmla="*/ 21600 h 21600"/>
              <a:gd name="T4" fmla="*/ 4757 w 21600"/>
              <a:gd name="T5" fmla="*/ 10800 h 21600"/>
              <a:gd name="T6" fmla="*/ 10800 w 21600"/>
              <a:gd name="T7" fmla="*/ 0 h 21600"/>
              <a:gd name="T8" fmla="*/ 6557 w 21600"/>
              <a:gd name="T9" fmla="*/ 6557 h 21600"/>
              <a:gd name="T10" fmla="*/ 15043 w 21600"/>
              <a:gd name="T11" fmla="*/ 1504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9514" y="21600"/>
                </a:lnTo>
                <a:lnTo>
                  <a:pt x="12086" y="21600"/>
                </a:lnTo>
                <a:lnTo>
                  <a:pt x="2160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21"/>
              <p:cNvSpPr txBox="1">
                <a:spLocks noChangeArrowheads="1"/>
              </p:cNvSpPr>
              <p:nvPr/>
            </p:nvSpPr>
            <p:spPr bwMode="auto">
              <a:xfrm>
                <a:off x="2873375" y="5189538"/>
                <a:ext cx="838200" cy="369887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73375" y="5189538"/>
                <a:ext cx="838200" cy="369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Box 22"/>
              <p:cNvSpPr txBox="1">
                <a:spLocks noChangeArrowheads="1"/>
              </p:cNvSpPr>
              <p:nvPr/>
            </p:nvSpPr>
            <p:spPr bwMode="auto">
              <a:xfrm>
                <a:off x="3787775" y="5189538"/>
                <a:ext cx="1981200" cy="369887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87775" y="5189538"/>
                <a:ext cx="1981200" cy="369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23"/>
              <p:cNvSpPr txBox="1">
                <a:spLocks noChangeArrowheads="1"/>
              </p:cNvSpPr>
              <p:nvPr/>
            </p:nvSpPr>
            <p:spPr bwMode="auto">
              <a:xfrm>
                <a:off x="5845175" y="5189538"/>
                <a:ext cx="990600" cy="369887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 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45175" y="5189538"/>
                <a:ext cx="990600" cy="369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9"/>
          <p:cNvSpPr>
            <a:spLocks noChangeArrowheads="1"/>
          </p:cNvSpPr>
          <p:nvPr/>
        </p:nvSpPr>
        <p:spPr bwMode="auto">
          <a:xfrm>
            <a:off x="6705600" y="3657600"/>
            <a:ext cx="2438400" cy="3200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Text Box 20"/>
          <p:cNvSpPr txBox="1">
            <a:spLocks noChangeArrowheads="1"/>
          </p:cNvSpPr>
          <p:nvPr/>
        </p:nvSpPr>
        <p:spPr bwMode="auto">
          <a:xfrm>
            <a:off x="7207250" y="4379913"/>
            <a:ext cx="604846" cy="52322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800" b="1"/>
              <a:t>. . .</a:t>
            </a:r>
          </a:p>
        </p:txBody>
      </p:sp>
      <p:sp>
        <p:nvSpPr>
          <p:cNvPr id="16" name="Text Box 26"/>
          <p:cNvSpPr txBox="1">
            <a:spLocks noChangeArrowheads="1"/>
          </p:cNvSpPr>
          <p:nvPr/>
        </p:nvSpPr>
        <p:spPr bwMode="auto">
          <a:xfrm>
            <a:off x="381000" y="5638800"/>
            <a:ext cx="539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xor</a:t>
            </a:r>
            <a:endParaRPr 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27"/>
              <p:cNvSpPr txBox="1">
                <a:spLocks noChangeArrowheads="1"/>
              </p:cNvSpPr>
              <p:nvPr/>
            </p:nvSpPr>
            <p:spPr bwMode="auto">
              <a:xfrm>
                <a:off x="1143000" y="6019800"/>
                <a:ext cx="1677988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 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3000" y="6019800"/>
                <a:ext cx="1677988" cy="36988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Box 28"/>
              <p:cNvSpPr txBox="1">
                <a:spLocks noChangeArrowheads="1"/>
              </p:cNvSpPr>
              <p:nvPr/>
            </p:nvSpPr>
            <p:spPr bwMode="auto">
              <a:xfrm>
                <a:off x="2873375" y="6027738"/>
                <a:ext cx="838200" cy="369887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 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73375" y="6027738"/>
                <a:ext cx="838200" cy="36988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Box 29"/>
              <p:cNvSpPr txBox="1">
                <a:spLocks noChangeArrowheads="1"/>
              </p:cNvSpPr>
              <p:nvPr/>
            </p:nvSpPr>
            <p:spPr bwMode="auto">
              <a:xfrm>
                <a:off x="3787775" y="6027738"/>
                <a:ext cx="1981200" cy="369887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 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87775" y="6027738"/>
                <a:ext cx="1981200" cy="36988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31"/>
              <p:cNvSpPr txBox="1">
                <a:spLocks noChangeArrowheads="1"/>
              </p:cNvSpPr>
              <p:nvPr/>
            </p:nvSpPr>
            <p:spPr bwMode="auto">
              <a:xfrm>
                <a:off x="3863975" y="3970338"/>
                <a:ext cx="2419350" cy="3667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computed “on fly”</a:t>
                </a:r>
              </a:p>
            </p:txBody>
          </p:sp>
        </mc:Choice>
        <mc:Fallback xmlns="">
          <p:sp>
            <p:nvSpPr>
              <p:cNvPr id="20" name="Text 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63975" y="3970338"/>
                <a:ext cx="2419350" cy="366712"/>
              </a:xfrm>
              <a:prstGeom prst="rect">
                <a:avLst/>
              </a:prstGeom>
              <a:blipFill rotWithShape="0">
                <a:blip r:embed="rId14"/>
                <a:stretch>
                  <a:fillRect t="-10000" r="-504" b="-25000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00034" y="2633650"/>
                <a:ext cx="22767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divide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in blocks:</a:t>
                </a: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34" y="2633650"/>
                <a:ext cx="2276714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2139" t="-9836" r="-2406" b="-2295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/>
          <p:cNvCxnSpPr/>
          <p:nvPr/>
        </p:nvCxnSpPr>
        <p:spPr>
          <a:xfrm rot="5400000">
            <a:off x="2572530" y="4856966"/>
            <a:ext cx="571504" cy="1588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>
            <a:off x="3429786" y="4856966"/>
            <a:ext cx="571504" cy="1588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>
            <a:off x="5501488" y="4856966"/>
            <a:ext cx="571504" cy="1588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214942" y="1785926"/>
            <a:ext cx="3429024" cy="914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can be proven to be CPA-secure</a:t>
            </a:r>
          </a:p>
        </p:txBody>
      </p:sp>
    </p:spTree>
    <p:extLst>
      <p:ext uri="{BB962C8B-B14F-4D97-AF65-F5344CB8AC3E}">
        <p14:creationId xmlns:p14="http://schemas.microsoft.com/office/powerpoint/2010/main" val="301586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/>
      <p:bldP spid="17" grpId="0" animBg="1"/>
      <p:bldP spid="18" grpId="0" animBg="1"/>
      <p:bldP spid="19" grpId="0" animBg="1"/>
      <p:bldP spid="20" grpId="0"/>
      <p:bldP spid="2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80039"/>
            <a:ext cx="7886700" cy="1325563"/>
          </a:xfrm>
        </p:spPr>
        <p:txBody>
          <a:bodyPr/>
          <a:lstStyle/>
          <a:p>
            <a:r>
              <a:rPr lang="en-US" dirty="0"/>
              <a:t>Unsynchronized mode</a:t>
            </a:r>
          </a:p>
        </p:txBody>
      </p:sp>
      <p:sp>
        <p:nvSpPr>
          <p:cNvPr id="15364" name="Line 4"/>
          <p:cNvSpPr>
            <a:spLocks noChangeShapeType="1"/>
          </p:cNvSpPr>
          <p:nvPr/>
        </p:nvSpPr>
        <p:spPr bwMode="auto">
          <a:xfrm flipV="1">
            <a:off x="5105400" y="4648200"/>
            <a:ext cx="3733800" cy="15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65" name="Text Box 5"/>
              <p:cNvSpPr txBox="1">
                <a:spLocks noChangeArrowheads="1"/>
              </p:cNvSpPr>
              <p:nvPr/>
            </p:nvSpPr>
            <p:spPr bwMode="auto">
              <a:xfrm>
                <a:off x="5105400" y="4038600"/>
                <a:ext cx="3733800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365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05400" y="4038600"/>
                <a:ext cx="3733800" cy="3698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66" name="Rectangle 6"/>
              <p:cNvSpPr>
                <a:spLocks noChangeArrowheads="1"/>
              </p:cNvSpPr>
              <p:nvPr/>
            </p:nvSpPr>
            <p:spPr bwMode="auto">
              <a:xfrm>
                <a:off x="7086600" y="2057400"/>
                <a:ext cx="685800" cy="3048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366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86600" y="2057400"/>
                <a:ext cx="685800" cy="3048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67" name="Rectangle 7"/>
              <p:cNvSpPr>
                <a:spLocks noChangeArrowheads="1"/>
              </p:cNvSpPr>
              <p:nvPr/>
            </p:nvSpPr>
            <p:spPr bwMode="auto">
              <a:xfrm>
                <a:off x="5105400" y="3505200"/>
                <a:ext cx="3733800" cy="3810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𝐈𝐕</m:t>
                      </m:r>
                      <m:r>
                        <a:rPr lang="en-US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367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05400" y="3505200"/>
                <a:ext cx="3733800" cy="381000"/>
              </a:xfrm>
              <a:prstGeom prst="rect">
                <a:avLst/>
              </a:prstGeom>
              <a:blipFill rotWithShape="0">
                <a:blip r:embed="rId5"/>
                <a:stretch>
                  <a:fillRect b="-10769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68" name="AutoShape 8"/>
          <p:cNvSpPr>
            <a:spLocks noChangeArrowheads="1"/>
          </p:cNvSpPr>
          <p:nvPr/>
        </p:nvSpPr>
        <p:spPr bwMode="auto">
          <a:xfrm rot="10800000">
            <a:off x="5105400" y="2438400"/>
            <a:ext cx="3733800" cy="838200"/>
          </a:xfrm>
          <a:custGeom>
            <a:avLst/>
            <a:gdLst>
              <a:gd name="G0" fmla="+- 5969 0 0"/>
              <a:gd name="G1" fmla="+- 21600 0 5969"/>
              <a:gd name="G2" fmla="*/ 5969 1 2"/>
              <a:gd name="G3" fmla="+- 21600 0 G2"/>
              <a:gd name="G4" fmla="+/ 5969 21600 2"/>
              <a:gd name="G5" fmla="+/ G1 0 2"/>
              <a:gd name="G6" fmla="*/ 21600 21600 5969"/>
              <a:gd name="G7" fmla="*/ G6 1 2"/>
              <a:gd name="G8" fmla="+- 21600 0 G7"/>
              <a:gd name="G9" fmla="*/ 21600 1 2"/>
              <a:gd name="G10" fmla="+- 5969 0 G9"/>
              <a:gd name="G11" fmla="?: G10 G8 0"/>
              <a:gd name="G12" fmla="?: G10 G7 21600"/>
              <a:gd name="T0" fmla="*/ 18615 w 21600"/>
              <a:gd name="T1" fmla="*/ 10800 h 21600"/>
              <a:gd name="T2" fmla="*/ 10800 w 21600"/>
              <a:gd name="T3" fmla="*/ 21600 h 21600"/>
              <a:gd name="T4" fmla="*/ 2985 w 21600"/>
              <a:gd name="T5" fmla="*/ 10800 h 21600"/>
              <a:gd name="T6" fmla="*/ 10800 w 21600"/>
              <a:gd name="T7" fmla="*/ 0 h 21600"/>
              <a:gd name="T8" fmla="*/ 4785 w 21600"/>
              <a:gd name="T9" fmla="*/ 4785 h 21600"/>
              <a:gd name="T10" fmla="*/ 16815 w 21600"/>
              <a:gd name="T11" fmla="*/ 1681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969" y="21600"/>
                </a:lnTo>
                <a:lnTo>
                  <a:pt x="15631" y="21600"/>
                </a:lnTo>
                <a:lnTo>
                  <a:pt x="2160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69" name="Text Box 9"/>
              <p:cNvSpPr txBox="1">
                <a:spLocks noChangeArrowheads="1"/>
              </p:cNvSpPr>
              <p:nvPr/>
            </p:nvSpPr>
            <p:spPr bwMode="auto">
              <a:xfrm>
                <a:off x="5105400" y="4876800"/>
                <a:ext cx="3733800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𝐈𝐕</m:t>
                      </m:r>
                      <m:r>
                        <a:rPr lang="en-US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369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05400" y="4876800"/>
                <a:ext cx="3733800" cy="369888"/>
              </a:xfrm>
              <a:prstGeom prst="rect">
                <a:avLst/>
              </a:prstGeom>
              <a:blipFill rotWithShape="0">
                <a:blip r:embed="rId6"/>
                <a:stretch>
                  <a:fillRect b="-11111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70" name="Rectangle 10"/>
              <p:cNvSpPr>
                <a:spLocks noChangeArrowheads="1"/>
              </p:cNvSpPr>
              <p:nvPr/>
            </p:nvSpPr>
            <p:spPr bwMode="auto">
              <a:xfrm>
                <a:off x="6172200" y="2057400"/>
                <a:ext cx="838200" cy="3048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𝐈𝐕</m:t>
                      </m:r>
                      <m:r>
                        <a:rPr lang="en-US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370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72200" y="2057400"/>
                <a:ext cx="838200" cy="304800"/>
              </a:xfrm>
              <a:prstGeom prst="rect">
                <a:avLst/>
              </a:prstGeom>
              <a:blipFill rotWithShape="0">
                <a:blip r:embed="rId7"/>
                <a:stretch>
                  <a:fillRect b="-9615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71" name="Text Box 11"/>
          <p:cNvSpPr txBox="1">
            <a:spLocks noChangeArrowheads="1"/>
          </p:cNvSpPr>
          <p:nvPr/>
        </p:nvSpPr>
        <p:spPr bwMode="auto">
          <a:xfrm>
            <a:off x="4495800" y="4419600"/>
            <a:ext cx="539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xor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72" name="Rectangle 12"/>
              <p:cNvSpPr>
                <a:spLocks noChangeArrowheads="1"/>
              </p:cNvSpPr>
              <p:nvPr/>
            </p:nvSpPr>
            <p:spPr bwMode="auto">
              <a:xfrm>
                <a:off x="4114800" y="4876800"/>
                <a:ext cx="838200" cy="3810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𝐈𝐕</m:t>
                      </m:r>
                      <m:r>
                        <a:rPr lang="en-US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372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14800" y="4876800"/>
                <a:ext cx="838200" cy="38100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74" name="AutoShape 14"/>
          <p:cNvSpPr>
            <a:spLocks/>
          </p:cNvSpPr>
          <p:nvPr/>
        </p:nvSpPr>
        <p:spPr bwMode="auto">
          <a:xfrm rot="16200000">
            <a:off x="6305550" y="3219450"/>
            <a:ext cx="381000" cy="4762500"/>
          </a:xfrm>
          <a:prstGeom prst="leftBrace">
            <a:avLst>
              <a:gd name="adj1" fmla="val 104167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75" name="Text Box 15"/>
              <p:cNvSpPr txBox="1">
                <a:spLocks noChangeArrowheads="1"/>
              </p:cNvSpPr>
              <p:nvPr/>
            </p:nvSpPr>
            <p:spPr bwMode="auto">
              <a:xfrm>
                <a:off x="5867400" y="5943600"/>
                <a:ext cx="1308307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𝐄𝐧𝐜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err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 dirty="0" err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375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67400" y="5943600"/>
                <a:ext cx="1308307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311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76" name="Text Box 16"/>
              <p:cNvSpPr txBox="1">
                <a:spLocks noChangeArrowheads="1"/>
              </p:cNvSpPr>
              <p:nvPr/>
            </p:nvSpPr>
            <p:spPr bwMode="auto">
              <a:xfrm>
                <a:off x="152400" y="1391313"/>
                <a:ext cx="3657600" cy="495520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r>
                  <a:rPr lang="en-US" sz="2800" b="1" u="sng" dirty="0">
                    <a:solidFill>
                      <a:srgbClr val="0070C0"/>
                    </a:solidFill>
                  </a:rPr>
                  <a:t>Idea</a:t>
                </a:r>
              </a:p>
              <a:p>
                <a:endParaRPr lang="en-US" sz="2800" u="sng" dirty="0"/>
              </a:p>
              <a:p>
                <a:r>
                  <a:rPr lang="en-US" sz="2000" b="1" dirty="0"/>
                  <a:t>Randomize the encryption procedure.</a:t>
                </a:r>
              </a:p>
              <a:p>
                <a:pPr algn="l"/>
                <a:endParaRPr lang="en-US" sz="2000" dirty="0"/>
              </a:p>
              <a:p>
                <a:pPr algn="l"/>
                <a:r>
                  <a:rPr lang="en-US" sz="2000" dirty="0"/>
                  <a:t>Assume that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takes as an additional input</a:t>
                </a:r>
                <a:br>
                  <a:rPr lang="en-US" sz="2000" dirty="0"/>
                </a:br>
                <a:endParaRPr lang="en-US" sz="2000" dirty="0"/>
              </a:p>
              <a:p>
                <a:r>
                  <a:rPr lang="en-US" sz="2000" dirty="0"/>
                  <a:t>an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initialization vector </a:t>
                </a:r>
                <a:r>
                  <a:rPr lang="en-US" sz="2000" dirty="0"/>
                  <a:t>(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𝐈𝐕</m:t>
                    </m:r>
                  </m:oMath>
                </a14:m>
                <a:r>
                  <a:rPr lang="en-US" sz="2000" dirty="0"/>
                  <a:t>).</a:t>
                </a:r>
              </a:p>
              <a:p>
                <a:endParaRPr lang="en-US" sz="2000" dirty="0"/>
              </a:p>
              <a:p>
                <a:pPr algn="l"/>
                <a:r>
                  <a:rPr lang="en-US" sz="2000" dirty="0"/>
                  <a:t>The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Enc</a:t>
                </a:r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/>
                  <a:t>algorithm selects a fresh random </a:t>
                </a:r>
                <a:r>
                  <a:rPr lang="en-US" sz="2000" b="1" dirty="0" err="1">
                    <a:solidFill>
                      <a:srgbClr val="FF0000"/>
                    </a:solidFill>
                  </a:rPr>
                  <a:t>IV</a:t>
                </a:r>
                <a:r>
                  <a:rPr lang="en-US" sz="2000" b="1" i="1" baseline="-25000" dirty="0" err="1">
                    <a:solidFill>
                      <a:srgbClr val="FF0000"/>
                    </a:solidFill>
                  </a:rPr>
                  <a:t>i</a:t>
                </a:r>
                <a:r>
                  <a:rPr lang="en-US" sz="2000" b="1" dirty="0"/>
                  <a:t> </a:t>
                </a:r>
                <a:r>
                  <a:rPr lang="en-US" sz="2000" dirty="0"/>
                  <a:t>for each message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m</a:t>
                </a:r>
                <a:r>
                  <a:rPr lang="en-US" sz="2000" b="1" i="1" baseline="-25000" dirty="0">
                    <a:solidFill>
                      <a:srgbClr val="FF0000"/>
                    </a:solidFill>
                  </a:rPr>
                  <a:t>i</a:t>
                </a:r>
                <a:r>
                  <a:rPr lang="en-US" sz="2000" dirty="0"/>
                  <a:t>.</a:t>
                </a:r>
              </a:p>
              <a:p>
                <a:pPr algn="r"/>
                <a:r>
                  <a:rPr lang="en-US" sz="2000" dirty="0"/>
                  <a:t>Later </a:t>
                </a:r>
                <a:r>
                  <a:rPr lang="en-US" sz="2000" b="1" dirty="0" err="1">
                    <a:solidFill>
                      <a:srgbClr val="FF0000"/>
                    </a:solidFill>
                  </a:rPr>
                  <a:t>IV</a:t>
                </a:r>
                <a:r>
                  <a:rPr lang="en-US" sz="2000" b="1" i="1" baseline="-25000" dirty="0" err="1">
                    <a:solidFill>
                      <a:srgbClr val="FF0000"/>
                    </a:solidFill>
                  </a:rPr>
                  <a:t>i</a:t>
                </a:r>
                <a:r>
                  <a:rPr lang="en-US" sz="2000" b="1" i="1" baseline="-25000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b="1" baseline="-25000" dirty="0">
                    <a:solidFill>
                      <a:srgbClr val="990000"/>
                    </a:solidFill>
                  </a:rPr>
                  <a:t> </a:t>
                </a:r>
                <a:r>
                  <a:rPr lang="en-US" sz="2000" dirty="0"/>
                  <a:t>is included in the </a:t>
                </a:r>
                <a:r>
                  <a:rPr lang="en-US" sz="2000" b="1" dirty="0" err="1"/>
                  <a:t>ciphertext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15376" name="Text 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" y="1391313"/>
                <a:ext cx="3657600" cy="4955203"/>
              </a:xfrm>
              <a:prstGeom prst="rect">
                <a:avLst/>
              </a:prstGeom>
              <a:blipFill rotWithShape="0">
                <a:blip r:embed="rId10"/>
                <a:stretch>
                  <a:fillRect l="-3151" t="-1103" r="-2819" b="-980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ular Callout 1"/>
          <p:cNvSpPr/>
          <p:nvPr/>
        </p:nvSpPr>
        <p:spPr>
          <a:xfrm>
            <a:off x="3983467" y="1814513"/>
            <a:ext cx="1541033" cy="997297"/>
          </a:xfrm>
          <a:prstGeom prst="wedgeRectCallout">
            <a:avLst>
              <a:gd name="adj1" fmla="val -139506"/>
              <a:gd name="adj2" fmla="val 18309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weaker version: a </a:t>
            </a:r>
            <a:r>
              <a:rPr lang="en-US" b="1" dirty="0">
                <a:solidFill>
                  <a:srgbClr val="0070C0"/>
                </a:solidFill>
              </a:rPr>
              <a:t>nonce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1416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4" grpId="0" animBg="1"/>
      <p:bldP spid="15365" grpId="0" animBg="1"/>
      <p:bldP spid="15366" grpId="0" animBg="1"/>
      <p:bldP spid="15367" grpId="0" animBg="1"/>
      <p:bldP spid="15368" grpId="0" animBg="1"/>
      <p:bldP spid="15369" grpId="0" animBg="1"/>
      <p:bldP spid="15370" grpId="0" animBg="1"/>
      <p:bldP spid="15371" grpId="0"/>
      <p:bldP spid="15372" grpId="0" animBg="1"/>
      <p:bldP spid="15374" grpId="0" animBg="1"/>
      <p:bldP spid="15375" grpId="0"/>
      <p:bldP spid="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2" name="AutoShape 8"/>
          <p:cNvSpPr>
            <a:spLocks noChangeArrowheads="1"/>
          </p:cNvSpPr>
          <p:nvPr/>
        </p:nvSpPr>
        <p:spPr bwMode="auto">
          <a:xfrm rot="-1249413">
            <a:off x="457200" y="2971800"/>
            <a:ext cx="2743200" cy="2873375"/>
          </a:xfrm>
          <a:prstGeom prst="curvedRightArrow">
            <a:avLst>
              <a:gd name="adj1" fmla="val 6624"/>
              <a:gd name="adj2" fmla="val 27573"/>
              <a:gd name="adj3" fmla="val 33333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/>
              <a:t>We need an “augmented” PRG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8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736899"/>
                <a:ext cx="8610600" cy="194280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buFontTx/>
                  <a:buNone/>
                </a:pPr>
                <a:r>
                  <a:rPr lang="en-US" sz="2000" dirty="0"/>
                  <a:t>We need a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PRG</a:t>
                </a:r>
                <a:r>
                  <a:rPr lang="en-US" sz="2000" dirty="0"/>
                  <a:t> such that the adversary cannot distinguish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2000" b="1" dirty="0">
                        <a:solidFill>
                          <a:srgbClr val="FF0000"/>
                        </a:solidFill>
                      </a:rPr>
                      <m:t>IV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1" dirty="0">
                    <a:solidFill>
                      <a:srgbClr val="993300"/>
                    </a:solidFill>
                  </a:rPr>
                  <a:t> </a:t>
                </a:r>
                <a:r>
                  <a:rPr lang="en-US" sz="2000" dirty="0"/>
                  <a:t>from a random string even if she knows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IV </a:t>
                </a:r>
                <a:r>
                  <a:rPr lang="en-US" sz="2000" dirty="0"/>
                  <a:t>and</a:t>
                </a:r>
                <a:r>
                  <a:rPr lang="en-US" sz="2000" b="1" dirty="0">
                    <a:solidFill>
                      <a:srgbClr val="993300"/>
                    </a:solidFill>
                  </a:rPr>
                  <a:t> </a:t>
                </a:r>
                <a:r>
                  <a:rPr lang="en-US" sz="2000" dirty="0"/>
                  <a:t>some pairs </a:t>
                </a:r>
              </a:p>
              <a:p>
                <a:pPr algn="ctr">
                  <a:lnSpc>
                    <a:spcPct val="10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000" b="1" dirty="0">
                              <a:solidFill>
                                <a:srgbClr val="FF0000"/>
                              </a:solidFill>
                            </a:rPr>
                            <m:t>IV</m:t>
                          </m:r>
                          <m:r>
                            <a:rPr lang="en-US" sz="2000" b="1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en-US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000" b="1" dirty="0">
                                  <a:solidFill>
                                    <a:srgbClr val="FF0000"/>
                                  </a:solidFill>
                                </a:rPr>
                                <m:t>IV</m:t>
                              </m:r>
                              <m:r>
                                <a:rPr lang="en-US" sz="2000" b="1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e>
                      </m:d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000" b="1" dirty="0">
                              <a:solidFill>
                                <a:srgbClr val="FF0000"/>
                              </a:solidFill>
                            </a:rPr>
                            <m:t>IV</m:t>
                          </m:r>
                          <m:r>
                            <a:rPr lang="en-US" sz="2000" b="1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en-US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000" b="1" dirty="0">
                                  <a:solidFill>
                                    <a:srgbClr val="FF0000"/>
                                  </a:solidFill>
                                </a:rPr>
                                <m:t>IV</m:t>
                              </m:r>
                              <m:r>
                                <a:rPr lang="en-US" sz="2000" b="1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e>
                      </m:d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000" b="1" dirty="0">
                              <a:solidFill>
                                <a:srgbClr val="FF0000"/>
                              </a:solidFill>
                            </a:rPr>
                            <m:t>IV</m:t>
                          </m:r>
                          <m:r>
                            <a:rPr lang="en-US" sz="2000" b="1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en-US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000" b="1" dirty="0">
                                  <a:solidFill>
                                    <a:srgbClr val="FF0000"/>
                                  </a:solidFill>
                                </a:rPr>
                                <m:t>IV</m:t>
                              </m:r>
                              <m:r>
                                <a:rPr lang="en-US" sz="2000" b="1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e>
                      </m:d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. . .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00000"/>
                  </a:lnSpc>
                  <a:buFontTx/>
                  <a:buNone/>
                </a:pP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sz="2000" b="1" dirty="0">
                        <a:solidFill>
                          <a:srgbClr val="FF0000"/>
                        </a:solidFill>
                      </a:rPr>
                      <m:t>IV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sz="2000" b="1" dirty="0">
                        <a:solidFill>
                          <a:srgbClr val="FF0000"/>
                        </a:solidFill>
                      </a:rPr>
                      <m:t>IV</m:t>
                    </m:r>
                    <m:r>
                      <a:rPr lang="en-US" sz="2000" b="1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sz="2000" b="1" dirty="0">
                        <a:solidFill>
                          <a:srgbClr val="FF0000"/>
                        </a:solidFill>
                      </a:rPr>
                      <m:t>IV</m:t>
                    </m:r>
                    <m:r>
                      <a:rPr lang="en-US" sz="2000" b="1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sz="2000" b="1" dirty="0">
                        <a:solidFill>
                          <a:srgbClr val="FF0000"/>
                        </a:solidFill>
                      </a:rPr>
                      <m:t>IV</m:t>
                    </m:r>
                    <m:r>
                      <a:rPr lang="en-US" sz="2000" b="1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…  </m:t>
                    </m:r>
                  </m:oMath>
                </a14:m>
                <a:r>
                  <a:rPr lang="en-US" sz="2000" dirty="0"/>
                  <a:t>are random.</a:t>
                </a:r>
              </a:p>
            </p:txBody>
          </p:sp>
        </mc:Choice>
        <mc:Fallback xmlns="">
          <p:sp>
            <p:nvSpPr>
              <p:cNvPr id="1638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736899"/>
                <a:ext cx="8610600" cy="1942801"/>
              </a:xfrm>
              <a:blipFill rotWithShape="0">
                <a:blip r:embed="rId3"/>
                <a:stretch>
                  <a:fillRect l="-708" t="-188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3276600" y="2590800"/>
            <a:ext cx="685800" cy="304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89" name="Rectangle 5"/>
              <p:cNvSpPr>
                <a:spLocks noChangeArrowheads="1"/>
              </p:cNvSpPr>
              <p:nvPr/>
            </p:nvSpPr>
            <p:spPr bwMode="auto">
              <a:xfrm>
                <a:off x="1295400" y="3962400"/>
                <a:ext cx="3733800" cy="3810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b="1" dirty="0">
                          <a:solidFill>
                            <a:srgbClr val="FF0000"/>
                          </a:solidFill>
                        </a:rPr>
                        <m:t>IV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389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95400" y="3962400"/>
                <a:ext cx="3733800" cy="381000"/>
              </a:xfrm>
              <a:prstGeom prst="rect">
                <a:avLst/>
              </a:prstGeom>
              <a:blipFill rotWithShape="0">
                <a:blip r:embed="rId4"/>
                <a:stretch>
                  <a:fillRect b="-10769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90" name="AutoShape 6"/>
          <p:cNvSpPr>
            <a:spLocks noChangeArrowheads="1"/>
          </p:cNvSpPr>
          <p:nvPr/>
        </p:nvSpPr>
        <p:spPr bwMode="auto">
          <a:xfrm rot="10800000">
            <a:off x="1295400" y="2971800"/>
            <a:ext cx="3733800" cy="838200"/>
          </a:xfrm>
          <a:custGeom>
            <a:avLst/>
            <a:gdLst>
              <a:gd name="G0" fmla="+- 5969 0 0"/>
              <a:gd name="G1" fmla="+- 21600 0 5969"/>
              <a:gd name="G2" fmla="*/ 5969 1 2"/>
              <a:gd name="G3" fmla="+- 21600 0 G2"/>
              <a:gd name="G4" fmla="+/ 5969 21600 2"/>
              <a:gd name="G5" fmla="+/ G1 0 2"/>
              <a:gd name="G6" fmla="*/ 21600 21600 5969"/>
              <a:gd name="G7" fmla="*/ G6 1 2"/>
              <a:gd name="G8" fmla="+- 21600 0 G7"/>
              <a:gd name="G9" fmla="*/ 21600 1 2"/>
              <a:gd name="G10" fmla="+- 5969 0 G9"/>
              <a:gd name="G11" fmla="?: G10 G8 0"/>
              <a:gd name="G12" fmla="?: G10 G7 21600"/>
              <a:gd name="T0" fmla="*/ 18615 w 21600"/>
              <a:gd name="T1" fmla="*/ 10800 h 21600"/>
              <a:gd name="T2" fmla="*/ 10800 w 21600"/>
              <a:gd name="T3" fmla="*/ 21600 h 21600"/>
              <a:gd name="T4" fmla="*/ 2985 w 21600"/>
              <a:gd name="T5" fmla="*/ 10800 h 21600"/>
              <a:gd name="T6" fmla="*/ 10800 w 21600"/>
              <a:gd name="T7" fmla="*/ 0 h 21600"/>
              <a:gd name="T8" fmla="*/ 4785 w 21600"/>
              <a:gd name="T9" fmla="*/ 4785 h 21600"/>
              <a:gd name="T10" fmla="*/ 16815 w 21600"/>
              <a:gd name="T11" fmla="*/ 1681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969" y="21600"/>
                </a:lnTo>
                <a:lnTo>
                  <a:pt x="15631" y="21600"/>
                </a:lnTo>
                <a:lnTo>
                  <a:pt x="2160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16391" name="Rectangle 7"/>
          <p:cNvSpPr>
            <a:spLocks noChangeArrowheads="1"/>
          </p:cNvSpPr>
          <p:nvPr/>
        </p:nvSpPr>
        <p:spPr bwMode="auto">
          <a:xfrm>
            <a:off x="2362200" y="2590800"/>
            <a:ext cx="838200" cy="304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IV</a:t>
            </a:r>
            <a:endParaRPr lang="en-US" b="1" baseline="-25000" dirty="0">
              <a:solidFill>
                <a:srgbClr val="FF0000"/>
              </a:solidFill>
            </a:endParaRPr>
          </a:p>
        </p:txBody>
      </p:sp>
      <p:pic>
        <p:nvPicPr>
          <p:cNvPr id="16393" name="Picture 9" descr="MCj0435941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5800" y="4953000"/>
            <a:ext cx="1447800" cy="1050925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395" name="Rectangle 11"/>
              <p:cNvSpPr>
                <a:spLocks noChangeArrowheads="1"/>
              </p:cNvSpPr>
              <p:nvPr/>
            </p:nvSpPr>
            <p:spPr bwMode="auto">
              <a:xfrm>
                <a:off x="5145537" y="3971392"/>
                <a:ext cx="3733800" cy="3810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395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45537" y="3971392"/>
                <a:ext cx="3733800" cy="38100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97" name="Rectangle 13"/>
              <p:cNvSpPr>
                <a:spLocks noChangeArrowheads="1"/>
              </p:cNvSpPr>
              <p:nvPr/>
            </p:nvSpPr>
            <p:spPr bwMode="auto">
              <a:xfrm>
                <a:off x="3124200" y="5334000"/>
                <a:ext cx="838200" cy="3048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𝐈𝐕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397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24200" y="5334000"/>
                <a:ext cx="838200" cy="304800"/>
              </a:xfrm>
              <a:prstGeom prst="rect">
                <a:avLst/>
              </a:prstGeom>
              <a:blipFill rotWithShape="0">
                <a:blip r:embed="rId7"/>
                <a:stretch>
                  <a:fillRect b="-3846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98" name="Text Box 14"/>
          <p:cNvSpPr txBox="1">
            <a:spLocks noChangeArrowheads="1"/>
          </p:cNvSpPr>
          <p:nvPr/>
        </p:nvSpPr>
        <p:spPr bwMode="auto">
          <a:xfrm>
            <a:off x="5594350" y="4635500"/>
            <a:ext cx="804863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8000" b="1" dirty="0">
                <a:solidFill>
                  <a:srgbClr val="990000"/>
                </a:solidFill>
              </a:rPr>
              <a:t>?</a:t>
            </a:r>
          </a:p>
        </p:txBody>
      </p:sp>
      <p:sp>
        <p:nvSpPr>
          <p:cNvPr id="16399" name="AutoShape 15"/>
          <p:cNvSpPr>
            <a:spLocks noChangeArrowheads="1"/>
          </p:cNvSpPr>
          <p:nvPr/>
        </p:nvSpPr>
        <p:spPr bwMode="auto">
          <a:xfrm>
            <a:off x="4459737" y="2429935"/>
            <a:ext cx="4419600" cy="381000"/>
          </a:xfrm>
          <a:prstGeom prst="wedgeRoundRectCallout">
            <a:avLst>
              <a:gd name="adj1" fmla="val 2157"/>
              <a:gd name="adj2" fmla="val -370833"/>
              <a:gd name="adj3" fmla="val 16667"/>
            </a:avLst>
          </a:prstGeom>
          <a:solidFill>
            <a:srgbClr val="F3FA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with a non-negligible advantage</a:t>
            </a:r>
          </a:p>
        </p:txBody>
      </p:sp>
      <p:sp>
        <p:nvSpPr>
          <p:cNvPr id="16401" name="AutoShape 17"/>
          <p:cNvSpPr>
            <a:spLocks noChangeArrowheads="1"/>
          </p:cNvSpPr>
          <p:nvPr/>
        </p:nvSpPr>
        <p:spPr bwMode="auto">
          <a:xfrm rot="-13844827">
            <a:off x="4351338" y="4089400"/>
            <a:ext cx="304800" cy="914400"/>
          </a:xfrm>
          <a:prstGeom prst="upArrow">
            <a:avLst>
              <a:gd name="adj1" fmla="val 50000"/>
              <a:gd name="adj2" fmla="val 75000"/>
            </a:avLst>
          </a:prstGeom>
          <a:solidFill>
            <a:srgbClr val="99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403" name="AutoShape 19"/>
          <p:cNvSpPr>
            <a:spLocks noChangeArrowheads="1"/>
          </p:cNvSpPr>
          <p:nvPr/>
        </p:nvSpPr>
        <p:spPr bwMode="auto">
          <a:xfrm rot="-8209910">
            <a:off x="5486400" y="4114800"/>
            <a:ext cx="304800" cy="838200"/>
          </a:xfrm>
          <a:prstGeom prst="upArrow">
            <a:avLst>
              <a:gd name="adj1" fmla="val 50000"/>
              <a:gd name="adj2" fmla="val 68750"/>
            </a:avLst>
          </a:prstGeom>
          <a:solidFill>
            <a:srgbClr val="99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405" name="Text Box 21"/>
          <p:cNvSpPr txBox="1">
            <a:spLocks noChangeArrowheads="1"/>
          </p:cNvSpPr>
          <p:nvPr/>
        </p:nvSpPr>
        <p:spPr bwMode="auto">
          <a:xfrm>
            <a:off x="4876800" y="4419600"/>
            <a:ext cx="463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/>
              <a:t>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06" name="Text Box 22"/>
              <p:cNvSpPr txBox="1">
                <a:spLocks noChangeArrowheads="1"/>
              </p:cNvSpPr>
              <p:nvPr/>
            </p:nvSpPr>
            <p:spPr bwMode="auto">
              <a:xfrm>
                <a:off x="652024" y="5867400"/>
                <a:ext cx="5150191" cy="4049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>
                  <a:lnSpc>
                    <a:spcPct val="10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m:t>IV</m:t>
                          </m:r>
                          <m:r>
                            <a:rPr lang="en-US" b="1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b="1" dirty="0">
                                  <a:solidFill>
                                    <a:srgbClr val="FF0000"/>
                                  </a:solidFill>
                                </a:rPr>
                                <m:t>IV</m:t>
                              </m:r>
                              <m:r>
                                <a:rPr lang="en-US" b="1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e>
                      </m:d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m:t>IV</m:t>
                          </m:r>
                          <m:r>
                            <a:rPr lang="en-US" b="1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b="1" dirty="0">
                                  <a:solidFill>
                                    <a:srgbClr val="FF0000"/>
                                  </a:solidFill>
                                </a:rPr>
                                <m:t>IV</m:t>
                              </m:r>
                              <m:r>
                                <a:rPr lang="en-US" b="1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e>
                      </m:d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m:t>IV</m:t>
                          </m:r>
                          <m:r>
                            <a:rPr lang="en-US" b="1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b="1" dirty="0">
                                  <a:solidFill>
                                    <a:srgbClr val="FF0000"/>
                                  </a:solidFill>
                                </a:rPr>
                                <m:t>IV</m:t>
                              </m:r>
                              <m:r>
                                <a:rPr lang="en-US" b="1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e>
                      </m:d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. . .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406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2024" y="5867400"/>
                <a:ext cx="5150191" cy="40498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877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2" grpId="0" animBg="1"/>
      <p:bldP spid="16388" grpId="0" animBg="1"/>
      <p:bldP spid="16389" grpId="0" animBg="1"/>
      <p:bldP spid="16390" grpId="0" animBg="1"/>
      <p:bldP spid="16391" grpId="0" animBg="1"/>
      <p:bldP spid="16395" grpId="0" animBg="1"/>
      <p:bldP spid="16397" grpId="0" animBg="1"/>
      <p:bldP spid="16398" grpId="0"/>
      <p:bldP spid="16399" grpId="0" animBg="1"/>
      <p:bldP spid="16399" grpId="1" animBg="1"/>
      <p:bldP spid="16401" grpId="0" animBg="1"/>
      <p:bldP spid="16403" grpId="0" animBg="1"/>
      <p:bldP spid="16405" grpId="0"/>
      <p:bldP spid="1640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413" name="Rectangle 5"/>
              <p:cNvSpPr>
                <a:spLocks noChangeArrowheads="1"/>
              </p:cNvSpPr>
              <p:nvPr/>
            </p:nvSpPr>
            <p:spPr bwMode="auto">
              <a:xfrm>
                <a:off x="0" y="4648200"/>
                <a:ext cx="9144000" cy="1524000"/>
              </a:xfrm>
              <a:prstGeom prst="rect">
                <a:avLst/>
              </a:prstGeom>
              <a:solidFill>
                <a:srgbClr val="FFFFD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609600" indent="-609600"/>
                <a:r>
                  <a:rPr lang="en-US" sz="2800" dirty="0"/>
                  <a:t>A more </a:t>
                </a:r>
                <a:r>
                  <a:rPr lang="en-US" sz="2800" b="1" dirty="0">
                    <a:solidFill>
                      <a:srgbClr val="0070C0"/>
                    </a:solidFill>
                  </a:rPr>
                  <a:t>modern approach</a:t>
                </a:r>
                <a:r>
                  <a:rPr lang="en-US" sz="2800" dirty="0"/>
                  <a:t>:</a:t>
                </a:r>
              </a:p>
              <a:p>
                <a:pPr marL="990600" lvl="1" indent="-533400" algn="ctr">
                  <a:buFontTx/>
                  <a:buNone/>
                </a:pPr>
                <a:r>
                  <a:rPr lang="en-US" sz="2400" dirty="0"/>
                  <a:t>design such a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sz="2400" dirty="0"/>
                  <a:t> from scratch.</a:t>
                </a:r>
              </a:p>
            </p:txBody>
          </p:sp>
        </mc:Choice>
        <mc:Fallback xmlns="">
          <p:sp>
            <p:nvSpPr>
              <p:cNvPr id="17413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4648200"/>
                <a:ext cx="9144000" cy="1524000"/>
              </a:xfrm>
              <a:prstGeom prst="rect">
                <a:avLst/>
              </a:prstGeom>
              <a:blipFill rotWithShape="0">
                <a:blip r:embed="rId3"/>
                <a:stretch>
                  <a:fillRect l="-1265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12" name="Rectangle 4"/>
              <p:cNvSpPr>
                <a:spLocks noChangeArrowheads="1"/>
              </p:cNvSpPr>
              <p:nvPr/>
            </p:nvSpPr>
            <p:spPr bwMode="auto">
              <a:xfrm>
                <a:off x="0" y="1447800"/>
                <a:ext cx="9144000" cy="32004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anchor="ctr"/>
              <a:lstStyle/>
              <a:p>
                <a:pPr marL="609600" indent="-609600"/>
                <a:r>
                  <a:rPr lang="en-US" sz="2800" dirty="0"/>
                  <a:t>An </a:t>
                </a:r>
                <a:r>
                  <a:rPr lang="en-US" sz="2800" b="1" dirty="0">
                    <a:solidFill>
                      <a:srgbClr val="0070C0"/>
                    </a:solidFill>
                  </a:rPr>
                  <a:t>old-fashioned</a:t>
                </a:r>
                <a:r>
                  <a:rPr lang="en-US" sz="2800" dirty="0">
                    <a:solidFill>
                      <a:srgbClr val="0070C0"/>
                    </a:solidFill>
                  </a:rPr>
                  <a:t> </a:t>
                </a:r>
                <a:r>
                  <a:rPr lang="en-US" sz="2800" b="1" dirty="0">
                    <a:solidFill>
                      <a:srgbClr val="0070C0"/>
                    </a:solidFill>
                  </a:rPr>
                  <a:t>approach</a:t>
                </a:r>
                <a:r>
                  <a:rPr lang="en-US" sz="2800" dirty="0"/>
                  <a:t>:</a:t>
                </a:r>
                <a:br>
                  <a:rPr lang="en-US" sz="2800" dirty="0"/>
                </a:br>
                <a:endParaRPr lang="en-US" sz="2800" dirty="0"/>
              </a:p>
              <a:p>
                <a:pPr marL="990600" lvl="1" indent="-533400">
                  <a:buFontTx/>
                  <a:buAutoNum type="arabicPeriod"/>
                </a:pPr>
                <a:r>
                  <a:rPr lang="en-US" sz="2400" dirty="0"/>
                  <a:t>take a standard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PRG</a:t>
                </a:r>
                <a:r>
                  <a:rPr lang="en-US" sz="2400" dirty="0"/>
                  <a:t> 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G</a:t>
                </a:r>
              </a:p>
              <a:p>
                <a:pPr marL="990600" lvl="1" indent="-533400">
                  <a:buFontTx/>
                  <a:buAutoNum type="arabicPeriod"/>
                </a:pPr>
                <a:r>
                  <a:rPr lang="en-US" sz="2400" dirty="0"/>
                  <a:t>set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’(</m:t>
                    </m:r>
                    <m:r>
                      <a:rPr lang="en-US" sz="2400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𝐈𝐕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:= 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𝐈𝐕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br>
                  <a:rPr lang="en-US" sz="3200" b="1" i="1" dirty="0">
                    <a:solidFill>
                      <a:srgbClr val="FF0000"/>
                    </a:solidFill>
                  </a:rPr>
                </a:br>
                <a:endParaRPr lang="en-US" sz="2400" b="1" i="1" dirty="0">
                  <a:solidFill>
                    <a:srgbClr val="FF0000"/>
                  </a:solidFill>
                </a:endParaRPr>
              </a:p>
              <a:p>
                <a:pPr marL="990600" lvl="1" indent="-533400">
                  <a:buFontTx/>
                  <a:buNone/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sz="2400" dirty="0"/>
                  <a:t> is a “hash-function” (we will define cryptographic hash functions later)</a:t>
                </a:r>
                <a:br>
                  <a:rPr lang="en-US" sz="2400" dirty="0"/>
                </a:br>
                <a:endParaRPr lang="en-US" sz="2400" dirty="0"/>
              </a:p>
            </p:txBody>
          </p:sp>
        </mc:Choice>
        <mc:Fallback xmlns="">
          <p:sp>
            <p:nvSpPr>
              <p:cNvPr id="17412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447800"/>
                <a:ext cx="9144000" cy="3200400"/>
              </a:xfrm>
              <a:prstGeom prst="rect">
                <a:avLst/>
              </a:prstGeom>
              <a:blipFill rotWithShape="0">
                <a:blip r:embed="rId4"/>
                <a:stretch>
                  <a:fillRect l="-1265" t="-949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/>
              <a:t>How to construct such a PRG?</a:t>
            </a:r>
          </a:p>
        </p:txBody>
      </p:sp>
      <p:sp>
        <p:nvSpPr>
          <p:cNvPr id="17414" name="AutoShape 6"/>
          <p:cNvSpPr>
            <a:spLocks noChangeArrowheads="1"/>
          </p:cNvSpPr>
          <p:nvPr/>
        </p:nvSpPr>
        <p:spPr bwMode="auto">
          <a:xfrm>
            <a:off x="5638800" y="1905000"/>
            <a:ext cx="2895600" cy="1095372"/>
          </a:xfrm>
          <a:prstGeom prst="wedgeRoundRectCallout">
            <a:avLst>
              <a:gd name="adj1" fmla="val -85433"/>
              <a:gd name="adj2" fmla="val 54278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often</a:t>
            </a:r>
            <a:r>
              <a:rPr lang="en-US" sz="2000" b="1" dirty="0"/>
              <a:t>:</a:t>
            </a:r>
            <a:br>
              <a:rPr lang="en-US" sz="2000" b="1" dirty="0"/>
            </a:br>
            <a:r>
              <a:rPr lang="en-US" sz="2000" b="1" dirty="0"/>
              <a:t>just concatenate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</a:rPr>
              <a:t>IV</a:t>
            </a:r>
            <a:r>
              <a:rPr lang="en-US" sz="2000" b="1" dirty="0"/>
              <a:t> and </a:t>
            </a:r>
            <a:r>
              <a:rPr lang="en-US" sz="2000" b="1" i="1" dirty="0">
                <a:solidFill>
                  <a:srgbClr val="FF0000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36044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3" grpId="0" animBg="1"/>
      <p:bldP spid="1741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r>
              <a:rPr lang="en-US" dirty="0"/>
              <a:t>Popular historical stream ciphers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874096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/>
              <a:t>Based on the </a:t>
            </a:r>
            <a:r>
              <a:rPr lang="en-US" sz="2400" b="1" dirty="0">
                <a:solidFill>
                  <a:srgbClr val="FF0000"/>
                </a:solidFill>
              </a:rPr>
              <a:t>linear feedback shift registers</a:t>
            </a:r>
            <a:r>
              <a:rPr lang="en-US" sz="2400" dirty="0"/>
              <a:t>:</a:t>
            </a:r>
          </a:p>
          <a:p>
            <a:pPr marL="0" indent="0">
              <a:lnSpc>
                <a:spcPct val="80000"/>
              </a:lnSpc>
              <a:buNone/>
            </a:pPr>
            <a:endParaRPr lang="en-US" sz="2400" b="1" dirty="0">
              <a:solidFill>
                <a:srgbClr val="0070C0"/>
              </a:solidFill>
            </a:endParaRPr>
          </a:p>
          <a:p>
            <a:pPr>
              <a:lnSpc>
                <a:spcPct val="8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A5/1</a:t>
            </a:r>
            <a:r>
              <a:rPr lang="en-US" sz="2400" b="1" dirty="0">
                <a:solidFill>
                  <a:schemeClr val="accent2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0070C0"/>
                </a:solidFill>
              </a:rPr>
              <a:t>A5/2</a:t>
            </a:r>
            <a:r>
              <a:rPr lang="en-US" sz="2400" b="1" dirty="0">
                <a:solidFill>
                  <a:schemeClr val="accent2"/>
                </a:solidFill>
              </a:rPr>
              <a:t> </a:t>
            </a:r>
            <a:r>
              <a:rPr lang="en-US" sz="2400" dirty="0"/>
              <a:t>(used in </a:t>
            </a:r>
            <a:r>
              <a:rPr lang="en-US" sz="2400" b="1" dirty="0"/>
              <a:t>GSM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1800" dirty="0"/>
              <a:t>Ross Anderson:</a:t>
            </a:r>
          </a:p>
          <a:p>
            <a:pPr marL="0" indent="0">
              <a:lnSpc>
                <a:spcPct val="80000"/>
              </a:lnSpc>
              <a:buNone/>
            </a:pPr>
            <a:endParaRPr lang="en-US" sz="2400" dirty="0"/>
          </a:p>
          <a:p>
            <a:pPr marL="0" indent="0">
              <a:lnSpc>
                <a:spcPct val="80000"/>
              </a:lnSpc>
              <a:buNone/>
            </a:pPr>
            <a:endParaRPr lang="en-US" sz="2400" dirty="0"/>
          </a:p>
          <a:p>
            <a:pPr marL="0" indent="0">
              <a:lnSpc>
                <a:spcPct val="80000"/>
              </a:lnSpc>
              <a:buNone/>
            </a:pPr>
            <a:endParaRPr lang="en-US" sz="2400" dirty="0"/>
          </a:p>
          <a:p>
            <a:pPr marL="0" indent="0">
              <a:lnSpc>
                <a:spcPct val="80000"/>
              </a:lnSpc>
              <a:buNone/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Content Scramble System (CSS) </a:t>
            </a:r>
            <a:r>
              <a:rPr lang="en-US" sz="2400" dirty="0"/>
              <a:t>encryption</a:t>
            </a:r>
          </a:p>
          <a:p>
            <a:pPr marL="0" indent="0">
              <a:lnSpc>
                <a:spcPct val="80000"/>
              </a:lnSpc>
              <a:buNone/>
            </a:pPr>
            <a:endParaRPr lang="en-US" sz="2400" dirty="0"/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/>
              <a:t>Other:</a:t>
            </a:r>
          </a:p>
          <a:p>
            <a:pPr>
              <a:lnSpc>
                <a:spcPct val="8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RC4</a:t>
            </a:r>
          </a:p>
          <a:p>
            <a:pPr algn="ctr">
              <a:lnSpc>
                <a:spcPct val="80000"/>
              </a:lnSpc>
              <a:buFontTx/>
              <a:buNone/>
            </a:pPr>
            <a:endParaRPr lang="en-US" sz="2400" b="1" u="sng" dirty="0"/>
          </a:p>
          <a:p>
            <a:pPr>
              <a:lnSpc>
                <a:spcPct val="80000"/>
              </a:lnSpc>
              <a:buFontTx/>
              <a:buNone/>
            </a:pPr>
            <a:endParaRPr lang="en-US" b="1" u="sng" dirty="0"/>
          </a:p>
          <a:p>
            <a:pPr>
              <a:lnSpc>
                <a:spcPct val="80000"/>
              </a:lnSpc>
            </a:pPr>
            <a:endParaRPr lang="en-US" sz="2000" dirty="0"/>
          </a:p>
        </p:txBody>
      </p:sp>
      <p:sp>
        <p:nvSpPr>
          <p:cNvPr id="19462" name="AutoShape 6"/>
          <p:cNvSpPr>
            <a:spLocks noChangeArrowheads="1"/>
          </p:cNvSpPr>
          <p:nvPr/>
        </p:nvSpPr>
        <p:spPr bwMode="auto">
          <a:xfrm>
            <a:off x="1543828" y="5451885"/>
            <a:ext cx="7163968" cy="717611"/>
          </a:xfrm>
          <a:prstGeom prst="leftArrow">
            <a:avLst>
              <a:gd name="adj1" fmla="val 55552"/>
              <a:gd name="adj2" fmla="val 156863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dirty="0"/>
              <a:t>very popular in the past</a:t>
            </a:r>
            <a:r>
              <a:rPr lang="pl-PL" dirty="0"/>
              <a:t>, </a:t>
            </a:r>
            <a:r>
              <a:rPr lang="pl-PL" dirty="0" err="1"/>
              <a:t>now</a:t>
            </a:r>
            <a:r>
              <a:rPr lang="pl-PL" dirty="0"/>
              <a:t> </a:t>
            </a:r>
            <a:r>
              <a:rPr lang="pl-PL" dirty="0" err="1"/>
              <a:t>broken</a:t>
            </a:r>
            <a:endParaRPr lang="en-US" dirty="0"/>
          </a:p>
        </p:txBody>
      </p:sp>
      <p:sp>
        <p:nvSpPr>
          <p:cNvPr id="19463" name="AutoShape 7"/>
          <p:cNvSpPr>
            <a:spLocks noChangeArrowheads="1"/>
          </p:cNvSpPr>
          <p:nvPr/>
        </p:nvSpPr>
        <p:spPr bwMode="auto">
          <a:xfrm>
            <a:off x="4910122" y="2068152"/>
            <a:ext cx="2448272" cy="409575"/>
          </a:xfrm>
          <a:prstGeom prst="leftArrow">
            <a:avLst>
              <a:gd name="adj1" fmla="val 65706"/>
              <a:gd name="adj2" fmla="val 156863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dirty="0"/>
              <a:t>completely broken</a:t>
            </a:r>
          </a:p>
        </p:txBody>
      </p:sp>
      <p:sp>
        <p:nvSpPr>
          <p:cNvPr id="3" name="Rectangular Callout 2"/>
          <p:cNvSpPr/>
          <p:nvPr/>
        </p:nvSpPr>
        <p:spPr>
          <a:xfrm>
            <a:off x="1543828" y="2853583"/>
            <a:ext cx="7036292" cy="1152128"/>
          </a:xfrm>
          <a:prstGeom prst="wedgeRectCallout">
            <a:avLst>
              <a:gd name="adj1" fmla="val -38847"/>
              <a:gd name="adj2" fmla="val -7294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dirty="0"/>
              <a:t>"there was a terrific row between the NATO signal intelligence agencies in the mid 1980s over whether GSM encryption should be strong or not. The Germans said it should be, as they shared a long border with the Warsaw Pact; but the other countries didn't feel this way, and the algorithm as now fielded is a French design."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644142" y="4398426"/>
            <a:ext cx="2448272" cy="409575"/>
          </a:xfrm>
          <a:prstGeom prst="leftArrow">
            <a:avLst>
              <a:gd name="adj1" fmla="val 65706"/>
              <a:gd name="adj2" fmla="val 156863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dirty="0"/>
              <a:t>completely broken</a:t>
            </a:r>
          </a:p>
        </p:txBody>
      </p:sp>
    </p:spTree>
    <p:extLst>
      <p:ext uri="{BB962C8B-B14F-4D97-AF65-F5344CB8AC3E}">
        <p14:creationId xmlns:p14="http://schemas.microsoft.com/office/powerpoint/2010/main" val="1483203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2" grpId="0" animBg="1"/>
      <p:bldP spid="19463" grpId="0" animBg="1"/>
      <p:bldP spid="3" grpId="0" animBg="1"/>
      <p:bldP spid="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295163" y="122237"/>
            <a:ext cx="7886700" cy="1325563"/>
          </a:xfrm>
        </p:spPr>
        <p:txBody>
          <a:bodyPr/>
          <a:lstStyle/>
          <a:p>
            <a:pPr algn="l"/>
            <a:r>
              <a:rPr lang="pl-PL" dirty="0"/>
              <a:t>RC4</a:t>
            </a:r>
            <a:endParaRPr lang="en-US" dirty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447800"/>
            <a:ext cx="8382000" cy="5105400"/>
          </a:xfrm>
        </p:spPr>
        <p:txBody>
          <a:bodyPr/>
          <a:lstStyle/>
          <a:p>
            <a:r>
              <a:rPr lang="pl-PL" sz="2400" dirty="0"/>
              <a:t>Designed by </a:t>
            </a:r>
            <a:r>
              <a:rPr lang="en-US" sz="2400" b="1" dirty="0">
                <a:solidFill>
                  <a:srgbClr val="0070C0"/>
                </a:solidFill>
              </a:rPr>
              <a:t>Ron </a:t>
            </a:r>
            <a:r>
              <a:rPr lang="en-US" sz="2400" b="1" dirty="0" err="1">
                <a:solidFill>
                  <a:srgbClr val="0070C0"/>
                </a:solidFill>
              </a:rPr>
              <a:t>Rivest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pl-PL" sz="2400" dirty="0"/>
              <a:t>(</a:t>
            </a:r>
            <a:r>
              <a:rPr lang="en-US" sz="2400" b="1" dirty="0">
                <a:solidFill>
                  <a:srgbClr val="0070C0"/>
                </a:solidFill>
              </a:rPr>
              <a:t>RSA Security</a:t>
            </a:r>
            <a:r>
              <a:rPr lang="pl-PL" sz="2400" dirty="0"/>
              <a:t>)</a:t>
            </a:r>
            <a:br>
              <a:rPr lang="en-GB" sz="2400" dirty="0"/>
            </a:br>
            <a:r>
              <a:rPr lang="en-US" sz="2400" dirty="0"/>
              <a:t>in 1987. </a:t>
            </a:r>
            <a:br>
              <a:rPr lang="pl-PL" sz="2400" dirty="0"/>
            </a:br>
            <a:r>
              <a:rPr lang="pl-PL" sz="2400" b="1" dirty="0"/>
              <a:t>RC4</a:t>
            </a:r>
            <a:r>
              <a:rPr lang="pl-PL" sz="2400" dirty="0"/>
              <a:t> = </a:t>
            </a:r>
            <a:r>
              <a:rPr lang="en-US" sz="2400" dirty="0"/>
              <a:t> “</a:t>
            </a:r>
            <a:r>
              <a:rPr lang="en-US" sz="2400" b="1" dirty="0" err="1"/>
              <a:t>Rivest</a:t>
            </a:r>
            <a:r>
              <a:rPr lang="en-US" sz="2400" b="1" dirty="0"/>
              <a:t> Cipher 4</a:t>
            </a:r>
            <a:r>
              <a:rPr lang="pl-PL" sz="2400" dirty="0"/>
              <a:t>”, or</a:t>
            </a:r>
            <a:r>
              <a:rPr lang="en-US" sz="2400" dirty="0"/>
              <a:t> “</a:t>
            </a:r>
            <a:r>
              <a:rPr lang="en-US" sz="2400" b="1" dirty="0"/>
              <a:t>Ron's Code 4</a:t>
            </a:r>
            <a:r>
              <a:rPr lang="pl-PL" sz="2400" dirty="0"/>
              <a:t>”</a:t>
            </a:r>
            <a:r>
              <a:rPr lang="en-US" sz="2400" dirty="0"/>
              <a:t>.</a:t>
            </a:r>
          </a:p>
          <a:p>
            <a:r>
              <a:rPr lang="en-US" sz="2400" dirty="0"/>
              <a:t>Trade secret, but in </a:t>
            </a:r>
            <a:r>
              <a:rPr lang="en-US" sz="2400" b="1" dirty="0">
                <a:solidFill>
                  <a:srgbClr val="0070C0"/>
                </a:solidFill>
              </a:rPr>
              <a:t>September 1994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its </a:t>
            </a:r>
            <a:br>
              <a:rPr lang="en-US" sz="2400" dirty="0"/>
            </a:br>
            <a:r>
              <a:rPr lang="en-US" sz="2400" dirty="0"/>
              <a:t>description leaked to the internet.</a:t>
            </a:r>
          </a:p>
          <a:p>
            <a:r>
              <a:rPr lang="en-US" sz="2400" dirty="0"/>
              <a:t>For legal reasons sometimes it is called: "</a:t>
            </a:r>
            <a:r>
              <a:rPr lang="en-US" sz="2400" b="1" dirty="0"/>
              <a:t>ARCFOUR</a:t>
            </a:r>
            <a:r>
              <a:rPr lang="en-US" sz="2400" dirty="0"/>
              <a:t>" or "</a:t>
            </a:r>
            <a:r>
              <a:rPr lang="en-US" sz="2400" b="1" dirty="0"/>
              <a:t>ARC4</a:t>
            </a:r>
            <a:r>
              <a:rPr lang="en-US" sz="2400" dirty="0"/>
              <a:t>“.</a:t>
            </a:r>
          </a:p>
          <a:p>
            <a:r>
              <a:rPr lang="en-US" sz="2400" dirty="0"/>
              <a:t>Used in </a:t>
            </a:r>
            <a:r>
              <a:rPr lang="en-US" sz="2400" b="1" dirty="0"/>
              <a:t>WEP</a:t>
            </a:r>
            <a:r>
              <a:rPr lang="en-US" sz="2400" dirty="0"/>
              <a:t> and </a:t>
            </a:r>
            <a:r>
              <a:rPr lang="en-US" sz="2400" b="1" dirty="0"/>
              <a:t>WPA</a:t>
            </a:r>
            <a:r>
              <a:rPr lang="en-US" sz="2400" dirty="0"/>
              <a:t> and </a:t>
            </a:r>
            <a:r>
              <a:rPr lang="en-US" sz="2400" b="1" dirty="0"/>
              <a:t>TLS</a:t>
            </a:r>
            <a:r>
              <a:rPr lang="en-US" sz="2400" dirty="0"/>
              <a:t>.</a:t>
            </a:r>
          </a:p>
          <a:p>
            <a:r>
              <a:rPr lang="en-US" sz="2400" b="1" dirty="0">
                <a:solidFill>
                  <a:srgbClr val="008000"/>
                </a:solidFill>
              </a:rPr>
              <a:t>Very efficient and simple</a:t>
            </a:r>
            <a:r>
              <a:rPr lang="en-US" sz="2400" dirty="0"/>
              <a:t>, but has</a:t>
            </a:r>
            <a:r>
              <a:rPr lang="pl-PL" sz="2400" dirty="0"/>
              <a:t> serious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security flaws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67600" y="1066800"/>
            <a:ext cx="1316038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0532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RC4 – an 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08" name="Text Box 4"/>
              <p:cNvSpPr txBox="1">
                <a:spLocks noChangeArrowheads="1"/>
              </p:cNvSpPr>
              <p:nvPr/>
            </p:nvSpPr>
            <p:spPr bwMode="auto">
              <a:xfrm>
                <a:off x="4038600" y="1828800"/>
                <a:ext cx="990600" cy="369888"/>
              </a:xfrm>
              <a:prstGeom prst="rect">
                <a:avLst/>
              </a:prstGeom>
              <a:solidFill>
                <a:srgbClr val="F3F4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US" dirty="0"/>
                  <a:t>key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508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38600" y="1828800"/>
                <a:ext cx="990600" cy="369888"/>
              </a:xfrm>
              <a:prstGeom prst="rect">
                <a:avLst/>
              </a:prstGeom>
              <a:blipFill rotWithShape="0">
                <a:blip r:embed="rId3"/>
                <a:stretch>
                  <a:fillRect t="-9677" b="-20968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09" name="AutoShape 5"/>
          <p:cNvSpPr>
            <a:spLocks noChangeArrowheads="1"/>
          </p:cNvSpPr>
          <p:nvPr/>
        </p:nvSpPr>
        <p:spPr bwMode="auto">
          <a:xfrm rot="10800000">
            <a:off x="2895600" y="2286000"/>
            <a:ext cx="3276600" cy="1524000"/>
          </a:xfrm>
          <a:custGeom>
            <a:avLst/>
            <a:gdLst>
              <a:gd name="G0" fmla="+- 7210 0 0"/>
              <a:gd name="G1" fmla="+- 21600 0 7210"/>
              <a:gd name="G2" fmla="*/ 7210 1 2"/>
              <a:gd name="G3" fmla="+- 21600 0 G2"/>
              <a:gd name="G4" fmla="+/ 7210 21600 2"/>
              <a:gd name="G5" fmla="+/ G1 0 2"/>
              <a:gd name="G6" fmla="*/ 21600 21600 7210"/>
              <a:gd name="G7" fmla="*/ G6 1 2"/>
              <a:gd name="G8" fmla="+- 21600 0 G7"/>
              <a:gd name="G9" fmla="*/ 21600 1 2"/>
              <a:gd name="G10" fmla="+- 7210 0 G9"/>
              <a:gd name="G11" fmla="?: G10 G8 0"/>
              <a:gd name="G12" fmla="?: G10 G7 21600"/>
              <a:gd name="T0" fmla="*/ 17995 w 21600"/>
              <a:gd name="T1" fmla="*/ 10800 h 21600"/>
              <a:gd name="T2" fmla="*/ 10800 w 21600"/>
              <a:gd name="T3" fmla="*/ 21600 h 21600"/>
              <a:gd name="T4" fmla="*/ 3605 w 21600"/>
              <a:gd name="T5" fmla="*/ 10800 h 21600"/>
              <a:gd name="T6" fmla="*/ 10800 w 21600"/>
              <a:gd name="T7" fmla="*/ 0 h 21600"/>
              <a:gd name="T8" fmla="*/ 5405 w 21600"/>
              <a:gd name="T9" fmla="*/ 5405 h 21600"/>
              <a:gd name="T10" fmla="*/ 16195 w 21600"/>
              <a:gd name="T11" fmla="*/ 1619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7210" y="21600"/>
                </a:lnTo>
                <a:lnTo>
                  <a:pt x="14390" y="21600"/>
                </a:lnTo>
                <a:lnTo>
                  <a:pt x="2160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algn="ctr"/>
            <a:r>
              <a:rPr lang="en-US" b="1" dirty="0"/>
              <a:t>key-scheduling</a:t>
            </a:r>
            <a:br>
              <a:rPr lang="en-US" b="1" dirty="0"/>
            </a:br>
            <a:r>
              <a:rPr lang="en-US" b="1" dirty="0"/>
              <a:t>algorithm</a:t>
            </a:r>
            <a:br>
              <a:rPr lang="en-US" b="1" dirty="0"/>
            </a:br>
            <a:r>
              <a:rPr lang="en-US" b="1" dirty="0"/>
              <a:t>(KSA)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10" name="Text Box 6"/>
              <p:cNvSpPr txBox="1">
                <a:spLocks noChangeArrowheads="1"/>
              </p:cNvSpPr>
              <p:nvPr/>
            </p:nvSpPr>
            <p:spPr bwMode="auto">
              <a:xfrm>
                <a:off x="2895600" y="3886200"/>
                <a:ext cx="3276600" cy="369888"/>
              </a:xfrm>
              <a:prstGeom prst="rect">
                <a:avLst/>
              </a:prstGeom>
              <a:solidFill>
                <a:srgbClr val="F3F4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US" dirty="0"/>
                  <a:t>array</a:t>
                </a:r>
                <a:r>
                  <a:rPr lang="en-US" b="1" dirty="0">
                    <a:solidFill>
                      <a:srgbClr val="9933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510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95600" y="3886200"/>
                <a:ext cx="3276600" cy="369888"/>
              </a:xfrm>
              <a:prstGeom prst="rect">
                <a:avLst/>
              </a:prstGeom>
              <a:blipFill rotWithShape="0">
                <a:blip r:embed="rId4"/>
                <a:stretch>
                  <a:fillRect t="-11475" b="-21311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11" name="Text Box 7"/>
          <p:cNvSpPr txBox="1">
            <a:spLocks noChangeArrowheads="1"/>
          </p:cNvSpPr>
          <p:nvPr/>
        </p:nvSpPr>
        <p:spPr bwMode="auto">
          <a:xfrm>
            <a:off x="2127250" y="3886200"/>
            <a:ext cx="256802" cy="369332"/>
          </a:xfrm>
          <a:prstGeom prst="rect">
            <a:avLst/>
          </a:prstGeom>
          <a:solidFill>
            <a:srgbClr val="F3F4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i="1">
                <a:solidFill>
                  <a:srgbClr val="FF0000"/>
                </a:solidFill>
              </a:rPr>
              <a:t>i</a:t>
            </a:r>
          </a:p>
        </p:txBody>
      </p:sp>
      <p:sp>
        <p:nvSpPr>
          <p:cNvPr id="21512" name="Text Box 8"/>
          <p:cNvSpPr txBox="1">
            <a:spLocks noChangeArrowheads="1"/>
          </p:cNvSpPr>
          <p:nvPr/>
        </p:nvSpPr>
        <p:spPr bwMode="auto">
          <a:xfrm>
            <a:off x="2508250" y="3886200"/>
            <a:ext cx="255198" cy="369332"/>
          </a:xfrm>
          <a:prstGeom prst="rect">
            <a:avLst/>
          </a:prstGeom>
          <a:solidFill>
            <a:srgbClr val="F3F4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i="1">
                <a:solidFill>
                  <a:srgbClr val="FF0000"/>
                </a:solidFill>
              </a:rPr>
              <a:t>j</a:t>
            </a:r>
          </a:p>
        </p:txBody>
      </p:sp>
      <p:sp>
        <p:nvSpPr>
          <p:cNvPr id="21514" name="AutoShape 10"/>
          <p:cNvSpPr>
            <a:spLocks/>
          </p:cNvSpPr>
          <p:nvPr/>
        </p:nvSpPr>
        <p:spPr bwMode="auto">
          <a:xfrm rot="16200000">
            <a:off x="3962400" y="2590800"/>
            <a:ext cx="381000" cy="4038600"/>
          </a:xfrm>
          <a:prstGeom prst="leftBrace">
            <a:avLst>
              <a:gd name="adj1" fmla="val 88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15" name="Text Box 11"/>
              <p:cNvSpPr txBox="1">
                <a:spLocks noChangeArrowheads="1"/>
              </p:cNvSpPr>
              <p:nvPr/>
            </p:nvSpPr>
            <p:spPr bwMode="auto">
              <a:xfrm>
                <a:off x="2603041" y="4876800"/>
                <a:ext cx="3030958" cy="646331"/>
              </a:xfrm>
              <a:prstGeom prst="rect">
                <a:avLst/>
              </a:prstGeom>
              <a:solidFill>
                <a:srgbClr val="FDFFF3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/>
                  <a:t>in each round this is updated</a:t>
                </a:r>
                <a:br>
                  <a:rPr lang="en-US" dirty="0"/>
                </a:b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>
                    <a:solidFill>
                      <a:srgbClr val="993300"/>
                    </a:solidFill>
                  </a:rPr>
                  <a:t> </a:t>
                </a:r>
                <a:r>
                  <a:rPr lang="en-US" dirty="0"/>
                  <a:t>byte is output</a:t>
                </a:r>
              </a:p>
            </p:txBody>
          </p:sp>
        </mc:Choice>
        <mc:Fallback xmlns="">
          <p:sp>
            <p:nvSpPr>
              <p:cNvPr id="21515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03041" y="4876800"/>
                <a:ext cx="3030958" cy="646331"/>
              </a:xfrm>
              <a:prstGeom prst="rect">
                <a:avLst/>
              </a:prstGeom>
              <a:blipFill rotWithShape="0">
                <a:blip r:embed="rId5"/>
                <a:stretch>
                  <a:fillRect l="-1406" t="-5607" r="-1406" b="-12150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16" name="Text Box 12"/>
              <p:cNvSpPr txBox="1">
                <a:spLocks noChangeArrowheads="1"/>
              </p:cNvSpPr>
              <p:nvPr/>
            </p:nvSpPr>
            <p:spPr bwMode="auto">
              <a:xfrm>
                <a:off x="6273892" y="1795432"/>
                <a:ext cx="2577244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 = 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𝟒𝟎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– 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𝟐𝟓𝟔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𝐛𝐢𝐭𝐬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516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73892" y="1795432"/>
                <a:ext cx="2577244" cy="400110"/>
              </a:xfrm>
              <a:prstGeom prst="rect">
                <a:avLst/>
              </a:prstGeom>
              <a:blipFill rotWithShape="0">
                <a:blip r:embed="rId6"/>
                <a:stretch>
                  <a:fillRect b="-18462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17" name="Text Box 13"/>
              <p:cNvSpPr txBox="1">
                <a:spLocks noChangeArrowheads="1"/>
              </p:cNvSpPr>
              <p:nvPr/>
            </p:nvSpPr>
            <p:spPr bwMode="auto">
              <a:xfrm>
                <a:off x="6683748" y="3852832"/>
                <a:ext cx="2167388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 = 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𝟐𝟓𝟔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𝐛𝐲𝐭𝐞𝐬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517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83748" y="3852832"/>
                <a:ext cx="2167388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18182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18" name="AutoShape 14"/>
          <p:cNvSpPr>
            <a:spLocks noChangeArrowheads="1"/>
          </p:cNvSpPr>
          <p:nvPr/>
        </p:nvSpPr>
        <p:spPr bwMode="auto">
          <a:xfrm>
            <a:off x="685800" y="3810000"/>
            <a:ext cx="976313" cy="485775"/>
          </a:xfrm>
          <a:prstGeom prst="rightArrow">
            <a:avLst>
              <a:gd name="adj1" fmla="val 50000"/>
              <a:gd name="adj2" fmla="val 50245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600"/>
              <a:t>indices</a:t>
            </a:r>
          </a:p>
        </p:txBody>
      </p:sp>
      <p:sp>
        <p:nvSpPr>
          <p:cNvPr id="21519" name="Text Box 15"/>
          <p:cNvSpPr txBox="1">
            <a:spLocks noChangeArrowheads="1"/>
          </p:cNvSpPr>
          <p:nvPr/>
        </p:nvSpPr>
        <p:spPr bwMode="auto">
          <a:xfrm>
            <a:off x="549612" y="6071901"/>
            <a:ext cx="753962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/>
              <a:t>(this is called a </a:t>
            </a:r>
            <a:r>
              <a:rPr lang="en-US" sz="2000" b="1" dirty="0"/>
              <a:t>“pseudo-random generation algorithm (PRGA)”)</a:t>
            </a:r>
          </a:p>
          <a:p>
            <a:endParaRPr lang="en-US" sz="2000" dirty="0"/>
          </a:p>
        </p:txBody>
      </p:sp>
      <p:sp>
        <p:nvSpPr>
          <p:cNvPr id="21520" name="AutoShape 16"/>
          <p:cNvSpPr>
            <a:spLocks noChangeArrowheads="1"/>
          </p:cNvSpPr>
          <p:nvPr/>
        </p:nvSpPr>
        <p:spPr bwMode="auto">
          <a:xfrm>
            <a:off x="1066800" y="1676400"/>
            <a:ext cx="2514600" cy="638175"/>
          </a:xfrm>
          <a:prstGeom prst="rightArrow">
            <a:avLst>
              <a:gd name="adj1" fmla="val 50000"/>
              <a:gd name="adj2" fmla="val 98507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b="1" dirty="0"/>
              <a:t>note</a:t>
            </a:r>
            <a:r>
              <a:rPr lang="en-US" dirty="0"/>
              <a:t>: no </a:t>
            </a:r>
            <a:r>
              <a:rPr lang="en-US" b="1" dirty="0">
                <a:solidFill>
                  <a:srgbClr val="FF0000"/>
                </a:solidFill>
              </a:rPr>
              <a:t>IV</a:t>
            </a:r>
          </a:p>
        </p:txBody>
      </p:sp>
    </p:spTree>
    <p:extLst>
      <p:ext uri="{BB962C8B-B14F-4D97-AF65-F5344CB8AC3E}">
        <p14:creationId xmlns:p14="http://schemas.microsoft.com/office/powerpoint/2010/main" val="201657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8" grpId="0" animBg="1"/>
      <p:bldP spid="21509" grpId="0" animBg="1"/>
      <p:bldP spid="21510" grpId="0" animBg="1"/>
      <p:bldP spid="21511" grpId="0" animBg="1"/>
      <p:bldP spid="21512" grpId="0" animBg="1"/>
      <p:bldP spid="21514" grpId="0" animBg="1"/>
      <p:bldP spid="21515" grpId="0" animBg="1"/>
      <p:bldP spid="21516" grpId="0"/>
      <p:bldP spid="21517" grpId="0"/>
      <p:bldP spid="21518" grpId="0" animBg="1"/>
      <p:bldP spid="21519" grpId="0"/>
      <p:bldP spid="2152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381000" y="3582296"/>
            <a:ext cx="5791200" cy="3047104"/>
          </a:xfrm>
          <a:prstGeom prst="rect">
            <a:avLst/>
          </a:prstGeom>
          <a:solidFill>
            <a:srgbClr val="F3F4FF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 u="sng" dirty="0">
                <a:solidFill>
                  <a:srgbClr val="FF0000"/>
                </a:solidFill>
              </a:rPr>
              <a:t>PRGA</a:t>
            </a:r>
          </a:p>
          <a:p>
            <a:r>
              <a:rPr lang="en-US" dirty="0" err="1"/>
              <a:t>i</a:t>
            </a:r>
            <a:r>
              <a:rPr lang="en-US" dirty="0"/>
              <a:t> := 0</a:t>
            </a:r>
          </a:p>
          <a:p>
            <a:r>
              <a:rPr lang="en-US" dirty="0"/>
              <a:t>j := 0 </a:t>
            </a:r>
          </a:p>
          <a:p>
            <a:r>
              <a:rPr lang="en-US" b="1" dirty="0"/>
              <a:t>while</a:t>
            </a:r>
            <a:r>
              <a:rPr lang="en-US" dirty="0"/>
              <a:t> </a:t>
            </a:r>
            <a:r>
              <a:rPr lang="en-US" dirty="0" err="1"/>
              <a:t>GeneratingOutput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i</a:t>
            </a:r>
            <a:r>
              <a:rPr lang="en-US" dirty="0"/>
              <a:t> := (</a:t>
            </a:r>
            <a:r>
              <a:rPr lang="en-US" dirty="0" err="1"/>
              <a:t>i</a:t>
            </a:r>
            <a:r>
              <a:rPr lang="en-US" dirty="0"/>
              <a:t> + 1) mod 256 </a:t>
            </a:r>
          </a:p>
          <a:p>
            <a:pPr lvl="1"/>
            <a:r>
              <a:rPr lang="en-US" dirty="0"/>
              <a:t>j := (j + S[</a:t>
            </a:r>
            <a:r>
              <a:rPr lang="en-US" dirty="0" err="1"/>
              <a:t>i</a:t>
            </a:r>
            <a:r>
              <a:rPr lang="en-US" dirty="0"/>
              <a:t>]) mod 256 </a:t>
            </a:r>
          </a:p>
          <a:p>
            <a:pPr lvl="1"/>
            <a:r>
              <a:rPr lang="en-US" dirty="0"/>
              <a:t>swap(S[</a:t>
            </a:r>
            <a:r>
              <a:rPr lang="en-US" dirty="0" err="1"/>
              <a:t>i</a:t>
            </a:r>
            <a:r>
              <a:rPr lang="en-US" dirty="0"/>
              <a:t>],S[j]) </a:t>
            </a:r>
          </a:p>
          <a:p>
            <a:pPr lvl="1"/>
            <a:r>
              <a:rPr lang="en-US" dirty="0"/>
              <a:t>output S[(S[</a:t>
            </a:r>
            <a:r>
              <a:rPr lang="en-US" dirty="0" err="1"/>
              <a:t>i</a:t>
            </a:r>
            <a:r>
              <a:rPr lang="en-US" dirty="0"/>
              <a:t>] + S[j]) mod 256] </a:t>
            </a:r>
          </a:p>
          <a:p>
            <a:r>
              <a:rPr lang="en-US" b="1" dirty="0" err="1"/>
              <a:t>endwhile</a:t>
            </a:r>
            <a:r>
              <a:rPr lang="en-US" dirty="0"/>
              <a:t> </a:t>
            </a:r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381000" y="990600"/>
            <a:ext cx="5791200" cy="2362200"/>
          </a:xfrm>
          <a:prstGeom prst="rect">
            <a:avLst/>
          </a:prstGeom>
          <a:solidFill>
            <a:srgbClr val="FDFFF3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2400" b="1" u="sng" dirty="0">
                <a:solidFill>
                  <a:srgbClr val="FF0000"/>
                </a:solidFill>
              </a:rPr>
              <a:t>KSA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b="1" dirty="0"/>
              <a:t>from</a:t>
            </a:r>
            <a:r>
              <a:rPr lang="en-US" dirty="0"/>
              <a:t> 0 </a:t>
            </a:r>
            <a:r>
              <a:rPr lang="en-US" b="1" dirty="0"/>
              <a:t>to</a:t>
            </a:r>
            <a:r>
              <a:rPr lang="en-US" dirty="0"/>
              <a:t> 255 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600" dirty="0"/>
              <a:t>S[</a:t>
            </a:r>
            <a:r>
              <a:rPr lang="en-US" sz="1600" dirty="0" err="1"/>
              <a:t>i</a:t>
            </a:r>
            <a:r>
              <a:rPr lang="en-US" sz="1600" dirty="0"/>
              <a:t>] := </a:t>
            </a:r>
            <a:r>
              <a:rPr lang="en-US" sz="1600" dirty="0" err="1"/>
              <a:t>i</a:t>
            </a:r>
            <a:r>
              <a:rPr lang="en-US" sz="1600" dirty="0"/>
              <a:t>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b="1" dirty="0"/>
              <a:t>end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b="1" dirty="0"/>
              <a:t>for</a:t>
            </a:r>
            <a:r>
              <a:rPr lang="en-US" dirty="0"/>
              <a:t> j := 0 </a:t>
            </a: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b="1" dirty="0"/>
              <a:t>from</a:t>
            </a:r>
            <a:r>
              <a:rPr lang="en-US" dirty="0"/>
              <a:t> 0 </a:t>
            </a:r>
            <a:r>
              <a:rPr lang="en-US" b="1" dirty="0"/>
              <a:t>to</a:t>
            </a:r>
            <a:r>
              <a:rPr lang="en-US" dirty="0"/>
              <a:t> 255 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600" dirty="0"/>
              <a:t>j := (j + S[</a:t>
            </a:r>
            <a:r>
              <a:rPr lang="en-US" sz="1600" dirty="0" err="1"/>
              <a:t>i</a:t>
            </a:r>
            <a:r>
              <a:rPr lang="en-US" sz="1600" dirty="0"/>
              <a:t>] + key[</a:t>
            </a:r>
            <a:r>
              <a:rPr lang="en-US" sz="1600" dirty="0" err="1"/>
              <a:t>i</a:t>
            </a:r>
            <a:r>
              <a:rPr lang="en-US" sz="1600" dirty="0"/>
              <a:t> mod 256]) mod 256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600" dirty="0"/>
              <a:t>swap(S[</a:t>
            </a:r>
            <a:r>
              <a:rPr lang="en-US" sz="1600" dirty="0" err="1"/>
              <a:t>i</a:t>
            </a:r>
            <a:r>
              <a:rPr lang="en-US" sz="1600" dirty="0"/>
              <a:t>],S[j])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b="1" dirty="0" err="1"/>
              <a:t>endfor</a:t>
            </a:r>
            <a:r>
              <a:rPr lang="en-US" dirty="0"/>
              <a:t> </a:t>
            </a: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252805" y="-87854"/>
            <a:ext cx="8229600" cy="1143000"/>
          </a:xfrm>
        </p:spPr>
        <p:txBody>
          <a:bodyPr/>
          <a:lstStyle/>
          <a:p>
            <a:r>
              <a:rPr lang="en-US" dirty="0"/>
              <a:t>RC4</a:t>
            </a:r>
          </a:p>
        </p:txBody>
      </p:sp>
      <p:sp>
        <p:nvSpPr>
          <p:cNvPr id="22536" name="Text Box 8"/>
          <p:cNvSpPr txBox="1">
            <a:spLocks noChangeArrowheads="1"/>
          </p:cNvSpPr>
          <p:nvPr/>
        </p:nvSpPr>
        <p:spPr bwMode="auto">
          <a:xfrm>
            <a:off x="6553200" y="3352800"/>
            <a:ext cx="23399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don’t read it!</a:t>
            </a:r>
          </a:p>
        </p:txBody>
      </p:sp>
    </p:spTree>
    <p:extLst>
      <p:ext uri="{BB962C8B-B14F-4D97-AF65-F5344CB8AC3E}">
        <p14:creationId xmlns:p14="http://schemas.microsoft.com/office/powerpoint/2010/main" val="287261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Problems with RC4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dirty="0"/>
              <a:t>Doesn’t have a separate</a:t>
            </a:r>
            <a:r>
              <a:rPr lang="en-US" sz="2400" b="1" dirty="0">
                <a:solidFill>
                  <a:srgbClr val="9933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IV</a:t>
            </a:r>
            <a:r>
              <a:rPr lang="en-US" sz="2400" dirty="0"/>
              <a:t>.</a:t>
            </a:r>
            <a:br>
              <a:rPr lang="en-US" sz="2400" dirty="0"/>
            </a:br>
            <a:endParaRPr lang="en-US" sz="2400" dirty="0"/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dirty="0"/>
              <a:t>It was discovered that some bytes of the output are </a:t>
            </a:r>
            <a:r>
              <a:rPr lang="en-US" sz="2400" b="1" dirty="0"/>
              <a:t>biased</a:t>
            </a:r>
            <a:r>
              <a:rPr lang="en-US" sz="2400" dirty="0"/>
              <a:t>.</a:t>
            </a:r>
            <a:br>
              <a:rPr lang="en-US" sz="2400" dirty="0"/>
            </a:br>
            <a:r>
              <a:rPr lang="en-US" sz="2400" b="1" dirty="0">
                <a:solidFill>
                  <a:srgbClr val="00B050"/>
                </a:solidFill>
              </a:rPr>
              <a:t>[</a:t>
            </a:r>
            <a:r>
              <a:rPr lang="en-US" sz="2400" b="1" dirty="0" err="1">
                <a:solidFill>
                  <a:srgbClr val="00B050"/>
                </a:solidFill>
              </a:rPr>
              <a:t>Mantin</a:t>
            </a:r>
            <a:r>
              <a:rPr lang="en-US" sz="2400" b="1" dirty="0">
                <a:solidFill>
                  <a:srgbClr val="00B050"/>
                </a:solidFill>
              </a:rPr>
              <a:t>, Shamir, 2001]</a:t>
            </a:r>
            <a:br>
              <a:rPr lang="en-US" sz="2400" dirty="0"/>
            </a:br>
            <a:endParaRPr lang="en-US" sz="2400" dirty="0"/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dirty="0"/>
              <a:t>First few bytes of output sometimes </a:t>
            </a:r>
            <a:r>
              <a:rPr lang="en-US" sz="2400" b="1" dirty="0"/>
              <a:t>leak some information about the key</a:t>
            </a:r>
            <a:br>
              <a:rPr lang="en-US" sz="2400" dirty="0"/>
            </a:br>
            <a:r>
              <a:rPr lang="en-US" sz="2400" b="1" dirty="0">
                <a:solidFill>
                  <a:srgbClr val="00B050"/>
                </a:solidFill>
              </a:rPr>
              <a:t>[</a:t>
            </a:r>
            <a:r>
              <a:rPr lang="en-US" sz="2400" b="1" dirty="0" err="1">
                <a:solidFill>
                  <a:srgbClr val="00B050"/>
                </a:solidFill>
              </a:rPr>
              <a:t>Fluhrer</a:t>
            </a:r>
            <a:r>
              <a:rPr lang="en-US" sz="2400" b="1" dirty="0">
                <a:solidFill>
                  <a:srgbClr val="00B050"/>
                </a:solidFill>
              </a:rPr>
              <a:t>, </a:t>
            </a:r>
            <a:r>
              <a:rPr lang="en-US" sz="2400" b="1" dirty="0" err="1">
                <a:solidFill>
                  <a:srgbClr val="00B050"/>
                </a:solidFill>
              </a:rPr>
              <a:t>Mantin</a:t>
            </a:r>
            <a:r>
              <a:rPr lang="en-US" sz="2400" b="1" dirty="0">
                <a:solidFill>
                  <a:srgbClr val="00B050"/>
                </a:solidFill>
              </a:rPr>
              <a:t> and Shamir, 2001]</a:t>
            </a:r>
            <a:br>
              <a:rPr lang="en-US" sz="2400" b="1" dirty="0">
                <a:solidFill>
                  <a:srgbClr val="00B050"/>
                </a:solidFill>
              </a:rPr>
            </a:br>
            <a:r>
              <a:rPr lang="en-US" sz="2400" b="1" u="sng" dirty="0">
                <a:solidFill>
                  <a:srgbClr val="7030A0"/>
                </a:solidFill>
              </a:rPr>
              <a:t>Recommendation</a:t>
            </a:r>
            <a:r>
              <a:rPr lang="en-US" sz="2400" dirty="0"/>
              <a:t>: discard the first </a:t>
            </a:r>
            <a:r>
              <a:rPr lang="en-US" sz="2400" b="1" dirty="0">
                <a:solidFill>
                  <a:srgbClr val="0070C0"/>
                </a:solidFill>
              </a:rPr>
              <a:t>768-3072</a:t>
            </a:r>
            <a:r>
              <a:rPr lang="en-US" sz="2400" dirty="0"/>
              <a:t> bytes.</a:t>
            </a:r>
            <a:br>
              <a:rPr lang="en-US" sz="2400" dirty="0"/>
            </a:br>
            <a:endParaRPr lang="en-US" sz="2400" dirty="0"/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dirty="0"/>
              <a:t>Other weaknesses are also known...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414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Use of RC4 in WEP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57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800" b="1" dirty="0">
                    <a:solidFill>
                      <a:srgbClr val="7030A0"/>
                    </a:solidFill>
                  </a:rPr>
                  <a:t>WEP</a:t>
                </a:r>
                <a:r>
                  <a:rPr lang="en-US" sz="2800" dirty="0">
                    <a:solidFill>
                      <a:srgbClr val="7030A0"/>
                    </a:solidFill>
                  </a:rPr>
                  <a:t> </a:t>
                </a:r>
                <a:r>
                  <a:rPr lang="en-US" sz="2800" dirty="0"/>
                  <a:t>= “Wired Equivalent Privacy”</a:t>
                </a:r>
              </a:p>
              <a:p>
                <a:pPr>
                  <a:lnSpc>
                    <a:spcPct val="90000"/>
                  </a:lnSpc>
                  <a:buFontTx/>
                  <a:buNone/>
                </a:pPr>
                <a:endParaRPr lang="en-US" sz="2800" dirty="0"/>
              </a:p>
              <a:p>
                <a:pPr>
                  <a:lnSpc>
                    <a:spcPct val="90000"/>
                  </a:lnSpc>
                </a:pPr>
                <a:r>
                  <a:rPr lang="en-US" sz="2800" dirty="0"/>
                  <a:t>Introduced in </a:t>
                </a:r>
                <a:r>
                  <a:rPr lang="en-US" sz="2800" b="1" dirty="0"/>
                  <a:t>1999</a:t>
                </a:r>
                <a:r>
                  <a:rPr lang="en-US" sz="2800" dirty="0"/>
                  <a:t>, </a:t>
                </a:r>
                <a:r>
                  <a:rPr lang="pl-PL" sz="2800" dirty="0"/>
                  <a:t>for a long time </a:t>
                </a:r>
                <a:r>
                  <a:rPr lang="en-US" sz="2800" dirty="0"/>
                  <a:t>widely used to protect </a:t>
                </a:r>
                <a:r>
                  <a:rPr lang="en-US" sz="2800" b="1" dirty="0" err="1">
                    <a:solidFill>
                      <a:srgbClr val="7030A0"/>
                    </a:solidFill>
                  </a:rPr>
                  <a:t>WiFi</a:t>
                </a:r>
                <a:r>
                  <a:rPr lang="en-US" sz="2800" dirty="0">
                    <a:solidFill>
                      <a:srgbClr val="7030A0"/>
                    </a:solidFill>
                  </a:rPr>
                  <a:t> </a:t>
                </a:r>
                <a:r>
                  <a:rPr lang="en-US" sz="2800" dirty="0"/>
                  <a:t>communication.</a:t>
                </a:r>
                <a:br>
                  <a:rPr lang="en-US" sz="2800" dirty="0"/>
                </a:br>
                <a:endParaRPr lang="en-US" sz="2800" dirty="0"/>
              </a:p>
              <a:p>
                <a:pPr>
                  <a:lnSpc>
                    <a:spcPct val="90000"/>
                  </a:lnSpc>
                </a:pPr>
                <a:r>
                  <a:rPr lang="en-US" sz="2800" dirty="0"/>
                  <a:t>How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RC4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/>
                  <a:t>is used:</a:t>
                </a:r>
              </a:p>
              <a:p>
                <a:pPr lvl="1" algn="ctr">
                  <a:lnSpc>
                    <a:spcPct val="90000"/>
                  </a:lnSpc>
                  <a:buFontTx/>
                  <a:buNone/>
                </a:pPr>
                <a:r>
                  <a:rPr lang="en-US" sz="2400" dirty="0"/>
                  <a:t>to get the </a:t>
                </a:r>
                <a:r>
                  <a:rPr lang="en-US" sz="2400" b="1" dirty="0"/>
                  <a:t>seed</a:t>
                </a:r>
                <a:r>
                  <a:rPr lang="en-US" sz="2400" dirty="0"/>
                  <a:t>, the key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2400" dirty="0"/>
                  <a:t> is </a:t>
                </a:r>
                <a:r>
                  <a:rPr lang="en-US" sz="2400" b="1" dirty="0"/>
                  <a:t>concatenated</a:t>
                </a:r>
                <a:r>
                  <a:rPr lang="en-US" sz="2400" dirty="0"/>
                  <a:t> with the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IV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400" dirty="0"/>
                  <a:t>old versions: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|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k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| = 40 bits, |IV| = 24 bits</a:t>
                </a:r>
                <a:br>
                  <a:rPr lang="en-US" sz="2400" dirty="0">
                    <a:solidFill>
                      <a:srgbClr val="FF0000"/>
                    </a:solidFill>
                  </a:rPr>
                </a:br>
                <a:r>
                  <a:rPr lang="en-US" sz="2400" dirty="0"/>
                  <a:t>(artificially weak because of the </a:t>
                </a:r>
                <a:r>
                  <a:rPr lang="en-US" sz="2400" b="1" dirty="0">
                    <a:solidFill>
                      <a:srgbClr val="008000"/>
                    </a:solidFill>
                  </a:rPr>
                  <a:t>US export restrictions</a:t>
                </a:r>
                <a:r>
                  <a:rPr lang="en-US" sz="2400" dirty="0"/>
                  <a:t>)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400" dirty="0"/>
                  <a:t>new versions: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|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k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| = 104 bits, |IV| = 24 bits</a:t>
                </a:r>
                <a:r>
                  <a:rPr lang="en-US" sz="2400" dirty="0">
                    <a:solidFill>
                      <a:srgbClr val="FF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457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391" t="-336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5374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Down Arrow 57"/>
          <p:cNvSpPr/>
          <p:nvPr/>
        </p:nvSpPr>
        <p:spPr>
          <a:xfrm rot="18721483">
            <a:off x="6300626" y="3487349"/>
            <a:ext cx="262611" cy="106131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9" name="Down Arrow 58"/>
          <p:cNvSpPr/>
          <p:nvPr/>
        </p:nvSpPr>
        <p:spPr>
          <a:xfrm rot="13935738">
            <a:off x="2103699" y="3463185"/>
            <a:ext cx="262611" cy="106131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r>
              <a:rPr lang="en-GB" dirty="0"/>
              <a:t>A real-life example</a:t>
            </a:r>
            <a:endParaRPr lang="en-US" dirty="0"/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3235181" y="1707829"/>
            <a:ext cx="26260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it-IT" sz="2400" b="1" u="sng" dirty="0" err="1">
                <a:solidFill>
                  <a:srgbClr val="008000"/>
                </a:solidFill>
              </a:rPr>
              <a:t>Example</a:t>
            </a:r>
            <a:r>
              <a:rPr lang="it-IT" sz="2400" b="1" dirty="0">
                <a:solidFill>
                  <a:srgbClr val="008000"/>
                </a:solidFill>
              </a:rPr>
              <a:t>: </a:t>
            </a:r>
            <a:r>
              <a:rPr lang="it-IT" sz="2400" b="1" dirty="0" err="1">
                <a:solidFill>
                  <a:srgbClr val="008000"/>
                </a:solidFill>
              </a:rPr>
              <a:t>routing</a:t>
            </a:r>
            <a:endParaRPr lang="en-US" sz="2400" b="1" dirty="0">
              <a:solidFill>
                <a:srgbClr val="008000"/>
              </a:solidFill>
            </a:endParaRPr>
          </a:p>
        </p:txBody>
      </p:sp>
      <p:pic>
        <p:nvPicPr>
          <p:cNvPr id="23" name="Picture 10" descr="MCj0424790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2239" y="2493647"/>
            <a:ext cx="1122363" cy="1168400"/>
          </a:xfrm>
          <a:prstGeom prst="rect">
            <a:avLst/>
          </a:prstGeom>
          <a:noFill/>
        </p:spPr>
      </p:pic>
      <p:pic>
        <p:nvPicPr>
          <p:cNvPr id="24" name="Picture 11" descr="MCj0424790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21155" y="2446035"/>
            <a:ext cx="1195388" cy="1244600"/>
          </a:xfrm>
          <a:prstGeom prst="rect">
            <a:avLst/>
          </a:prstGeom>
          <a:noFill/>
        </p:spPr>
      </p:pic>
      <p:sp>
        <p:nvSpPr>
          <p:cNvPr id="31" name="Text Box 28"/>
          <p:cNvSpPr txBox="1">
            <a:spLocks noChangeArrowheads="1"/>
          </p:cNvSpPr>
          <p:nvPr/>
        </p:nvSpPr>
        <p:spPr bwMode="auto">
          <a:xfrm>
            <a:off x="1992155" y="3817635"/>
            <a:ext cx="396875" cy="376238"/>
          </a:xfrm>
          <a:prstGeom prst="rect">
            <a:avLst/>
          </a:prstGeom>
          <a:solidFill>
            <a:srgbClr val="FFFFF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b="1" i="1">
                <a:solidFill>
                  <a:srgbClr val="FF0000"/>
                </a:solidFill>
              </a:rPr>
              <a:t>m</a:t>
            </a:r>
          </a:p>
        </p:txBody>
      </p:sp>
      <p:pic>
        <p:nvPicPr>
          <p:cNvPr id="33" name="Picture 15" descr="MCj0435941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06355" y="4351035"/>
            <a:ext cx="1066800" cy="738188"/>
          </a:xfrm>
          <a:prstGeom prst="rect">
            <a:avLst/>
          </a:prstGeom>
          <a:noFill/>
        </p:spPr>
      </p:pic>
      <p:sp>
        <p:nvSpPr>
          <p:cNvPr id="34" name="Text Box 39"/>
          <p:cNvSpPr txBox="1">
            <a:spLocks noChangeArrowheads="1"/>
          </p:cNvSpPr>
          <p:nvPr/>
        </p:nvSpPr>
        <p:spPr bwMode="auto">
          <a:xfrm>
            <a:off x="2754155" y="2750835"/>
            <a:ext cx="308098" cy="369332"/>
          </a:xfrm>
          <a:prstGeom prst="rect">
            <a:avLst/>
          </a:prstGeom>
          <a:solidFill>
            <a:srgbClr val="FFFFF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b="1" i="1" dirty="0">
                <a:solidFill>
                  <a:srgbClr val="FF0000"/>
                </a:solidFill>
              </a:rPr>
              <a:t>k</a:t>
            </a:r>
          </a:p>
        </p:txBody>
      </p:sp>
      <p:sp>
        <p:nvSpPr>
          <p:cNvPr id="35" name="Text Box 40"/>
          <p:cNvSpPr txBox="1">
            <a:spLocks noChangeArrowheads="1"/>
          </p:cNvSpPr>
          <p:nvPr/>
        </p:nvSpPr>
        <p:spPr bwMode="auto">
          <a:xfrm>
            <a:off x="5573555" y="2750835"/>
            <a:ext cx="308098" cy="369332"/>
          </a:xfrm>
          <a:prstGeom prst="rect">
            <a:avLst/>
          </a:prstGeom>
          <a:solidFill>
            <a:srgbClr val="FFFFF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b="1" i="1" dirty="0">
                <a:solidFill>
                  <a:srgbClr val="FF0000"/>
                </a:solidFill>
              </a:rPr>
              <a:t>k</a:t>
            </a:r>
          </a:p>
        </p:txBody>
      </p:sp>
      <p:cxnSp>
        <p:nvCxnSpPr>
          <p:cNvPr id="54" name="Shape 53"/>
          <p:cNvCxnSpPr>
            <a:endCxn id="33" idx="3"/>
          </p:cNvCxnSpPr>
          <p:nvPr/>
        </p:nvCxnSpPr>
        <p:spPr>
          <a:xfrm rot="10800000" flipV="1">
            <a:off x="2373155" y="2993713"/>
            <a:ext cx="2179400" cy="1726416"/>
          </a:xfrm>
          <a:prstGeom prst="curvedConnector3">
            <a:avLst>
              <a:gd name="adj1" fmla="val 6115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Down Arrow 59"/>
          <p:cNvSpPr/>
          <p:nvPr/>
        </p:nvSpPr>
        <p:spPr>
          <a:xfrm rot="16200000">
            <a:off x="4354042" y="1946290"/>
            <a:ext cx="262611" cy="1785951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0" name="Text Box 27"/>
          <p:cNvSpPr txBox="1">
            <a:spLocks noChangeArrowheads="1"/>
          </p:cNvSpPr>
          <p:nvPr/>
        </p:nvSpPr>
        <p:spPr bwMode="auto">
          <a:xfrm>
            <a:off x="4020999" y="2636523"/>
            <a:ext cx="1051891" cy="369332"/>
          </a:xfrm>
          <a:prstGeom prst="rect">
            <a:avLst/>
          </a:prstGeom>
          <a:solidFill>
            <a:srgbClr val="FFFFF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b="1" dirty="0" err="1">
                <a:solidFill>
                  <a:srgbClr val="FF0000"/>
                </a:solidFill>
              </a:rPr>
              <a:t>Enc</a:t>
            </a:r>
            <a:r>
              <a:rPr lang="en-US" sz="1800" b="1" i="1" baseline="-25000" dirty="0" err="1">
                <a:solidFill>
                  <a:srgbClr val="FF0000"/>
                </a:solidFill>
              </a:rPr>
              <a:t>k</a:t>
            </a:r>
            <a:r>
              <a:rPr lang="en-US" sz="1800" b="1" dirty="0">
                <a:solidFill>
                  <a:srgbClr val="FF0000"/>
                </a:solidFill>
              </a:rPr>
              <a:t>(</a:t>
            </a:r>
            <a:r>
              <a:rPr lang="en-US" sz="1800" b="1" i="1" dirty="0">
                <a:solidFill>
                  <a:srgbClr val="FF0000"/>
                </a:solidFill>
              </a:rPr>
              <a:t>m</a:t>
            </a:r>
            <a:r>
              <a:rPr lang="en-US" sz="1800" b="1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63" name="Picture 15" descr="MCj0435941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78519" y="4136721"/>
            <a:ext cx="1066800" cy="7381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47865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9220" grpId="0"/>
      <p:bldP spid="31" grpId="0" animBg="1"/>
      <p:bldP spid="34" grpId="0" animBg="1"/>
      <p:bldP spid="35" grpId="0" animBg="1"/>
      <p:bldP spid="60" grpId="0" animBg="1"/>
      <p:bldP spid="30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RC4</a:t>
            </a:r>
            <a:r>
              <a:rPr lang="en-US" sz="4000" dirty="0"/>
              <a:t> in WEP – problems with the key length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80390"/>
            <a:ext cx="8229600" cy="4738744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800" b="1" dirty="0">
                <a:solidFill>
                  <a:srgbClr val="FF0000"/>
                </a:solidFill>
              </a:rPr>
              <a:t>|k| = 40 bits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is </a:t>
            </a:r>
            <a:r>
              <a:rPr lang="en-US" sz="2800" b="1" dirty="0">
                <a:solidFill>
                  <a:srgbClr val="FF0000"/>
                </a:solidFill>
              </a:rPr>
              <a:t>not enough</a:t>
            </a:r>
            <a:r>
              <a:rPr lang="en-US" sz="2800" dirty="0"/>
              <a:t>: </a:t>
            </a:r>
            <a:br>
              <a:rPr lang="en-US" sz="2800" dirty="0"/>
            </a:br>
            <a:r>
              <a:rPr lang="en-US" sz="2800" dirty="0"/>
              <a:t>can be cracked using a </a:t>
            </a:r>
            <a:r>
              <a:rPr lang="en-US" sz="2800" b="1" dirty="0">
                <a:solidFill>
                  <a:srgbClr val="0070C0"/>
                </a:solidFill>
              </a:rPr>
              <a:t>brute-force attack</a:t>
            </a:r>
          </a:p>
          <a:p>
            <a:pPr>
              <a:lnSpc>
                <a:spcPct val="90000"/>
              </a:lnSpc>
            </a:pPr>
            <a:r>
              <a:rPr lang="en-US" sz="2800" b="1" dirty="0">
                <a:solidFill>
                  <a:srgbClr val="FF0000"/>
                </a:solidFill>
              </a:rPr>
              <a:t>IV </a:t>
            </a:r>
            <a:r>
              <a:rPr lang="en-US" sz="2800" dirty="0"/>
              <a:t>is changed for each packet.</a:t>
            </a:r>
            <a:br>
              <a:rPr lang="en-US" sz="2800" dirty="0"/>
            </a:br>
            <a:r>
              <a:rPr lang="en-US" sz="2800" dirty="0"/>
              <a:t>Hence </a:t>
            </a:r>
            <a:r>
              <a:rPr lang="en-US" sz="2800" b="1" dirty="0">
                <a:solidFill>
                  <a:srgbClr val="FF0000"/>
                </a:solidFill>
              </a:rPr>
              <a:t>|IV| = 24 bits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is also not enough: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assume that each packet has length </a:t>
            </a:r>
            <a:r>
              <a:rPr lang="en-US" sz="2400" b="1" dirty="0">
                <a:solidFill>
                  <a:srgbClr val="FF0000"/>
                </a:solidFill>
              </a:rPr>
              <a:t>1500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bytes</a:t>
            </a:r>
            <a:r>
              <a:rPr lang="en-US" sz="2400" dirty="0"/>
              <a:t>,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with </a:t>
            </a:r>
            <a:r>
              <a:rPr lang="en-US" sz="2400" b="1" dirty="0">
                <a:solidFill>
                  <a:srgbClr val="FF0000"/>
                </a:solidFill>
              </a:rPr>
              <a:t>5Mbps</a:t>
            </a:r>
            <a:r>
              <a:rPr lang="en-US" sz="2400" dirty="0"/>
              <a:t> bandwidth the set of all possible </a:t>
            </a:r>
            <a:r>
              <a:rPr lang="en-US" sz="2400" b="1" dirty="0">
                <a:solidFill>
                  <a:srgbClr val="FF0000"/>
                </a:solidFill>
              </a:rPr>
              <a:t>IVs</a:t>
            </a:r>
            <a:r>
              <a:rPr lang="en-US" sz="2400" dirty="0"/>
              <a:t> will be exhausted in half a day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Some implementations reset </a:t>
            </a:r>
            <a:r>
              <a:rPr lang="en-US" sz="2800" b="1" dirty="0">
                <a:solidFill>
                  <a:srgbClr val="FF0000"/>
                </a:solidFill>
              </a:rPr>
              <a:t>IV := 0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after each restart – this makes things even worse.</a:t>
            </a:r>
            <a:br>
              <a:rPr lang="en-US" sz="2800" dirty="0"/>
            </a:br>
            <a:endParaRPr lang="en-US" sz="28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dirty="0"/>
              <a:t>see </a:t>
            </a:r>
            <a:r>
              <a:rPr lang="en-US" sz="2000" b="1" dirty="0">
                <a:solidFill>
                  <a:srgbClr val="00B050"/>
                </a:solidFill>
              </a:rPr>
              <a:t>Nikita </a:t>
            </a:r>
            <a:r>
              <a:rPr lang="en-US" sz="2000" b="1" dirty="0" err="1">
                <a:solidFill>
                  <a:srgbClr val="00B050"/>
                </a:solidFill>
              </a:rPr>
              <a:t>Borisov</a:t>
            </a:r>
            <a:r>
              <a:rPr lang="en-US" sz="2000" b="1" dirty="0">
                <a:solidFill>
                  <a:srgbClr val="00B050"/>
                </a:solidFill>
              </a:rPr>
              <a:t>, Ian Goldberg, David Wagner (2001). "</a:t>
            </a:r>
            <a:r>
              <a:rPr lang="en-US" sz="2000" b="1" i="1" dirty="0">
                <a:solidFill>
                  <a:srgbClr val="00B050"/>
                </a:solidFill>
              </a:rPr>
              <a:t>Intercepting Mobile Communications: The Insecurity of 802.11</a:t>
            </a:r>
            <a:r>
              <a:rPr lang="en-US" sz="2000" b="1" dirty="0">
                <a:solidFill>
                  <a:srgbClr val="00B050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92275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RC4 in WEP – the weak IVs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8406" y="1759364"/>
            <a:ext cx="78867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 b="1" dirty="0">
                <a:solidFill>
                  <a:srgbClr val="00B050"/>
                </a:solidFill>
              </a:rPr>
              <a:t>[</a:t>
            </a:r>
            <a:r>
              <a:rPr lang="en-US" sz="2400" b="1" dirty="0" err="1">
                <a:solidFill>
                  <a:srgbClr val="00B050"/>
                </a:solidFill>
              </a:rPr>
              <a:t>Fluhrer</a:t>
            </a:r>
            <a:r>
              <a:rPr lang="en-US" sz="2400" b="1" dirty="0">
                <a:solidFill>
                  <a:srgbClr val="00B050"/>
                </a:solidFill>
              </a:rPr>
              <a:t>, </a:t>
            </a:r>
            <a:r>
              <a:rPr lang="en-US" sz="2400" b="1" dirty="0" err="1">
                <a:solidFill>
                  <a:srgbClr val="00B050"/>
                </a:solidFill>
              </a:rPr>
              <a:t>Mantin</a:t>
            </a:r>
            <a:r>
              <a:rPr lang="en-US" sz="2400" b="1" dirty="0">
                <a:solidFill>
                  <a:srgbClr val="00B050"/>
                </a:solidFill>
              </a:rPr>
              <a:t> and Shamir, 2001]</a:t>
            </a:r>
            <a:br>
              <a:rPr lang="en-US" sz="2400" b="1" dirty="0">
                <a:solidFill>
                  <a:srgbClr val="00B050"/>
                </a:solidFill>
              </a:rPr>
            </a:br>
            <a:r>
              <a:rPr lang="en-US" sz="2400" dirty="0"/>
              <a:t>(we mentioned this attack already)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For so-called </a:t>
            </a:r>
            <a:r>
              <a:rPr lang="en-US" sz="2400" b="1" dirty="0">
                <a:solidFill>
                  <a:srgbClr val="008000"/>
                </a:solidFill>
              </a:rPr>
              <a:t>“weak IVs”</a:t>
            </a:r>
            <a:r>
              <a:rPr lang="en-US" sz="2400" dirty="0"/>
              <a:t> the key stream </a:t>
            </a:r>
            <a:r>
              <a:rPr lang="en-US" sz="2400" b="1" dirty="0"/>
              <a:t>reveals some information about the key</a:t>
            </a:r>
            <a:r>
              <a:rPr lang="en-US" sz="2400" dirty="0"/>
              <a:t>.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4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/>
              <a:t>In response the vendors started to “filter” the </a:t>
            </a:r>
            <a:r>
              <a:rPr lang="en-US" sz="2400" b="1" dirty="0">
                <a:solidFill>
                  <a:srgbClr val="008000"/>
                </a:solidFill>
              </a:rPr>
              <a:t>weak IVs</a:t>
            </a:r>
            <a:r>
              <a:rPr lang="en-US" sz="2400" dirty="0"/>
              <a:t>.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4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/>
              <a:t>But then </a:t>
            </a:r>
            <a:r>
              <a:rPr lang="en-US" sz="2400" b="1" dirty="0">
                <a:solidFill>
                  <a:srgbClr val="0070C0"/>
                </a:solidFill>
              </a:rPr>
              <a:t>new weak IVs were discovered</a:t>
            </a:r>
            <a:r>
              <a:rPr lang="en-US" sz="2400" dirty="0"/>
              <a:t>.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4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sz="1800" dirty="0"/>
              <a:t>[see e.g. </a:t>
            </a:r>
            <a:r>
              <a:rPr lang="en-US" sz="1800" dirty="0" err="1"/>
              <a:t>Bittau</a:t>
            </a:r>
            <a:r>
              <a:rPr lang="en-US" sz="1800" dirty="0"/>
              <a:t>, Handley, Lackey  </a:t>
            </a:r>
            <a:r>
              <a:rPr lang="en-US" sz="1800" i="1" dirty="0"/>
              <a:t>The final nail in WEP's coffin.</a:t>
            </a:r>
            <a:r>
              <a:rPr lang="en-US" sz="1800" dirty="0"/>
              <a:t>]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1800" i="1" dirty="0"/>
          </a:p>
          <a:p>
            <a:pPr>
              <a:lnSpc>
                <a:spcPct val="90000"/>
              </a:lnSpc>
              <a:buFont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0647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5917"/>
          </a:xfrm>
        </p:spPr>
        <p:txBody>
          <a:bodyPr/>
          <a:lstStyle/>
          <a:p>
            <a:r>
              <a:rPr lang="pl-PL" dirty="0"/>
              <a:t>Abother recent attack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</a:t>
            </a:r>
            <a:r>
              <a:rPr lang="pl-PL" dirty="0"/>
              <a:t>RC4 NOMORE</a:t>
            </a:r>
            <a:r>
              <a:rPr lang="en-US" dirty="0"/>
              <a:t>”</a:t>
            </a:r>
            <a:r>
              <a:rPr lang="pl-PL" dirty="0"/>
              <a:t> (</a:t>
            </a:r>
            <a:r>
              <a:rPr lang="pl-PL" dirty="0">
                <a:hlinkClick r:id="rId2"/>
              </a:rPr>
              <a:t>www.rc4nomore.com</a:t>
            </a:r>
            <a:r>
              <a:rPr lang="pl-PL" dirty="0"/>
              <a:t>)  </a:t>
            </a:r>
            <a:br>
              <a:rPr lang="en-US" dirty="0"/>
            </a:br>
            <a:r>
              <a:rPr lang="en-US" b="1" dirty="0">
                <a:solidFill>
                  <a:srgbClr val="00B050"/>
                </a:solidFill>
              </a:rPr>
              <a:t>[</a:t>
            </a:r>
            <a:r>
              <a:rPr lang="en-US" b="1" dirty="0" err="1">
                <a:solidFill>
                  <a:srgbClr val="00B050"/>
                </a:solidFill>
              </a:rPr>
              <a:t>Vanhoef</a:t>
            </a:r>
            <a:r>
              <a:rPr lang="en-US" b="1" dirty="0">
                <a:solidFill>
                  <a:srgbClr val="00B050"/>
                </a:solidFill>
              </a:rPr>
              <a:t> and </a:t>
            </a:r>
            <a:r>
              <a:rPr lang="en-US" b="1" dirty="0" err="1">
                <a:solidFill>
                  <a:srgbClr val="00B050"/>
                </a:solidFill>
              </a:rPr>
              <a:t>Piessens</a:t>
            </a:r>
            <a:r>
              <a:rPr lang="en-US" b="1" dirty="0">
                <a:solidFill>
                  <a:srgbClr val="00B050"/>
                </a:solidFill>
              </a:rPr>
              <a:t>, USENIX Security 2015]</a:t>
            </a:r>
          </a:p>
          <a:p>
            <a:pPr marL="0" indent="0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Conclusion</a:t>
            </a:r>
            <a:r>
              <a:rPr lang="en-US" dirty="0"/>
              <a:t>: RC4 should not be used in real life.</a:t>
            </a:r>
          </a:p>
        </p:txBody>
      </p:sp>
    </p:spTree>
    <p:extLst>
      <p:ext uri="{BB962C8B-B14F-4D97-AF65-F5344CB8AC3E}">
        <p14:creationId xmlns:p14="http://schemas.microsoft.com/office/powerpoint/2010/main" val="11654772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181" y="210518"/>
            <a:ext cx="7886700" cy="1325563"/>
          </a:xfrm>
        </p:spPr>
        <p:txBody>
          <a:bodyPr/>
          <a:lstStyle/>
          <a:p>
            <a:r>
              <a:rPr lang="en-US" dirty="0"/>
              <a:t>RC4 forbidden in TLS</a:t>
            </a:r>
            <a:endParaRPr lang="pl-P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065" t="19979" r="54069" b="46778"/>
          <a:stretch/>
        </p:blipFill>
        <p:spPr>
          <a:xfrm>
            <a:off x="527051" y="2165753"/>
            <a:ext cx="8327838" cy="37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889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Competitions for new stream ciphers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b="1" dirty="0">
                    <a:solidFill>
                      <a:srgbClr val="0070C0"/>
                    </a:solidFill>
                  </a:rPr>
                  <a:t>NESSIE</a:t>
                </a:r>
                <a:r>
                  <a:rPr lang="en-US" dirty="0"/>
                  <a:t> (New European Schemes for Signatures, Integrity and Encryption</a:t>
                </a:r>
                <a:r>
                  <a:rPr lang="pl-PL" dirty="0"/>
                  <a:t>, 2000 – 2003</a:t>
                </a:r>
                <a:r>
                  <a:rPr lang="en-US" dirty="0"/>
                  <a:t>) </a:t>
                </a:r>
                <a:r>
                  <a:rPr lang="pl-PL" dirty="0" err="1"/>
                  <a:t>project</a:t>
                </a:r>
                <a:r>
                  <a:rPr lang="pl-PL" dirty="0"/>
                  <a:t> </a:t>
                </a:r>
                <a:r>
                  <a:rPr lang="pl-PL" b="1" dirty="0" err="1">
                    <a:solidFill>
                      <a:srgbClr val="0070C0"/>
                    </a:solidFill>
                  </a:rPr>
                  <a:t>failed</a:t>
                </a:r>
                <a:r>
                  <a:rPr lang="pl-PL" b="1" dirty="0">
                    <a:solidFill>
                      <a:srgbClr val="0070C0"/>
                    </a:solidFill>
                  </a:rPr>
                  <a:t> to </a:t>
                </a:r>
                <a:r>
                  <a:rPr lang="pl-PL" b="1" dirty="0" err="1">
                    <a:solidFill>
                      <a:srgbClr val="0070C0"/>
                    </a:solidFill>
                  </a:rPr>
                  <a:t>select</a:t>
                </a:r>
                <a:r>
                  <a:rPr lang="pl-PL" dirty="0">
                    <a:solidFill>
                      <a:srgbClr val="0070C0"/>
                    </a:solidFill>
                  </a:rPr>
                  <a:t> </a:t>
                </a:r>
                <a:r>
                  <a:rPr lang="pl-PL" dirty="0"/>
                  <a:t>a </a:t>
                </a:r>
                <a:r>
                  <a:rPr lang="pl-PL" dirty="0" err="1"/>
                  <a:t>new</a:t>
                </a:r>
                <a:r>
                  <a:rPr lang="pl-PL" dirty="0"/>
                  <a:t> </a:t>
                </a:r>
                <a:r>
                  <a:rPr lang="pl-PL" dirty="0" err="1"/>
                  <a:t>stream</a:t>
                </a:r>
                <a:r>
                  <a:rPr lang="pl-PL" dirty="0"/>
                  <a:t> </a:t>
                </a:r>
                <a:r>
                  <a:rPr lang="pl-PL" dirty="0" err="1"/>
                  <a:t>cipher</a:t>
                </a:r>
                <a:r>
                  <a:rPr lang="pl-PL" dirty="0"/>
                  <a:t> (</a:t>
                </a:r>
                <a:r>
                  <a:rPr lang="pl-PL" dirty="0" err="1"/>
                  <a:t>all</a:t>
                </a:r>
                <a:r>
                  <a:rPr lang="pl-PL" dirty="0"/>
                  <a:t> 6 </a:t>
                </a:r>
                <a:r>
                  <a:rPr lang="pl-PL" dirty="0" err="1"/>
                  <a:t>candidates</a:t>
                </a:r>
                <a:r>
                  <a:rPr lang="pl-PL" dirty="0"/>
                  <a:t> </a:t>
                </a:r>
                <a:r>
                  <a:rPr lang="pl-PL" dirty="0" err="1"/>
                  <a:t>were</a:t>
                </a:r>
                <a:r>
                  <a:rPr lang="pl-PL" dirty="0"/>
                  <a:t> </a:t>
                </a:r>
                <a:r>
                  <a:rPr lang="pl-PL" dirty="0" err="1"/>
                  <a:t>broken</a:t>
                </a:r>
                <a:r>
                  <a:rPr lang="pl-PL" dirty="0"/>
                  <a:t>)</a:t>
                </a:r>
                <a:endParaRPr lang="en-US" dirty="0"/>
              </a:p>
              <a:p>
                <a:pPr>
                  <a:lnSpc>
                    <a:spcPct val="80000"/>
                  </a:lnSpc>
                  <a:buFontTx/>
                  <a:buNone/>
                </a:pPr>
                <a:r>
                  <a:rPr lang="en-US" dirty="0"/>
                  <a:t>	(where “</a:t>
                </a:r>
                <a:r>
                  <a:rPr lang="en-US" i="1" dirty="0"/>
                  <a:t>broken</a:t>
                </a:r>
                <a:r>
                  <a:rPr lang="en-US" dirty="0"/>
                  <a:t>” can mean e.g. that one can distinguish the output from random after seeing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𝟑𝟔</m:t>
                    </m:r>
                  </m:oMath>
                </a14:m>
                <a:r>
                  <a:rPr lang="en-US" dirty="0"/>
                  <a:t> bytes of output)</a:t>
                </a:r>
                <a:br>
                  <a:rPr lang="en-US" dirty="0"/>
                </a:br>
                <a:endParaRPr lang="pl-PL" baseline="30000" dirty="0"/>
              </a:p>
              <a:p>
                <a:pPr>
                  <a:lnSpc>
                    <a:spcPct val="80000"/>
                  </a:lnSpc>
                </a:pPr>
                <a:r>
                  <a:rPr lang="pl-PL" b="1" dirty="0" err="1">
                    <a:solidFill>
                      <a:srgbClr val="0070C0"/>
                    </a:solidFill>
                  </a:rPr>
                  <a:t>eStream</a:t>
                </a:r>
                <a:r>
                  <a:rPr lang="pl-PL" dirty="0"/>
                  <a:t> </a:t>
                </a:r>
                <a:r>
                  <a:rPr lang="pl-PL" dirty="0" err="1"/>
                  <a:t>project</a:t>
                </a:r>
                <a:r>
                  <a:rPr lang="pl-PL" dirty="0"/>
                  <a:t> (</a:t>
                </a:r>
                <a:r>
                  <a:rPr lang="en-US" dirty="0"/>
                  <a:t>November 2004</a:t>
                </a:r>
                <a:r>
                  <a:rPr lang="pl-PL" dirty="0"/>
                  <a:t> – </a:t>
                </a:r>
                <a:r>
                  <a:rPr lang="en-US" dirty="0"/>
                  <a:t>May 2008</a:t>
                </a:r>
                <a:r>
                  <a:rPr lang="pl-PL" dirty="0"/>
                  <a:t>) </a:t>
                </a:r>
                <a:r>
                  <a:rPr lang="en-US" dirty="0"/>
                  <a:t>chosen</a:t>
                </a:r>
                <a:r>
                  <a:rPr lang="pl-PL" dirty="0"/>
                  <a:t> </a:t>
                </a:r>
                <a:r>
                  <a:rPr lang="en-US" dirty="0"/>
                  <a:t>a portfolio of ciphers: </a:t>
                </a:r>
                <a:r>
                  <a:rPr lang="en-US" b="1" dirty="0"/>
                  <a:t>HC-128, Grain v1, Rabbit, MICKEY v2, Salsa20/12, </a:t>
                </a:r>
                <a:r>
                  <a:rPr lang="en-US" b="1" dirty="0" err="1"/>
                  <a:t>Trivium</a:t>
                </a:r>
                <a:r>
                  <a:rPr lang="en-US" b="1" dirty="0"/>
                  <a:t>, SOSEMANUK</a:t>
                </a:r>
                <a:r>
                  <a:rPr lang="en-US" dirty="0"/>
                  <a:t>.</a:t>
                </a:r>
                <a:endParaRPr lang="pl-PL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3361" r="-541" b="-336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463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176" y="79083"/>
            <a:ext cx="7886700" cy="947307"/>
          </a:xfrm>
        </p:spPr>
        <p:txBody>
          <a:bodyPr/>
          <a:lstStyle/>
          <a:p>
            <a:r>
              <a:rPr lang="en-US" dirty="0"/>
              <a:t>Salsa 20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0176" y="1187755"/>
                <a:ext cx="7886700" cy="5386547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One of the winners of the </a:t>
                </a:r>
                <a:r>
                  <a:rPr lang="pl-PL" b="1" dirty="0" err="1">
                    <a:solidFill>
                      <a:srgbClr val="0070C0"/>
                    </a:solidFill>
                  </a:rPr>
                  <a:t>eStream</a:t>
                </a:r>
                <a:r>
                  <a:rPr lang="en-US" b="1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competition. 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7030A0"/>
                    </a:solidFill>
                  </a:rPr>
                  <a:t>Author</a:t>
                </a:r>
                <a:r>
                  <a:rPr lang="en-US" dirty="0"/>
                  <a:t>: Dan Bernstein.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70C0"/>
                    </a:solidFill>
                  </a:rPr>
                  <a:t>Very efficient</a:t>
                </a:r>
                <a:r>
                  <a:rPr lang="en-US" dirty="0"/>
                  <a:t> both in </a:t>
                </a: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hardware</a:t>
                </a:r>
                <a:r>
                  <a:rPr lang="en-US" dirty="0"/>
                  <a:t> and in </a:t>
                </a: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software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𝐒𝐚𝐥𝐬𝐚𝟐𝟎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pl-PL" dirty="0"/>
              </a:p>
              <a:p>
                <a:pPr marL="0" indent="0">
                  <a:buNone/>
                </a:pPr>
                <a:endParaRPr lang="pl-PL" dirty="0"/>
              </a:p>
              <a:p>
                <a:pPr marL="0" indent="0">
                  <a:buNone/>
                </a:pPr>
                <a:endParaRPr lang="pl-PL" dirty="0"/>
              </a:p>
              <a:p>
                <a:pPr marL="0" indent="0">
                  <a:buNone/>
                </a:pPr>
                <a:r>
                  <a:rPr lang="en-US" dirty="0"/>
                  <a:t>Note: </a:t>
                </a:r>
              </a:p>
              <a:p>
                <a:r>
                  <a:rPr lang="en-US" b="1" dirty="0">
                    <a:solidFill>
                      <a:srgbClr val="00B050"/>
                    </a:solidFill>
                  </a:rPr>
                  <a:t>parallelizable</a:t>
                </a:r>
              </a:p>
              <a:p>
                <a:r>
                  <a:rPr lang="en-US" dirty="0"/>
                  <a:t>allows “</a:t>
                </a:r>
                <a:r>
                  <a:rPr lang="en-US" b="1" dirty="0">
                    <a:solidFill>
                      <a:srgbClr val="00B050"/>
                    </a:solidFill>
                  </a:rPr>
                  <a:t>random access</a:t>
                </a:r>
                <a:r>
                  <a:rPr lang="en-US" dirty="0"/>
                  <a:t>”</a:t>
                </a:r>
                <a:endParaRPr lang="pl-P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0176" y="1187755"/>
                <a:ext cx="7886700" cy="5386547"/>
              </a:xfrm>
              <a:blipFill>
                <a:blip r:embed="rId2"/>
                <a:stretch>
                  <a:fillRect l="-1391" t="-3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ular Callout 3"/>
              <p:cNvSpPr/>
              <p:nvPr/>
            </p:nvSpPr>
            <p:spPr>
              <a:xfrm>
                <a:off x="2257450" y="2574304"/>
                <a:ext cx="2173046" cy="854696"/>
              </a:xfrm>
              <a:prstGeom prst="wedgeRectCallout">
                <a:avLst>
                  <a:gd name="adj1" fmla="val -20338"/>
                  <a:gd name="adj2" fmla="val 69423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key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sz="2000" dirty="0"/>
                  <a:t>(size: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256</a:t>
                </a:r>
                <a:r>
                  <a:rPr lang="en-US" sz="2000" dirty="0"/>
                  <a:t> bits)</a:t>
                </a:r>
              </a:p>
            </p:txBody>
          </p:sp>
        </mc:Choice>
        <mc:Fallback xmlns="">
          <p:sp>
            <p:nvSpPr>
              <p:cNvPr id="4" name="Rectangular Callou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450" y="2574304"/>
                <a:ext cx="2173046" cy="854696"/>
              </a:xfrm>
              <a:prstGeom prst="wedgeRectCallout">
                <a:avLst>
                  <a:gd name="adj1" fmla="val -20338"/>
                  <a:gd name="adj2" fmla="val 69423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ular Callout 4"/>
              <p:cNvSpPr/>
              <p:nvPr/>
            </p:nvSpPr>
            <p:spPr>
              <a:xfrm>
                <a:off x="2743183" y="4304585"/>
                <a:ext cx="1790476" cy="809035"/>
              </a:xfrm>
              <a:prstGeom prst="wedgeRectCallout">
                <a:avLst>
                  <a:gd name="adj1" fmla="val -23236"/>
                  <a:gd name="adj2" fmla="val -83766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nonce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br>
                  <a:rPr lang="en-US" sz="2000" dirty="0"/>
                </a:br>
                <a:r>
                  <a:rPr lang="en-US" sz="2000" dirty="0"/>
                  <a:t>(size: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64</a:t>
                </a:r>
                <a:r>
                  <a:rPr lang="en-US" sz="2000" dirty="0"/>
                  <a:t> bits)</a:t>
                </a:r>
              </a:p>
            </p:txBody>
          </p:sp>
        </mc:Choice>
        <mc:Fallback xmlns="">
          <p:sp>
            <p:nvSpPr>
              <p:cNvPr id="5" name="Rectangular Callout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183" y="4304585"/>
                <a:ext cx="1790476" cy="809035"/>
              </a:xfrm>
              <a:prstGeom prst="wedgeRectCallout">
                <a:avLst>
                  <a:gd name="adj1" fmla="val -23236"/>
                  <a:gd name="adj2" fmla="val -83766"/>
                </a:avLst>
              </a:prstGeom>
              <a:blipFill>
                <a:blip r:embed="rId4"/>
                <a:stretch>
                  <a:fillRect r="-338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555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723" y="27821"/>
            <a:ext cx="7886700" cy="1325563"/>
          </a:xfrm>
        </p:spPr>
        <p:txBody>
          <a:bodyPr/>
          <a:lstStyle/>
          <a:p>
            <a:r>
              <a:rPr lang="en-US" dirty="0"/>
              <a:t>How is </a:t>
            </a:r>
            <a:r>
              <a:rPr lang="en-US" b="1" i="1" dirty="0">
                <a:solidFill>
                  <a:srgbClr val="FF0000"/>
                </a:solidFill>
              </a:rPr>
              <a:t>H </a:t>
            </a:r>
            <a:r>
              <a:rPr lang="en-US" dirty="0"/>
              <a:t>defined?</a:t>
            </a:r>
            <a:endParaRPr lang="pl-PL" b="1" i="1" dirty="0"/>
          </a:p>
        </p:txBody>
      </p:sp>
      <p:sp>
        <p:nvSpPr>
          <p:cNvPr id="4" name="Rectangle 3"/>
          <p:cNvSpPr/>
          <p:nvPr/>
        </p:nvSpPr>
        <p:spPr>
          <a:xfrm>
            <a:off x="1161043" y="3164781"/>
            <a:ext cx="393437" cy="21947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47967" y="1353384"/>
                <a:ext cx="16571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d>
                    </m:oMath>
                  </m:oMathPara>
                </a14:m>
                <a:endParaRPr lang="pl-PL" sz="2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67" y="1353384"/>
                <a:ext cx="1657120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>
            <a:stCxn id="5" idx="2"/>
            <a:endCxn id="4" idx="0"/>
          </p:cNvCxnSpPr>
          <p:nvPr/>
        </p:nvCxnSpPr>
        <p:spPr>
          <a:xfrm flipH="1">
            <a:off x="1357762" y="1876604"/>
            <a:ext cx="18765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09843" y="2291897"/>
                <a:ext cx="2294731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bits from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endParaRPr lang="pl-PL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43" y="2291897"/>
                <a:ext cx="2294731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2926" t="-9091" b="-2575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eft Brace 10"/>
          <p:cNvSpPr/>
          <p:nvPr/>
        </p:nvSpPr>
        <p:spPr>
          <a:xfrm>
            <a:off x="796065" y="3202167"/>
            <a:ext cx="242047" cy="2164098"/>
          </a:xfrm>
          <a:prstGeom prst="leftBrace">
            <a:avLst>
              <a:gd name="adj1" fmla="val 48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TextBox 11"/>
          <p:cNvSpPr txBox="1"/>
          <p:nvPr/>
        </p:nvSpPr>
        <p:spPr>
          <a:xfrm>
            <a:off x="134973" y="3940940"/>
            <a:ext cx="766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64</a:t>
            </a:r>
            <a:r>
              <a:rPr lang="en-US" dirty="0"/>
              <a:t> bytes</a:t>
            </a:r>
            <a:endParaRPr lang="pl-PL" dirty="0"/>
          </a:p>
        </p:txBody>
      </p:sp>
      <p:sp>
        <p:nvSpPr>
          <p:cNvPr id="13" name="Rectangle 12"/>
          <p:cNvSpPr/>
          <p:nvPr/>
        </p:nvSpPr>
        <p:spPr>
          <a:xfrm>
            <a:off x="2647725" y="3175180"/>
            <a:ext cx="415852" cy="219474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6" name="Straight Arrow Connector 15"/>
          <p:cNvCxnSpPr>
            <a:stCxn id="4" idx="3"/>
            <a:endCxn id="13" idx="1"/>
          </p:cNvCxnSpPr>
          <p:nvPr/>
        </p:nvCxnSpPr>
        <p:spPr>
          <a:xfrm>
            <a:off x="1554480" y="4262154"/>
            <a:ext cx="1093245" cy="10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3"/>
            <a:endCxn id="30" idx="1"/>
          </p:cNvCxnSpPr>
          <p:nvPr/>
        </p:nvCxnSpPr>
        <p:spPr>
          <a:xfrm>
            <a:off x="3063577" y="4272553"/>
            <a:ext cx="1193761" cy="11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879730" y="4063110"/>
            <a:ext cx="420672" cy="3665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rgbClr val="FF0000"/>
                </a:solidFill>
              </a:rPr>
              <a:t>h</a:t>
            </a:r>
            <a:endParaRPr lang="pl-PL" sz="1600" b="1" i="1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433707" y="4063110"/>
            <a:ext cx="420672" cy="3665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rgbClr val="FF0000"/>
                </a:solidFill>
              </a:rPr>
              <a:t>h</a:t>
            </a:r>
            <a:endParaRPr lang="pl-PL" sz="1600" b="1" i="1" dirty="0">
              <a:solidFill>
                <a:srgbClr val="FF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257338" y="3186843"/>
            <a:ext cx="415852" cy="219474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Rectangle 32"/>
          <p:cNvSpPr/>
          <p:nvPr/>
        </p:nvSpPr>
        <p:spPr>
          <a:xfrm>
            <a:off x="6957401" y="3164779"/>
            <a:ext cx="415852" cy="219474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4" name="Rectangle 43"/>
          <p:cNvSpPr/>
          <p:nvPr/>
        </p:nvSpPr>
        <p:spPr>
          <a:xfrm>
            <a:off x="8303900" y="3171519"/>
            <a:ext cx="415852" cy="21947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49" name="Straight Arrow Connector 48"/>
          <p:cNvCxnSpPr>
            <a:stCxn id="33" idx="3"/>
            <a:endCxn id="44" idx="1"/>
          </p:cNvCxnSpPr>
          <p:nvPr/>
        </p:nvCxnSpPr>
        <p:spPr>
          <a:xfrm>
            <a:off x="7373253" y="4262152"/>
            <a:ext cx="930647" cy="6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7632553" y="4056866"/>
                <a:ext cx="457870" cy="36658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⊞</m:t>
                      </m:r>
                    </m:oMath>
                  </m:oMathPara>
                </a14:m>
                <a:endParaRPr lang="pl-PL" sz="1600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553" y="4056866"/>
                <a:ext cx="457870" cy="366589"/>
              </a:xfrm>
              <a:prstGeom prst="rect">
                <a:avLst/>
              </a:prstGeom>
              <a:blipFill rotWithShape="0">
                <a:blip r:embed="rId4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Oval 64"/>
          <p:cNvSpPr/>
          <p:nvPr/>
        </p:nvSpPr>
        <p:spPr>
          <a:xfrm>
            <a:off x="1658863" y="4215680"/>
            <a:ext cx="80682" cy="929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77" name="Elbow Connector 76"/>
          <p:cNvCxnSpPr>
            <a:stCxn id="65" idx="4"/>
          </p:cNvCxnSpPr>
          <p:nvPr/>
        </p:nvCxnSpPr>
        <p:spPr>
          <a:xfrm rot="16200000" flipH="1">
            <a:off x="3720873" y="2286954"/>
            <a:ext cx="2119907" cy="61632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52" idx="2"/>
          </p:cNvCxnSpPr>
          <p:nvPr/>
        </p:nvCxnSpPr>
        <p:spPr>
          <a:xfrm flipV="1">
            <a:off x="7861488" y="4423455"/>
            <a:ext cx="0" cy="2005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ular Callout 86"/>
              <p:cNvSpPr/>
              <p:nvPr/>
            </p:nvSpPr>
            <p:spPr>
              <a:xfrm>
                <a:off x="2855431" y="1826446"/>
                <a:ext cx="1997896" cy="612648"/>
              </a:xfrm>
              <a:prstGeom prst="wedgeRectCallout">
                <a:avLst>
                  <a:gd name="adj1" fmla="val -73876"/>
                  <a:gd name="adj2" fmla="val 300428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some function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endParaRPr lang="pl-PL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Rectangular Callout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431" y="1826446"/>
                <a:ext cx="1997896" cy="612648"/>
              </a:xfrm>
              <a:prstGeom prst="wedgeRectCallout">
                <a:avLst>
                  <a:gd name="adj1" fmla="val -73876"/>
                  <a:gd name="adj2" fmla="val 300428"/>
                </a:avLst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/>
          <p:cNvSpPr txBox="1"/>
          <p:nvPr/>
        </p:nvSpPr>
        <p:spPr>
          <a:xfrm>
            <a:off x="4916260" y="4031014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. .</a:t>
            </a:r>
            <a:endParaRPr lang="pl-PL" dirty="0"/>
          </a:p>
        </p:txBody>
      </p:sp>
      <p:sp>
        <p:nvSpPr>
          <p:cNvPr id="89" name="Left Brace 88"/>
          <p:cNvSpPr/>
          <p:nvPr/>
        </p:nvSpPr>
        <p:spPr>
          <a:xfrm rot="16200000">
            <a:off x="4746773" y="3090921"/>
            <a:ext cx="494347" cy="4965237"/>
          </a:xfrm>
          <a:prstGeom prst="leftBrace">
            <a:avLst>
              <a:gd name="adj1" fmla="val 3118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4388748" y="5782253"/>
                <a:ext cx="12103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rounds</a:t>
                </a:r>
                <a:endParaRPr lang="pl-PL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748" y="5782253"/>
                <a:ext cx="1210396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11667" r="-3535" b="-2500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ectangular Callout 99"/>
          <p:cNvSpPr/>
          <p:nvPr/>
        </p:nvSpPr>
        <p:spPr>
          <a:xfrm>
            <a:off x="6890273" y="1081252"/>
            <a:ext cx="1829479" cy="612648"/>
          </a:xfrm>
          <a:prstGeom prst="wedgeRectCallout">
            <a:avLst>
              <a:gd name="adj1" fmla="val 4985"/>
              <a:gd name="adj2" fmla="val 42509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word (</a:t>
            </a:r>
            <a:r>
              <a:rPr lang="en-US" b="1" dirty="0">
                <a:solidFill>
                  <a:srgbClr val="FF0000"/>
                </a:solidFill>
              </a:rPr>
              <a:t>32</a:t>
            </a:r>
            <a:r>
              <a:rPr lang="en-US" dirty="0"/>
              <a:t> bit) addition</a:t>
            </a:r>
            <a:endParaRPr lang="pl-PL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72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/>
      <p:bldP spid="13" grpId="0" animBg="1"/>
      <p:bldP spid="19" grpId="0" animBg="1"/>
      <p:bldP spid="20" grpId="0" animBg="1"/>
      <p:bldP spid="30" grpId="0" animBg="1"/>
      <p:bldP spid="33" grpId="0" animBg="1"/>
      <p:bldP spid="44" grpId="0" animBg="1"/>
      <p:bldP spid="52" grpId="0" animBg="1"/>
      <p:bldP spid="65" grpId="0" animBg="1"/>
      <p:bldP spid="87" grpId="0" animBg="1"/>
      <p:bldP spid="88" grpId="0"/>
      <p:bldP spid="89" grpId="0" animBg="1"/>
      <p:bldP spid="90" grpId="0"/>
      <p:bldP spid="10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000"/>
              <a:t>Is there an alternative to the stream ciphers?</a:t>
            </a:r>
            <a:endParaRPr lang="en-US" sz="400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2438400"/>
            <a:ext cx="8229600" cy="2514600"/>
          </a:xfrm>
        </p:spPr>
        <p:txBody>
          <a:bodyPr/>
          <a:lstStyle/>
          <a:p>
            <a:pPr>
              <a:buFontTx/>
              <a:buNone/>
            </a:pPr>
            <a:r>
              <a:rPr lang="en-US" dirty="0"/>
              <a:t>Yes!</a:t>
            </a:r>
            <a:endParaRPr lang="pl-PL" dirty="0"/>
          </a:p>
          <a:p>
            <a:pPr algn="ctr">
              <a:buFontTx/>
              <a:buNone/>
            </a:pPr>
            <a:r>
              <a:rPr lang="pl-PL" sz="4400" dirty="0"/>
              <a:t>the </a:t>
            </a:r>
            <a:r>
              <a:rPr lang="pl-PL" sz="4400" b="1" dirty="0" err="1">
                <a:solidFill>
                  <a:srgbClr val="FF0000"/>
                </a:solidFill>
              </a:rPr>
              <a:t>block</a:t>
            </a:r>
            <a:r>
              <a:rPr lang="pl-PL" sz="4400" b="1" dirty="0">
                <a:solidFill>
                  <a:srgbClr val="FF0000"/>
                </a:solidFill>
              </a:rPr>
              <a:t> </a:t>
            </a:r>
            <a:r>
              <a:rPr lang="pl-PL" sz="4400" b="1" dirty="0" err="1">
                <a:solidFill>
                  <a:srgbClr val="FF0000"/>
                </a:solidFill>
              </a:rPr>
              <a:t>ciphers</a:t>
            </a:r>
            <a:endParaRPr lang="pl-PL" sz="4400" b="1" dirty="0">
              <a:solidFill>
                <a:srgbClr val="FF0000"/>
              </a:solidFill>
            </a:endParaRPr>
          </a:p>
          <a:p>
            <a:pPr algn="ctr">
              <a:buFontTx/>
              <a:buNone/>
            </a:pPr>
            <a:endParaRPr lang="pl-PL" sz="4400" b="1" dirty="0">
              <a:solidFill>
                <a:srgbClr val="99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4915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71" y="50977"/>
            <a:ext cx="7886700" cy="1325563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9493" y="1091017"/>
            <a:ext cx="6572296" cy="452596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Computational definitions of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>
                <a:solidFill>
                  <a:schemeClr val="tx1"/>
                </a:solidFill>
              </a:rPr>
              <a:t>semantically-secure encryption exists, then </a:t>
            </a:r>
            <a:r>
              <a:rPr lang="en-US" b="1" dirty="0">
                <a:solidFill>
                  <a:srgbClr val="FF0000"/>
                </a:solidFill>
              </a:rPr>
              <a:t>P ≠ NP 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proof that “the PRGs imply secure encryption”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Theoretical constructions of PRGs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Stream</a:t>
            </a:r>
            <a:r>
              <a:rPr lang="pl-PL" dirty="0"/>
              <a:t> cip</a:t>
            </a:r>
            <a:r>
              <a:rPr lang="en-US" dirty="0"/>
              <a:t>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Pseudorandom functions</a:t>
            </a:r>
            <a:r>
              <a:rPr lang="pl-PL" sz="2800" dirty="0"/>
              <a:t> and permutations</a:t>
            </a: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Block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Practical considerations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496359" y="3827779"/>
            <a:ext cx="1214446" cy="71438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750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10729D09-D195-4C73-A109-196E1CD66837}"/>
              </a:ext>
            </a:extLst>
          </p:cNvPr>
          <p:cNvSpPr/>
          <p:nvPr/>
        </p:nvSpPr>
        <p:spPr>
          <a:xfrm>
            <a:off x="3862137" y="3421049"/>
            <a:ext cx="5145505" cy="2987771"/>
          </a:xfrm>
          <a:custGeom>
            <a:avLst/>
            <a:gdLst>
              <a:gd name="connsiteX0" fmla="*/ 0 w 5145505"/>
              <a:gd name="connsiteY0" fmla="*/ 0 h 2987771"/>
              <a:gd name="connsiteX1" fmla="*/ 643188 w 5145505"/>
              <a:gd name="connsiteY1" fmla="*/ 0 h 2987771"/>
              <a:gd name="connsiteX2" fmla="*/ 1286376 w 5145505"/>
              <a:gd name="connsiteY2" fmla="*/ 0 h 2987771"/>
              <a:gd name="connsiteX3" fmla="*/ 1929564 w 5145505"/>
              <a:gd name="connsiteY3" fmla="*/ 0 h 2987771"/>
              <a:gd name="connsiteX4" fmla="*/ 2572753 w 5145505"/>
              <a:gd name="connsiteY4" fmla="*/ 0 h 2987771"/>
              <a:gd name="connsiteX5" fmla="*/ 3164486 w 5145505"/>
              <a:gd name="connsiteY5" fmla="*/ 0 h 2987771"/>
              <a:gd name="connsiteX6" fmla="*/ 3859129 w 5145505"/>
              <a:gd name="connsiteY6" fmla="*/ 0 h 2987771"/>
              <a:gd name="connsiteX7" fmla="*/ 4553772 w 5145505"/>
              <a:gd name="connsiteY7" fmla="*/ 0 h 2987771"/>
              <a:gd name="connsiteX8" fmla="*/ 5145505 w 5145505"/>
              <a:gd name="connsiteY8" fmla="*/ 0 h 2987771"/>
              <a:gd name="connsiteX9" fmla="*/ 5145505 w 5145505"/>
              <a:gd name="connsiteY9" fmla="*/ 627432 h 2987771"/>
              <a:gd name="connsiteX10" fmla="*/ 5145505 w 5145505"/>
              <a:gd name="connsiteY10" fmla="*/ 1195108 h 2987771"/>
              <a:gd name="connsiteX11" fmla="*/ 5145505 w 5145505"/>
              <a:gd name="connsiteY11" fmla="*/ 1792663 h 2987771"/>
              <a:gd name="connsiteX12" fmla="*/ 5145505 w 5145505"/>
              <a:gd name="connsiteY12" fmla="*/ 2390217 h 2987771"/>
              <a:gd name="connsiteX13" fmla="*/ 5145505 w 5145505"/>
              <a:gd name="connsiteY13" fmla="*/ 2987771 h 2987771"/>
              <a:gd name="connsiteX14" fmla="*/ 4656682 w 5145505"/>
              <a:gd name="connsiteY14" fmla="*/ 2987771 h 2987771"/>
              <a:gd name="connsiteX15" fmla="*/ 4064949 w 5145505"/>
              <a:gd name="connsiteY15" fmla="*/ 2987771 h 2987771"/>
              <a:gd name="connsiteX16" fmla="*/ 3318851 w 5145505"/>
              <a:gd name="connsiteY16" fmla="*/ 2987771 h 2987771"/>
              <a:gd name="connsiteX17" fmla="*/ 2778573 w 5145505"/>
              <a:gd name="connsiteY17" fmla="*/ 2987771 h 2987771"/>
              <a:gd name="connsiteX18" fmla="*/ 2289750 w 5145505"/>
              <a:gd name="connsiteY18" fmla="*/ 2987771 h 2987771"/>
              <a:gd name="connsiteX19" fmla="*/ 1595107 w 5145505"/>
              <a:gd name="connsiteY19" fmla="*/ 2987771 h 2987771"/>
              <a:gd name="connsiteX20" fmla="*/ 1003373 w 5145505"/>
              <a:gd name="connsiteY20" fmla="*/ 2987771 h 2987771"/>
              <a:gd name="connsiteX21" fmla="*/ 0 w 5145505"/>
              <a:gd name="connsiteY21" fmla="*/ 2987771 h 2987771"/>
              <a:gd name="connsiteX22" fmla="*/ 0 w 5145505"/>
              <a:gd name="connsiteY22" fmla="*/ 2449972 h 2987771"/>
              <a:gd name="connsiteX23" fmla="*/ 0 w 5145505"/>
              <a:gd name="connsiteY23" fmla="*/ 1852418 h 2987771"/>
              <a:gd name="connsiteX24" fmla="*/ 0 w 5145505"/>
              <a:gd name="connsiteY24" fmla="*/ 1254864 h 2987771"/>
              <a:gd name="connsiteX25" fmla="*/ 0 w 5145505"/>
              <a:gd name="connsiteY25" fmla="*/ 597554 h 2987771"/>
              <a:gd name="connsiteX26" fmla="*/ 0 w 5145505"/>
              <a:gd name="connsiteY26" fmla="*/ 0 h 2987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45505" h="2987771" fill="none" extrusionOk="0">
                <a:moveTo>
                  <a:pt x="0" y="0"/>
                </a:moveTo>
                <a:cubicBezTo>
                  <a:pt x="203175" y="2000"/>
                  <a:pt x="491572" y="-2229"/>
                  <a:pt x="643188" y="0"/>
                </a:cubicBezTo>
                <a:cubicBezTo>
                  <a:pt x="794804" y="2229"/>
                  <a:pt x="1130982" y="30349"/>
                  <a:pt x="1286376" y="0"/>
                </a:cubicBezTo>
                <a:cubicBezTo>
                  <a:pt x="1441770" y="-30349"/>
                  <a:pt x="1667253" y="16027"/>
                  <a:pt x="1929564" y="0"/>
                </a:cubicBezTo>
                <a:cubicBezTo>
                  <a:pt x="2191875" y="-16027"/>
                  <a:pt x="2277099" y="-31003"/>
                  <a:pt x="2572753" y="0"/>
                </a:cubicBezTo>
                <a:cubicBezTo>
                  <a:pt x="2868407" y="31003"/>
                  <a:pt x="3000749" y="23847"/>
                  <a:pt x="3164486" y="0"/>
                </a:cubicBezTo>
                <a:cubicBezTo>
                  <a:pt x="3328223" y="-23847"/>
                  <a:pt x="3581472" y="-3203"/>
                  <a:pt x="3859129" y="0"/>
                </a:cubicBezTo>
                <a:cubicBezTo>
                  <a:pt x="4136786" y="3203"/>
                  <a:pt x="4219623" y="-20246"/>
                  <a:pt x="4553772" y="0"/>
                </a:cubicBezTo>
                <a:cubicBezTo>
                  <a:pt x="4887921" y="20246"/>
                  <a:pt x="5025361" y="-11522"/>
                  <a:pt x="5145505" y="0"/>
                </a:cubicBezTo>
                <a:cubicBezTo>
                  <a:pt x="5172852" y="207228"/>
                  <a:pt x="5129047" y="398017"/>
                  <a:pt x="5145505" y="627432"/>
                </a:cubicBezTo>
                <a:cubicBezTo>
                  <a:pt x="5161963" y="856847"/>
                  <a:pt x="5136934" y="947935"/>
                  <a:pt x="5145505" y="1195108"/>
                </a:cubicBezTo>
                <a:cubicBezTo>
                  <a:pt x="5154076" y="1442281"/>
                  <a:pt x="5159599" y="1575897"/>
                  <a:pt x="5145505" y="1792663"/>
                </a:cubicBezTo>
                <a:cubicBezTo>
                  <a:pt x="5131411" y="2009430"/>
                  <a:pt x="5135977" y="2220113"/>
                  <a:pt x="5145505" y="2390217"/>
                </a:cubicBezTo>
                <a:cubicBezTo>
                  <a:pt x="5155033" y="2560321"/>
                  <a:pt x="5152004" y="2716299"/>
                  <a:pt x="5145505" y="2987771"/>
                </a:cubicBezTo>
                <a:cubicBezTo>
                  <a:pt x="4989644" y="2968773"/>
                  <a:pt x="4797470" y="2989538"/>
                  <a:pt x="4656682" y="2987771"/>
                </a:cubicBezTo>
                <a:cubicBezTo>
                  <a:pt x="4515894" y="2986004"/>
                  <a:pt x="4299238" y="3001436"/>
                  <a:pt x="4064949" y="2987771"/>
                </a:cubicBezTo>
                <a:cubicBezTo>
                  <a:pt x="3830660" y="2974106"/>
                  <a:pt x="3565463" y="3022719"/>
                  <a:pt x="3318851" y="2987771"/>
                </a:cubicBezTo>
                <a:cubicBezTo>
                  <a:pt x="3072239" y="2952823"/>
                  <a:pt x="2982331" y="3007620"/>
                  <a:pt x="2778573" y="2987771"/>
                </a:cubicBezTo>
                <a:cubicBezTo>
                  <a:pt x="2574815" y="2967922"/>
                  <a:pt x="2475889" y="2971258"/>
                  <a:pt x="2289750" y="2987771"/>
                </a:cubicBezTo>
                <a:cubicBezTo>
                  <a:pt x="2103611" y="3004284"/>
                  <a:pt x="1871712" y="2982922"/>
                  <a:pt x="1595107" y="2987771"/>
                </a:cubicBezTo>
                <a:cubicBezTo>
                  <a:pt x="1318502" y="2992620"/>
                  <a:pt x="1195215" y="2958246"/>
                  <a:pt x="1003373" y="2987771"/>
                </a:cubicBezTo>
                <a:cubicBezTo>
                  <a:pt x="811531" y="3017296"/>
                  <a:pt x="338858" y="3035663"/>
                  <a:pt x="0" y="2987771"/>
                </a:cubicBezTo>
                <a:cubicBezTo>
                  <a:pt x="24017" y="2767456"/>
                  <a:pt x="20960" y="2618014"/>
                  <a:pt x="0" y="2449972"/>
                </a:cubicBezTo>
                <a:cubicBezTo>
                  <a:pt x="-20960" y="2281930"/>
                  <a:pt x="-14306" y="2093942"/>
                  <a:pt x="0" y="1852418"/>
                </a:cubicBezTo>
                <a:cubicBezTo>
                  <a:pt x="14306" y="1610894"/>
                  <a:pt x="-13883" y="1380320"/>
                  <a:pt x="0" y="1254864"/>
                </a:cubicBezTo>
                <a:cubicBezTo>
                  <a:pt x="13883" y="1129408"/>
                  <a:pt x="-6382" y="916560"/>
                  <a:pt x="0" y="597554"/>
                </a:cubicBezTo>
                <a:cubicBezTo>
                  <a:pt x="6382" y="278548"/>
                  <a:pt x="9988" y="262218"/>
                  <a:pt x="0" y="0"/>
                </a:cubicBezTo>
                <a:close/>
              </a:path>
              <a:path w="5145505" h="2987771" stroke="0" extrusionOk="0">
                <a:moveTo>
                  <a:pt x="0" y="0"/>
                </a:moveTo>
                <a:cubicBezTo>
                  <a:pt x="283012" y="21605"/>
                  <a:pt x="378539" y="13735"/>
                  <a:pt x="591733" y="0"/>
                </a:cubicBezTo>
                <a:cubicBezTo>
                  <a:pt x="804927" y="-13735"/>
                  <a:pt x="918565" y="10545"/>
                  <a:pt x="1080556" y="0"/>
                </a:cubicBezTo>
                <a:cubicBezTo>
                  <a:pt x="1242547" y="-10545"/>
                  <a:pt x="1345217" y="7813"/>
                  <a:pt x="1569379" y="0"/>
                </a:cubicBezTo>
                <a:cubicBezTo>
                  <a:pt x="1793541" y="-7813"/>
                  <a:pt x="2021879" y="9460"/>
                  <a:pt x="2212567" y="0"/>
                </a:cubicBezTo>
                <a:cubicBezTo>
                  <a:pt x="2403255" y="-9460"/>
                  <a:pt x="2599545" y="-6416"/>
                  <a:pt x="2701390" y="0"/>
                </a:cubicBezTo>
                <a:cubicBezTo>
                  <a:pt x="2803235" y="6416"/>
                  <a:pt x="3065246" y="29682"/>
                  <a:pt x="3396033" y="0"/>
                </a:cubicBezTo>
                <a:cubicBezTo>
                  <a:pt x="3726820" y="-29682"/>
                  <a:pt x="3733046" y="-17545"/>
                  <a:pt x="3936311" y="0"/>
                </a:cubicBezTo>
                <a:cubicBezTo>
                  <a:pt x="4139576" y="17545"/>
                  <a:pt x="4264279" y="10218"/>
                  <a:pt x="4528044" y="0"/>
                </a:cubicBezTo>
                <a:cubicBezTo>
                  <a:pt x="4791809" y="-10218"/>
                  <a:pt x="4999906" y="22122"/>
                  <a:pt x="5145505" y="0"/>
                </a:cubicBezTo>
                <a:cubicBezTo>
                  <a:pt x="5173912" y="226984"/>
                  <a:pt x="5122188" y="381127"/>
                  <a:pt x="5145505" y="627432"/>
                </a:cubicBezTo>
                <a:cubicBezTo>
                  <a:pt x="5168822" y="873737"/>
                  <a:pt x="5118273" y="1017367"/>
                  <a:pt x="5145505" y="1254864"/>
                </a:cubicBezTo>
                <a:cubicBezTo>
                  <a:pt x="5172737" y="1492361"/>
                  <a:pt x="5143848" y="1621322"/>
                  <a:pt x="5145505" y="1792663"/>
                </a:cubicBezTo>
                <a:cubicBezTo>
                  <a:pt x="5147162" y="1964004"/>
                  <a:pt x="5167309" y="2281603"/>
                  <a:pt x="5145505" y="2449972"/>
                </a:cubicBezTo>
                <a:cubicBezTo>
                  <a:pt x="5123701" y="2618341"/>
                  <a:pt x="5168453" y="2762377"/>
                  <a:pt x="5145505" y="2987771"/>
                </a:cubicBezTo>
                <a:cubicBezTo>
                  <a:pt x="4930798" y="2965790"/>
                  <a:pt x="4695317" y="2980053"/>
                  <a:pt x="4450862" y="2987771"/>
                </a:cubicBezTo>
                <a:cubicBezTo>
                  <a:pt x="4206407" y="2995489"/>
                  <a:pt x="3993247" y="2980216"/>
                  <a:pt x="3756219" y="2987771"/>
                </a:cubicBezTo>
                <a:cubicBezTo>
                  <a:pt x="3519191" y="2995326"/>
                  <a:pt x="3472244" y="2964238"/>
                  <a:pt x="3215941" y="2987771"/>
                </a:cubicBezTo>
                <a:cubicBezTo>
                  <a:pt x="2959638" y="3011304"/>
                  <a:pt x="2794483" y="3003158"/>
                  <a:pt x="2675663" y="2987771"/>
                </a:cubicBezTo>
                <a:cubicBezTo>
                  <a:pt x="2556843" y="2972384"/>
                  <a:pt x="2254225" y="3011307"/>
                  <a:pt x="2135385" y="2987771"/>
                </a:cubicBezTo>
                <a:cubicBezTo>
                  <a:pt x="2016545" y="2964235"/>
                  <a:pt x="1729563" y="3013947"/>
                  <a:pt x="1440741" y="2987771"/>
                </a:cubicBezTo>
                <a:cubicBezTo>
                  <a:pt x="1151919" y="2961595"/>
                  <a:pt x="996853" y="2993120"/>
                  <a:pt x="694643" y="2987771"/>
                </a:cubicBezTo>
                <a:cubicBezTo>
                  <a:pt x="392433" y="2982422"/>
                  <a:pt x="172534" y="2991821"/>
                  <a:pt x="0" y="2987771"/>
                </a:cubicBezTo>
                <a:cubicBezTo>
                  <a:pt x="-8966" y="2873127"/>
                  <a:pt x="7694" y="2593380"/>
                  <a:pt x="0" y="2420095"/>
                </a:cubicBezTo>
                <a:cubicBezTo>
                  <a:pt x="-7694" y="2246810"/>
                  <a:pt x="8567" y="2115708"/>
                  <a:pt x="0" y="1852418"/>
                </a:cubicBezTo>
                <a:cubicBezTo>
                  <a:pt x="-8567" y="1589128"/>
                  <a:pt x="-24861" y="1562498"/>
                  <a:pt x="0" y="1284742"/>
                </a:cubicBezTo>
                <a:cubicBezTo>
                  <a:pt x="24861" y="1006986"/>
                  <a:pt x="-13452" y="972468"/>
                  <a:pt x="0" y="776820"/>
                </a:cubicBezTo>
                <a:cubicBezTo>
                  <a:pt x="13452" y="581172"/>
                  <a:pt x="-12342" y="252676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24782239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3D2FC9-936D-42F4-A207-364BCEA9E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" y="104784"/>
            <a:ext cx="8799095" cy="684760"/>
          </a:xfrm>
        </p:spPr>
        <p:txBody>
          <a:bodyPr>
            <a:normAutofit/>
          </a:bodyPr>
          <a:lstStyle/>
          <a:p>
            <a:r>
              <a:rPr lang="en-GB" sz="4000" dirty="0"/>
              <a:t>Consider the following (naïve) settings</a:t>
            </a:r>
            <a:endParaRPr lang="pl-PL" sz="40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BCB8B28-9E76-48E6-B132-B3F5EB4B0283}"/>
              </a:ext>
            </a:extLst>
          </p:cNvPr>
          <p:cNvGrpSpPr/>
          <p:nvPr/>
        </p:nvGrpSpPr>
        <p:grpSpPr>
          <a:xfrm>
            <a:off x="3957920" y="3670892"/>
            <a:ext cx="4953469" cy="2638928"/>
            <a:chOff x="-1" y="1066798"/>
            <a:chExt cx="8491661" cy="4419604"/>
          </a:xfrm>
        </p:grpSpPr>
        <p:pic>
          <p:nvPicPr>
            <p:cNvPr id="4" name="Picture 2" descr="C:\Users\Stefan\AppData\Local\Microsoft\Windows\Temporary Internet Files\Content.IE5\QMMGVNV4\MCBD19647_0000[1].wmf">
              <a:extLst>
                <a:ext uri="{FF2B5EF4-FFF2-40B4-BE49-F238E27FC236}">
                  <a16:creationId xmlns:a16="http://schemas.microsoft.com/office/drawing/2014/main" id="{69E003B1-679E-4A7A-BA69-3F971F51A3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489334" y="1069322"/>
              <a:ext cx="2002325" cy="1837853"/>
            </a:xfrm>
            <a:prstGeom prst="rect">
              <a:avLst/>
            </a:prstGeom>
            <a:noFill/>
          </p:spPr>
        </p:pic>
        <p:sp>
          <p:nvSpPr>
            <p:cNvPr id="5" name="Rectangle 32">
              <a:extLst>
                <a:ext uri="{FF2B5EF4-FFF2-40B4-BE49-F238E27FC236}">
                  <a16:creationId xmlns:a16="http://schemas.microsoft.com/office/drawing/2014/main" id="{E9DDB117-01F6-43C9-9766-71A8990BF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" y="4419602"/>
              <a:ext cx="8491661" cy="10668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 sz="1100"/>
            </a:p>
          </p:txBody>
        </p:sp>
        <p:pic>
          <p:nvPicPr>
            <p:cNvPr id="6" name="Picture 3" descr="MCj04359410000[1]">
              <a:extLst>
                <a:ext uri="{FF2B5EF4-FFF2-40B4-BE49-F238E27FC236}">
                  <a16:creationId xmlns:a16="http://schemas.microsoft.com/office/drawing/2014/main" id="{64199B7E-162A-4DBA-99D1-C703F3DA72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2400" y="1066798"/>
              <a:ext cx="1901324" cy="1314363"/>
            </a:xfrm>
            <a:prstGeom prst="rect">
              <a:avLst/>
            </a:prstGeom>
            <a:noFill/>
          </p:spPr>
        </p:pic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1782F310-A837-4223-B804-D8998F9EA7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3198" y="2286001"/>
              <a:ext cx="365759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algn="ctr"/>
              <a:endParaRPr lang="en-US" sz="110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 Box 8">
                  <a:extLst>
                    <a:ext uri="{FF2B5EF4-FFF2-40B4-BE49-F238E27FC236}">
                      <a16:creationId xmlns:a16="http://schemas.microsoft.com/office/drawing/2014/main" id="{8B9C382B-C145-47FD-9A6C-0F10934422E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08162" y="1963254"/>
                  <a:ext cx="914402" cy="614144"/>
                </a:xfrm>
                <a:prstGeom prst="rect">
                  <a:avLst/>
                </a:prstGeom>
                <a:solidFill>
                  <a:srgbClr val="F3F4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b="1" baseline="-25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 Box 8">
                  <a:extLst>
                    <a:ext uri="{FF2B5EF4-FFF2-40B4-BE49-F238E27FC236}">
                      <a16:creationId xmlns:a16="http://schemas.microsoft.com/office/drawing/2014/main" id="{8B9C382B-C145-47FD-9A6C-0F10934422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08162" y="1963254"/>
                  <a:ext cx="914402" cy="614144"/>
                </a:xfrm>
                <a:prstGeom prst="rect">
                  <a:avLst/>
                </a:prstGeom>
                <a:blipFill>
                  <a:blip r:embed="rId4"/>
                  <a:stretch>
                    <a:fillRect b="-1639"/>
                  </a:stretch>
                </a:blip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Line 9">
              <a:extLst>
                <a:ext uri="{FF2B5EF4-FFF2-40B4-BE49-F238E27FC236}">
                  <a16:creationId xmlns:a16="http://schemas.microsoft.com/office/drawing/2014/main" id="{46A6488B-2C77-4849-B0EC-0F8CC3418B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3198" y="2743200"/>
              <a:ext cx="365759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pPr algn="ctr"/>
              <a:endParaRPr lang="en-US" sz="1100">
                <a:solidFill>
                  <a:srgbClr val="FF0000"/>
                </a:solidFill>
              </a:endParaRPr>
            </a:p>
          </p:txBody>
        </p:sp>
        <p:sp>
          <p:nvSpPr>
            <p:cNvPr id="15" name="Line 13">
              <a:extLst>
                <a:ext uri="{FF2B5EF4-FFF2-40B4-BE49-F238E27FC236}">
                  <a16:creationId xmlns:a16="http://schemas.microsoft.com/office/drawing/2014/main" id="{FB924FEF-C0C4-4BB1-B7CF-C701D28F02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398" y="3581400"/>
              <a:ext cx="365759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algn="ctr"/>
              <a:endParaRPr lang="en-US" sz="110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 Box 14">
                  <a:extLst>
                    <a:ext uri="{FF2B5EF4-FFF2-40B4-BE49-F238E27FC236}">
                      <a16:creationId xmlns:a16="http://schemas.microsoft.com/office/drawing/2014/main" id="{3E362A6A-95EE-46C8-8940-EB5B00AD70F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82264" y="3332234"/>
                  <a:ext cx="966194" cy="607916"/>
                </a:xfrm>
                <a:prstGeom prst="rect">
                  <a:avLst/>
                </a:prstGeom>
                <a:solidFill>
                  <a:srgbClr val="F3F4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  <m:sup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b="1" baseline="-25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 Box 14">
                  <a:extLst>
                    <a:ext uri="{FF2B5EF4-FFF2-40B4-BE49-F238E27FC236}">
                      <a16:creationId xmlns:a16="http://schemas.microsoft.com/office/drawing/2014/main" id="{3E362A6A-95EE-46C8-8940-EB5B00AD70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082264" y="3332234"/>
                  <a:ext cx="966194" cy="607916"/>
                </a:xfrm>
                <a:prstGeom prst="rect">
                  <a:avLst/>
                </a:prstGeom>
                <a:blipFill>
                  <a:blip r:embed="rId5"/>
                  <a:stretch>
                    <a:fillRect b="-1639"/>
                  </a:stretch>
                </a:blip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Line 15">
              <a:extLst>
                <a:ext uri="{FF2B5EF4-FFF2-40B4-BE49-F238E27FC236}">
                  <a16:creationId xmlns:a16="http://schemas.microsoft.com/office/drawing/2014/main" id="{E962B6A7-398B-4EC7-B6BE-CDFF6A9F0F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398" y="4114802"/>
              <a:ext cx="365759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pPr algn="ctr"/>
              <a:endParaRPr lang="en-US" sz="1100">
                <a:solidFill>
                  <a:srgbClr val="FF0000"/>
                </a:solidFill>
              </a:endParaRPr>
            </a:p>
          </p:txBody>
        </p:sp>
        <p:sp>
          <p:nvSpPr>
            <p:cNvPr id="19" name="Line 17">
              <a:extLst>
                <a:ext uri="{FF2B5EF4-FFF2-40B4-BE49-F238E27FC236}">
                  <a16:creationId xmlns:a16="http://schemas.microsoft.com/office/drawing/2014/main" id="{E8B5A046-2510-4C2F-B272-A04C1ED6F8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398" y="4648202"/>
              <a:ext cx="365759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algn="ctr"/>
              <a:endParaRPr lang="en-US" sz="1100">
                <a:solidFill>
                  <a:srgbClr val="FF0000"/>
                </a:solidFill>
              </a:endParaRPr>
            </a:p>
          </p:txBody>
        </p:sp>
        <p:sp>
          <p:nvSpPr>
            <p:cNvPr id="20" name="Text Box 18">
              <a:extLst>
                <a:ext uri="{FF2B5EF4-FFF2-40B4-BE49-F238E27FC236}">
                  <a16:creationId xmlns:a16="http://schemas.microsoft.com/office/drawing/2014/main" id="{95FCE8B0-E069-4529-B577-5178E10FA6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1428" y="4338928"/>
              <a:ext cx="1693532" cy="618547"/>
            </a:xfrm>
            <a:prstGeom prst="rect">
              <a:avLst/>
            </a:prstGeom>
            <a:solidFill>
              <a:srgbClr val="F3F4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pl-PL" b="1" i="1" dirty="0">
                  <a:solidFill>
                    <a:srgbClr val="FF0000"/>
                  </a:solidFill>
                </a:rPr>
                <a:t>m</a:t>
              </a:r>
              <a:r>
                <a:rPr lang="pl-PL" b="1" baseline="-25000" dirty="0">
                  <a:solidFill>
                    <a:srgbClr val="FF0000"/>
                  </a:solidFill>
                </a:rPr>
                <a:t>0</a:t>
              </a:r>
              <a:r>
                <a:rPr lang="pl-PL" b="1" dirty="0">
                  <a:solidFill>
                    <a:srgbClr val="FF0000"/>
                  </a:solidFill>
                </a:rPr>
                <a:t>,</a:t>
              </a:r>
              <a:r>
                <a:rPr lang="pl-PL" b="1" i="1" dirty="0">
                  <a:solidFill>
                    <a:srgbClr val="FF0000"/>
                  </a:solidFill>
                </a:rPr>
                <a:t>m</a:t>
              </a:r>
              <a:r>
                <a:rPr lang="pl-PL" b="1" baseline="-25000" dirty="0">
                  <a:solidFill>
                    <a:srgbClr val="FF0000"/>
                  </a:solidFill>
                </a:rPr>
                <a:t>1</a:t>
              </a:r>
              <a:endParaRPr lang="en-US" b="1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21" name="Line 19">
              <a:extLst>
                <a:ext uri="{FF2B5EF4-FFF2-40B4-BE49-F238E27FC236}">
                  <a16:creationId xmlns:a16="http://schemas.microsoft.com/office/drawing/2014/main" id="{ECCF6236-DFEA-42FD-AC28-FF361D71DA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399" y="5181602"/>
              <a:ext cx="365759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pPr algn="ctr"/>
              <a:endParaRPr lang="en-US" sz="1100">
                <a:solidFill>
                  <a:srgbClr val="FF0000"/>
                </a:solidFill>
              </a:endParaRPr>
            </a:p>
          </p:txBody>
        </p:sp>
        <p:sp>
          <p:nvSpPr>
            <p:cNvPr id="29" name="Text Box 27">
              <a:extLst>
                <a:ext uri="{FF2B5EF4-FFF2-40B4-BE49-F238E27FC236}">
                  <a16:creationId xmlns:a16="http://schemas.microsoft.com/office/drawing/2014/main" id="{889A96F6-011F-43A7-88F1-2D107B42AA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4321740" y="2810088"/>
              <a:ext cx="652910" cy="527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pl-PL" sz="1400" b="1" dirty="0">
                  <a:solidFill>
                    <a:srgbClr val="FF0000"/>
                  </a:solidFill>
                </a:rPr>
                <a:t>. . .</a:t>
              </a:r>
              <a:endParaRPr 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30" name="Text Box 33">
              <a:extLst>
                <a:ext uri="{FF2B5EF4-FFF2-40B4-BE49-F238E27FC236}">
                  <a16:creationId xmlns:a16="http://schemas.microsoft.com/office/drawing/2014/main" id="{3612DD40-B9E6-4329-A5AC-B99B255E00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4038600"/>
              <a:ext cx="2023082" cy="43813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l"/>
              <a:r>
                <a:rPr lang="en-GB" sz="1100" dirty="0"/>
                <a:t>challenge phase:</a:t>
              </a:r>
              <a:endParaRPr lang="en-US" sz="11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2C2AE49-587D-457A-B01B-7B841F1FB230}"/>
                  </a:ext>
                </a:extLst>
              </p:cNvPr>
              <p:cNvSpPr txBox="1"/>
              <p:nvPr/>
            </p:nvSpPr>
            <p:spPr>
              <a:xfrm>
                <a:off x="1497131" y="2063508"/>
                <a:ext cx="21179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:r>
                  <a:rPr lang="pl-PL" sz="2000" b="1" dirty="0">
                    <a:solidFill>
                      <a:srgbClr val="FF0000"/>
                    </a:solidFill>
                    <a:latin typeface="Lucida Calligraphy"/>
                  </a:rPr>
                  <a:t>M</a:t>
                </a:r>
                <a:r>
                  <a:rPr lang="en-GB" sz="2000" b="1" dirty="0">
                    <a:solidFill>
                      <a:srgbClr val="FF0000"/>
                    </a:solidFill>
                    <a:latin typeface="Lucida Calligraphy"/>
                  </a:rPr>
                  <a:t> = </a:t>
                </a:r>
                <a:r>
                  <a:rPr lang="pl-PL" sz="2000" b="1" dirty="0">
                    <a:solidFill>
                      <a:srgbClr val="FF0000"/>
                    </a:solidFill>
                    <a:latin typeface="Lucida Calligraphy"/>
                  </a:rPr>
                  <a:t>C</a:t>
                </a:r>
                <a:r>
                  <a:rPr lang="en-GB" sz="2000" b="1" dirty="0">
                    <a:solidFill>
                      <a:srgbClr val="FF0000"/>
                    </a:solidFill>
                    <a:latin typeface="Lucida Calligraphy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GB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GB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GB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GB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GB" sz="2000" b="1" dirty="0">
                    <a:solidFill>
                      <a:srgbClr val="FF0000"/>
                    </a:solidFill>
                    <a:latin typeface="Lucida Calligraphy"/>
                  </a:rPr>
                  <a:t> </a:t>
                </a:r>
                <a:endParaRPr lang="pl-PL" sz="2000" b="1" dirty="0">
                  <a:latin typeface="Gill Sans MT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2C2AE49-587D-457A-B01B-7B841F1FB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131" y="2063508"/>
                <a:ext cx="2117958" cy="400110"/>
              </a:xfrm>
              <a:prstGeom prst="rect">
                <a:avLst/>
              </a:prstGeom>
              <a:blipFill>
                <a:blip r:embed="rId6"/>
                <a:stretch>
                  <a:fillRect l="-1153" t="-7692" b="-2923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Speech Bubble: Rectangle 34">
                <a:extLst>
                  <a:ext uri="{FF2B5EF4-FFF2-40B4-BE49-F238E27FC236}">
                    <a16:creationId xmlns:a16="http://schemas.microsoft.com/office/drawing/2014/main" id="{0EB4C883-DA0B-4C8C-A0FD-59141B459752}"/>
                  </a:ext>
                </a:extLst>
              </p:cNvPr>
              <p:cNvSpPr/>
              <p:nvPr/>
            </p:nvSpPr>
            <p:spPr>
              <a:xfrm>
                <a:off x="4290794" y="1652933"/>
                <a:ext cx="3638015" cy="1122918"/>
              </a:xfrm>
              <a:prstGeom prst="wedgeRectCallout">
                <a:avLst>
                  <a:gd name="adj1" fmla="val -72852"/>
                  <a:gd name="adj2" fmla="val -12956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b="1" dirty="0"/>
                  <a:t>ciphertexts </a:t>
                </a:r>
                <a:r>
                  <a:rPr lang="en-GB" sz="2000" dirty="0"/>
                  <a:t>and </a:t>
                </a:r>
                <a:r>
                  <a:rPr lang="en-GB" sz="2000" b="1" dirty="0"/>
                  <a:t>messages </a:t>
                </a:r>
                <a:r>
                  <a:rPr lang="en-GB" sz="2000" dirty="0"/>
                  <a:t>are just “</a:t>
                </a:r>
                <a:r>
                  <a:rPr lang="en-GB" sz="2000" b="1" dirty="0"/>
                  <a:t>blocks</a:t>
                </a:r>
                <a:r>
                  <a:rPr lang="en-GB" sz="2000" dirty="0"/>
                  <a:t>” of size </a:t>
                </a:r>
                <a14:m>
                  <m:oMath xmlns:m="http://schemas.openxmlformats.org/officeDocument/2006/math">
                    <m:r>
                      <a:rPr lang="en-GB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GB" sz="2000" dirty="0"/>
                  <a:t>.</a:t>
                </a:r>
                <a:endParaRPr lang="pl-PL" sz="2000" dirty="0"/>
              </a:p>
            </p:txBody>
          </p:sp>
        </mc:Choice>
        <mc:Fallback xmlns="">
          <p:sp>
            <p:nvSpPr>
              <p:cNvPr id="35" name="Speech Bubble: Rectangle 34">
                <a:extLst>
                  <a:ext uri="{FF2B5EF4-FFF2-40B4-BE49-F238E27FC236}">
                    <a16:creationId xmlns:a16="http://schemas.microsoft.com/office/drawing/2014/main" id="{0EB4C883-DA0B-4C8C-A0FD-59141B4597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0794" y="1652933"/>
                <a:ext cx="3638015" cy="1122918"/>
              </a:xfrm>
              <a:prstGeom prst="wedgeRectCallout">
                <a:avLst>
                  <a:gd name="adj1" fmla="val -72852"/>
                  <a:gd name="adj2" fmla="val -12956"/>
                </a:avLst>
              </a:prstGeom>
              <a:blipFill>
                <a:blip r:embed="rId7"/>
                <a:stretch>
                  <a:fillRect r="-122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Speech Bubble: Rectangle 35">
                <a:extLst>
                  <a:ext uri="{FF2B5EF4-FFF2-40B4-BE49-F238E27FC236}">
                    <a16:creationId xmlns:a16="http://schemas.microsoft.com/office/drawing/2014/main" id="{F0C68A1E-C0B2-4E7F-82F4-AE4D29264BAD}"/>
                  </a:ext>
                </a:extLst>
              </p:cNvPr>
              <p:cNvSpPr/>
              <p:nvPr/>
            </p:nvSpPr>
            <p:spPr>
              <a:xfrm>
                <a:off x="322712" y="4912749"/>
                <a:ext cx="3412958" cy="1242747"/>
              </a:xfrm>
              <a:prstGeom prst="wedgeRectCallout">
                <a:avLst>
                  <a:gd name="adj1" fmla="val 69796"/>
                  <a:gd name="adj2" fmla="val 30735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l-PL" sz="2000" b="1" i="1" dirty="0">
                    <a:solidFill>
                      <a:srgbClr val="FF0000"/>
                    </a:solidFill>
                  </a:rPr>
                  <a:t>m</a:t>
                </a:r>
                <a:r>
                  <a:rPr lang="pl-PL" sz="2000" b="1" baseline="-25000" dirty="0">
                    <a:solidFill>
                      <a:srgbClr val="FF0000"/>
                    </a:solidFill>
                  </a:rPr>
                  <a:t>0</a:t>
                </a:r>
                <a:r>
                  <a:rPr lang="pl-PL" sz="2000" b="1" dirty="0">
                    <a:solidFill>
                      <a:srgbClr val="FF0000"/>
                    </a:solidFill>
                  </a:rPr>
                  <a:t>,</a:t>
                </a:r>
                <a:r>
                  <a:rPr lang="pl-PL" sz="2000" b="1" i="1" dirty="0">
                    <a:solidFill>
                      <a:srgbClr val="FF0000"/>
                    </a:solidFill>
                  </a:rPr>
                  <a:t>m</a:t>
                </a:r>
                <a:r>
                  <a:rPr lang="pl-PL" sz="2000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en-GB" sz="2000" b="1" baseline="-25000" dirty="0">
                    <a:solidFill>
                      <a:srgbClr val="FF0000"/>
                    </a:solidFill>
                  </a:rPr>
                  <a:t> </a:t>
                </a:r>
                <a:r>
                  <a:rPr lang="en-GB" sz="2000" dirty="0">
                    <a:solidFill>
                      <a:schemeClr val="tx1"/>
                    </a:solidFill>
                  </a:rPr>
                  <a:t>have to be fresh: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GB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GB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GB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  <m:sup>
                              <m: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GB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=∅</m:t>
                      </m:r>
                    </m:oMath>
                  </m:oMathPara>
                </a14:m>
                <a:endParaRPr lang="pl-PL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Speech Bubble: Rectangle 35">
                <a:extLst>
                  <a:ext uri="{FF2B5EF4-FFF2-40B4-BE49-F238E27FC236}">
                    <a16:creationId xmlns:a16="http://schemas.microsoft.com/office/drawing/2014/main" id="{F0C68A1E-C0B2-4E7F-82F4-AE4D29264B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712" y="4912749"/>
                <a:ext cx="3412958" cy="1242747"/>
              </a:xfrm>
              <a:prstGeom prst="wedgeRectCallout">
                <a:avLst>
                  <a:gd name="adj1" fmla="val 69796"/>
                  <a:gd name="adj2" fmla="val 30735"/>
                </a:avLst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AB05AE72-ECD7-4F40-B8D9-2B6DC340FB22}"/>
              </a:ext>
            </a:extLst>
          </p:cNvPr>
          <p:cNvSpPr txBox="1"/>
          <p:nvPr/>
        </p:nvSpPr>
        <p:spPr>
          <a:xfrm>
            <a:off x="513347" y="1411705"/>
            <a:ext cx="617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70C0"/>
                </a:solidFill>
              </a:rPr>
              <a:t>(1)</a:t>
            </a:r>
            <a:endParaRPr lang="pl-PL" sz="2400" b="1" dirty="0">
              <a:solidFill>
                <a:srgbClr val="0070C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7E1D487-CC0B-4060-80E3-F3918C4A80D7}"/>
              </a:ext>
            </a:extLst>
          </p:cNvPr>
          <p:cNvSpPr txBox="1"/>
          <p:nvPr/>
        </p:nvSpPr>
        <p:spPr>
          <a:xfrm>
            <a:off x="513347" y="3421050"/>
            <a:ext cx="617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70C0"/>
                </a:solidFill>
              </a:rPr>
              <a:t>(2)</a:t>
            </a:r>
            <a:endParaRPr lang="pl-PL" sz="2400" b="1" dirty="0">
              <a:solidFill>
                <a:srgbClr val="0070C0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DBFC80-CB45-44C8-8C8B-BA30225E0FDD}"/>
              </a:ext>
            </a:extLst>
          </p:cNvPr>
          <p:cNvCxnSpPr>
            <a:cxnSpLocks/>
          </p:cNvCxnSpPr>
          <p:nvPr/>
        </p:nvCxnSpPr>
        <p:spPr>
          <a:xfrm flipV="1">
            <a:off x="385009" y="3192280"/>
            <a:ext cx="8333873" cy="28073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84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34" grpId="0"/>
      <p:bldP spid="35" grpId="0" animBg="1"/>
      <p:bldP spid="36" grpId="0" animBg="1"/>
      <p:bldP spid="37" grpId="0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 descr="C:\Users\Stefan\AppData\Local\Microsoft\Windows\Temporary Internet Files\Content.IE5\QMMGVNV4\MCBD19647_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43702" y="1071546"/>
            <a:ext cx="2002325" cy="1837853"/>
          </a:xfrm>
          <a:prstGeom prst="rect">
            <a:avLst/>
          </a:prstGeom>
          <a:noFill/>
        </p:spPr>
      </p:pic>
      <p:sp>
        <p:nvSpPr>
          <p:cNvPr id="58400" name="Rectangle 32"/>
          <p:cNvSpPr>
            <a:spLocks noChangeArrowheads="1"/>
          </p:cNvSpPr>
          <p:nvPr/>
        </p:nvSpPr>
        <p:spPr bwMode="auto">
          <a:xfrm>
            <a:off x="0" y="4419600"/>
            <a:ext cx="9144000" cy="1066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29600" cy="838200"/>
          </a:xfrm>
        </p:spPr>
        <p:txBody>
          <a:bodyPr/>
          <a:lstStyle/>
          <a:p>
            <a:r>
              <a:rPr lang="pl-PL" dirty="0"/>
              <a:t>A </a:t>
            </a:r>
            <a:r>
              <a:rPr lang="pl-PL" dirty="0" err="1"/>
              <a:t>chosen</a:t>
            </a:r>
            <a:r>
              <a:rPr lang="pl-PL" dirty="0"/>
              <a:t>-</a:t>
            </a:r>
            <a:r>
              <a:rPr lang="en-US" dirty="0"/>
              <a:t>plaintext</a:t>
            </a:r>
            <a:r>
              <a:rPr lang="pl-PL" dirty="0"/>
              <a:t> </a:t>
            </a:r>
            <a:r>
              <a:rPr lang="pl-PL" dirty="0" err="1"/>
              <a:t>attack</a:t>
            </a:r>
            <a:r>
              <a:rPr lang="pl-PL" dirty="0"/>
              <a:t> (CPA)</a:t>
            </a:r>
            <a:endParaRPr lang="en-US" dirty="0"/>
          </a:p>
        </p:txBody>
      </p:sp>
      <p:pic>
        <p:nvPicPr>
          <p:cNvPr id="58371" name="Picture 3" descr="MCj0435941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1066800"/>
            <a:ext cx="1676400" cy="1158875"/>
          </a:xfrm>
          <a:prstGeom prst="rect">
            <a:avLst/>
          </a:prstGeom>
          <a:noFill/>
        </p:spPr>
      </p:pic>
      <p:sp>
        <p:nvSpPr>
          <p:cNvPr id="58373" name="Text Box 5"/>
          <p:cNvSpPr txBox="1">
            <a:spLocks noChangeArrowheads="1"/>
          </p:cNvSpPr>
          <p:nvPr/>
        </p:nvSpPr>
        <p:spPr bwMode="auto">
          <a:xfrm>
            <a:off x="7391400" y="2514600"/>
            <a:ext cx="809625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pl-PL"/>
              <a:t>oracle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374" name="Text Box 6"/>
              <p:cNvSpPr txBox="1">
                <a:spLocks noChangeArrowheads="1"/>
              </p:cNvSpPr>
              <p:nvPr/>
            </p:nvSpPr>
            <p:spPr bwMode="auto">
              <a:xfrm>
                <a:off x="838200" y="2057400"/>
                <a:ext cx="1600200" cy="369332"/>
              </a:xfrm>
              <a:prstGeom prst="rect">
                <a:avLst/>
              </a:prstGeom>
              <a:solidFill>
                <a:srgbClr val="F3F4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pl-PL" dirty="0"/>
                  <a:t>chooses</a:t>
                </a:r>
                <a:r>
                  <a:rPr lang="pl-PL" b="1" dirty="0">
                    <a:solidFill>
                      <a:srgbClr val="99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374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2057400"/>
                <a:ext cx="1600200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11475" b="-21311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375" name="Line 7"/>
          <p:cNvSpPr>
            <a:spLocks noChangeShapeType="1"/>
          </p:cNvSpPr>
          <p:nvPr/>
        </p:nvSpPr>
        <p:spPr bwMode="auto">
          <a:xfrm>
            <a:off x="2743200" y="2286000"/>
            <a:ext cx="3657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376" name="Text Box 8"/>
              <p:cNvSpPr txBox="1">
                <a:spLocks noChangeArrowheads="1"/>
              </p:cNvSpPr>
              <p:nvPr/>
            </p:nvSpPr>
            <p:spPr bwMode="auto">
              <a:xfrm>
                <a:off x="4191000" y="2133600"/>
                <a:ext cx="609600" cy="369888"/>
              </a:xfrm>
              <a:prstGeom prst="rect">
                <a:avLst/>
              </a:prstGeom>
              <a:solidFill>
                <a:srgbClr val="F3F4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376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0" y="2133600"/>
                <a:ext cx="609600" cy="36988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377" name="Line 9"/>
          <p:cNvSpPr>
            <a:spLocks noChangeShapeType="1"/>
          </p:cNvSpPr>
          <p:nvPr/>
        </p:nvSpPr>
        <p:spPr bwMode="auto">
          <a:xfrm>
            <a:off x="2743200" y="2743200"/>
            <a:ext cx="3657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378" name="Text Box 10"/>
              <p:cNvSpPr txBox="1">
                <a:spLocks noChangeArrowheads="1"/>
              </p:cNvSpPr>
              <p:nvPr/>
            </p:nvSpPr>
            <p:spPr bwMode="auto">
              <a:xfrm>
                <a:off x="3505200" y="2590800"/>
                <a:ext cx="2057400" cy="369332"/>
              </a:xfrm>
              <a:prstGeom prst="rect">
                <a:avLst/>
              </a:prstGeom>
              <a:solidFill>
                <a:srgbClr val="F3F4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pl-PL" b="1" i="1" dirty="0">
                    <a:solidFill>
                      <a:srgbClr val="FF0000"/>
                    </a:solidFill>
                  </a:rPr>
                  <a:t>c</a:t>
                </a:r>
                <a:r>
                  <a:rPr lang="en-GB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pl-PL" b="1" dirty="0">
                    <a:solidFill>
                      <a:srgbClr val="FF0000"/>
                    </a:solidFill>
                  </a:rPr>
                  <a:t> = </a:t>
                </a:r>
                <a:r>
                  <a:rPr lang="pl-PL" b="1" dirty="0" err="1">
                    <a:solidFill>
                      <a:srgbClr val="FF0000"/>
                    </a:solidFill>
                  </a:rPr>
                  <a:t>Enc</a:t>
                </a:r>
                <a:r>
                  <a:rPr lang="pl-PL" b="1" dirty="0">
                    <a:solidFill>
                      <a:srgbClr val="FF0000"/>
                    </a:solidFill>
                  </a:rPr>
                  <a:t>(</a:t>
                </a:r>
                <a:r>
                  <a:rPr lang="pl-PL" b="1" i="1" dirty="0">
                    <a:solidFill>
                      <a:srgbClr val="FF0000"/>
                    </a:solidFill>
                  </a:rPr>
                  <a:t>k</a:t>
                </a:r>
                <a:r>
                  <a:rPr lang="pl-PL" b="1" dirty="0">
                    <a:solidFill>
                      <a:srgbClr val="FF0000"/>
                    </a:solidFill>
                  </a:rPr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pl-PL" b="1" dirty="0">
                    <a:solidFill>
                      <a:srgbClr val="FF0000"/>
                    </a:solidFill>
                  </a:rPr>
                  <a:t>)</a:t>
                </a:r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378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05200" y="2590800"/>
                <a:ext cx="2057400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9677" b="-20968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379" name="Text Box 11"/>
          <p:cNvSpPr txBox="1">
            <a:spLocks noChangeArrowheads="1"/>
          </p:cNvSpPr>
          <p:nvPr/>
        </p:nvSpPr>
        <p:spPr bwMode="auto">
          <a:xfrm>
            <a:off x="533400" y="6019800"/>
            <a:ext cx="1828800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pl-PL" dirty="0"/>
              <a:t>has to guess </a:t>
            </a:r>
            <a:r>
              <a:rPr lang="pl-PL" b="1" i="1" dirty="0">
                <a:solidFill>
                  <a:srgbClr val="FF0000"/>
                </a:solidFill>
              </a:rPr>
              <a:t>b</a:t>
            </a:r>
            <a:endParaRPr lang="en-US" b="1" i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380" name="Text Box 12"/>
              <p:cNvSpPr txBox="1">
                <a:spLocks noChangeArrowheads="1"/>
              </p:cNvSpPr>
              <p:nvPr/>
            </p:nvSpPr>
            <p:spPr bwMode="auto">
              <a:xfrm>
                <a:off x="838200" y="3429000"/>
                <a:ext cx="1752600" cy="378180"/>
              </a:xfrm>
              <a:prstGeom prst="rect">
                <a:avLst/>
              </a:prstGeom>
              <a:solidFill>
                <a:srgbClr val="F3F4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pl-PL" dirty="0"/>
                  <a:t>chooses</a:t>
                </a:r>
                <a:r>
                  <a:rPr lang="pl-PL" b="1" dirty="0">
                    <a:solidFill>
                      <a:srgbClr val="99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380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3429000"/>
                <a:ext cx="1752600" cy="378180"/>
              </a:xfrm>
              <a:prstGeom prst="rect">
                <a:avLst/>
              </a:prstGeom>
              <a:blipFill rotWithShape="0">
                <a:blip r:embed="rId8"/>
                <a:stretch>
                  <a:fillRect t="-11111" b="-17460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381" name="Line 13"/>
          <p:cNvSpPr>
            <a:spLocks noChangeShapeType="1"/>
          </p:cNvSpPr>
          <p:nvPr/>
        </p:nvSpPr>
        <p:spPr bwMode="auto">
          <a:xfrm>
            <a:off x="2819400" y="3581400"/>
            <a:ext cx="3657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382" name="Text Box 14"/>
              <p:cNvSpPr txBox="1">
                <a:spLocks noChangeArrowheads="1"/>
              </p:cNvSpPr>
              <p:nvPr/>
            </p:nvSpPr>
            <p:spPr bwMode="auto">
              <a:xfrm>
                <a:off x="4191000" y="3429000"/>
                <a:ext cx="685800" cy="369888"/>
              </a:xfrm>
              <a:prstGeom prst="rect">
                <a:avLst/>
              </a:prstGeom>
              <a:solidFill>
                <a:srgbClr val="F3F4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382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0" y="3429000"/>
                <a:ext cx="685800" cy="36988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383" name="Line 15"/>
          <p:cNvSpPr>
            <a:spLocks noChangeShapeType="1"/>
          </p:cNvSpPr>
          <p:nvPr/>
        </p:nvSpPr>
        <p:spPr bwMode="auto">
          <a:xfrm>
            <a:off x="2819400" y="4114800"/>
            <a:ext cx="3657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384" name="Text Box 16"/>
              <p:cNvSpPr txBox="1">
                <a:spLocks noChangeArrowheads="1"/>
              </p:cNvSpPr>
              <p:nvPr/>
            </p:nvSpPr>
            <p:spPr bwMode="auto">
              <a:xfrm>
                <a:off x="3581400" y="3962400"/>
                <a:ext cx="2057400" cy="369888"/>
              </a:xfrm>
              <a:prstGeom prst="rect">
                <a:avLst/>
              </a:prstGeom>
              <a:solidFill>
                <a:srgbClr val="F3F4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pl-PL" b="1" i="1" dirty="0">
                    <a:solidFill>
                      <a:srgbClr val="FF0000"/>
                    </a:solidFill>
                  </a:rPr>
                  <a:t>c</a:t>
                </a:r>
                <a:r>
                  <a:rPr lang="en-GB" b="1" i="1" baseline="-25000" dirty="0">
                    <a:solidFill>
                      <a:srgbClr val="FF0000"/>
                    </a:solidFill>
                  </a:rPr>
                  <a:t>t</a:t>
                </a:r>
                <a:r>
                  <a:rPr lang="pl-PL" b="1" dirty="0">
                    <a:solidFill>
                      <a:srgbClr val="FF0000"/>
                    </a:solidFill>
                  </a:rPr>
                  <a:t> = </a:t>
                </a:r>
                <a:r>
                  <a:rPr lang="pl-PL" b="1" dirty="0" err="1">
                    <a:solidFill>
                      <a:srgbClr val="FF0000"/>
                    </a:solidFill>
                  </a:rPr>
                  <a:t>Enc</a:t>
                </a:r>
                <a:r>
                  <a:rPr lang="pl-PL" b="1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GB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pl-PL" b="1" dirty="0">
                    <a:solidFill>
                      <a:srgbClr val="FF0000"/>
                    </a:solidFill>
                  </a:rPr>
                  <a:t>)</a:t>
                </a:r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384" name="Text 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81400" y="3962400"/>
                <a:ext cx="2057400" cy="369888"/>
              </a:xfrm>
              <a:prstGeom prst="rect">
                <a:avLst/>
              </a:prstGeom>
              <a:blipFill>
                <a:blip r:embed="rId10"/>
                <a:stretch>
                  <a:fillRect t="-9677" b="-20968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385" name="Line 17"/>
          <p:cNvSpPr>
            <a:spLocks noChangeShapeType="1"/>
          </p:cNvSpPr>
          <p:nvPr/>
        </p:nvSpPr>
        <p:spPr bwMode="auto">
          <a:xfrm>
            <a:off x="2819400" y="4648200"/>
            <a:ext cx="3657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8386" name="Text Box 18"/>
          <p:cNvSpPr txBox="1">
            <a:spLocks noChangeArrowheads="1"/>
          </p:cNvSpPr>
          <p:nvPr/>
        </p:nvSpPr>
        <p:spPr bwMode="auto">
          <a:xfrm>
            <a:off x="4343400" y="4495800"/>
            <a:ext cx="942980" cy="369888"/>
          </a:xfrm>
          <a:prstGeom prst="rect">
            <a:avLst/>
          </a:prstGeom>
          <a:solidFill>
            <a:srgbClr val="F3F4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pl-PL" b="1" i="1" dirty="0">
                <a:solidFill>
                  <a:srgbClr val="FF0000"/>
                </a:solidFill>
              </a:rPr>
              <a:t>m</a:t>
            </a:r>
            <a:r>
              <a:rPr lang="pl-PL" b="1" baseline="-25000" dirty="0">
                <a:solidFill>
                  <a:srgbClr val="FF0000"/>
                </a:solidFill>
              </a:rPr>
              <a:t>0</a:t>
            </a:r>
            <a:r>
              <a:rPr lang="pl-PL" b="1" dirty="0">
                <a:solidFill>
                  <a:srgbClr val="FF0000"/>
                </a:solidFill>
              </a:rPr>
              <a:t>,</a:t>
            </a:r>
            <a:r>
              <a:rPr lang="pl-PL" b="1" i="1" dirty="0">
                <a:solidFill>
                  <a:srgbClr val="FF0000"/>
                </a:solidFill>
              </a:rPr>
              <a:t>m</a:t>
            </a:r>
            <a:r>
              <a:rPr lang="pl-PL" b="1" baseline="-25000" dirty="0">
                <a:solidFill>
                  <a:srgbClr val="FF0000"/>
                </a:solidFill>
              </a:rPr>
              <a:t>1</a:t>
            </a:r>
            <a:endParaRPr lang="en-US" b="1" baseline="-25000" dirty="0">
              <a:solidFill>
                <a:srgbClr val="FF0000"/>
              </a:solidFill>
            </a:endParaRPr>
          </a:p>
        </p:txBody>
      </p:sp>
      <p:sp>
        <p:nvSpPr>
          <p:cNvPr id="58387" name="Line 19"/>
          <p:cNvSpPr>
            <a:spLocks noChangeShapeType="1"/>
          </p:cNvSpPr>
          <p:nvPr/>
        </p:nvSpPr>
        <p:spPr bwMode="auto">
          <a:xfrm>
            <a:off x="2819400" y="5181600"/>
            <a:ext cx="3657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8388" name="Text Box 20"/>
          <p:cNvSpPr txBox="1">
            <a:spLocks noChangeArrowheads="1"/>
          </p:cNvSpPr>
          <p:nvPr/>
        </p:nvSpPr>
        <p:spPr bwMode="auto">
          <a:xfrm>
            <a:off x="3657600" y="5029200"/>
            <a:ext cx="1981200" cy="369888"/>
          </a:xfrm>
          <a:prstGeom prst="rect">
            <a:avLst/>
          </a:prstGeom>
          <a:solidFill>
            <a:srgbClr val="F3F4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pl-PL" b="1" i="1" dirty="0">
                <a:solidFill>
                  <a:srgbClr val="FF0000"/>
                </a:solidFill>
              </a:rPr>
              <a:t>c</a:t>
            </a:r>
            <a:r>
              <a:rPr lang="pl-PL" b="1" dirty="0">
                <a:solidFill>
                  <a:srgbClr val="FF0000"/>
                </a:solidFill>
              </a:rPr>
              <a:t> = </a:t>
            </a:r>
            <a:r>
              <a:rPr lang="pl-PL" b="1" dirty="0" err="1">
                <a:solidFill>
                  <a:srgbClr val="FF0000"/>
                </a:solidFill>
              </a:rPr>
              <a:t>Enc</a:t>
            </a:r>
            <a:r>
              <a:rPr lang="pl-PL" b="1" dirty="0">
                <a:solidFill>
                  <a:srgbClr val="FF0000"/>
                </a:solidFill>
              </a:rPr>
              <a:t>(</a:t>
            </a:r>
            <a:r>
              <a:rPr lang="pl-PL" b="1" i="1" dirty="0" err="1">
                <a:solidFill>
                  <a:srgbClr val="FF0000"/>
                </a:solidFill>
              </a:rPr>
              <a:t>k</a:t>
            </a:r>
            <a:r>
              <a:rPr lang="pl-PL" b="1" dirty="0" err="1">
                <a:solidFill>
                  <a:srgbClr val="FF0000"/>
                </a:solidFill>
              </a:rPr>
              <a:t>,</a:t>
            </a:r>
            <a:r>
              <a:rPr lang="pl-PL" b="1" i="1" dirty="0" err="1">
                <a:solidFill>
                  <a:srgbClr val="FF0000"/>
                </a:solidFill>
              </a:rPr>
              <a:t>m</a:t>
            </a:r>
            <a:r>
              <a:rPr lang="pl-PL" b="1" i="1" baseline="-25000" dirty="0" err="1">
                <a:solidFill>
                  <a:srgbClr val="FF0000"/>
                </a:solidFill>
              </a:rPr>
              <a:t>b</a:t>
            </a:r>
            <a:r>
              <a:rPr lang="pl-PL" b="1" dirty="0">
                <a:solidFill>
                  <a:srgbClr val="FF0000"/>
                </a:solidFill>
              </a:rPr>
              <a:t>)</a:t>
            </a:r>
            <a:endParaRPr lang="en-US" b="1" baseline="-25000" dirty="0">
              <a:solidFill>
                <a:srgbClr val="FF0000"/>
              </a:solidFill>
            </a:endParaRPr>
          </a:p>
        </p:txBody>
      </p:sp>
      <p:sp>
        <p:nvSpPr>
          <p:cNvPr id="58389" name="Text Box 21"/>
          <p:cNvSpPr txBox="1">
            <a:spLocks noChangeArrowheads="1"/>
          </p:cNvSpPr>
          <p:nvPr/>
        </p:nvSpPr>
        <p:spPr bwMode="auto">
          <a:xfrm>
            <a:off x="838200" y="4495800"/>
            <a:ext cx="1752600" cy="369888"/>
          </a:xfrm>
          <a:prstGeom prst="rect">
            <a:avLst/>
          </a:prstGeom>
          <a:solidFill>
            <a:srgbClr val="F3F4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pl-PL" dirty="0" err="1"/>
              <a:t>chooses</a:t>
            </a:r>
            <a:r>
              <a:rPr lang="pl-PL" b="1" dirty="0">
                <a:solidFill>
                  <a:srgbClr val="990000"/>
                </a:solidFill>
              </a:rPr>
              <a:t> </a:t>
            </a:r>
            <a:r>
              <a:rPr lang="pl-PL" b="1" i="1" dirty="0">
                <a:solidFill>
                  <a:srgbClr val="FF0000"/>
                </a:solidFill>
              </a:rPr>
              <a:t>m</a:t>
            </a:r>
            <a:r>
              <a:rPr lang="pl-PL" b="1" baseline="-25000" dirty="0">
                <a:solidFill>
                  <a:srgbClr val="FF0000"/>
                </a:solidFill>
              </a:rPr>
              <a:t>0</a:t>
            </a:r>
            <a:r>
              <a:rPr lang="pl-PL" b="1" dirty="0">
                <a:solidFill>
                  <a:srgbClr val="FF0000"/>
                </a:solidFill>
              </a:rPr>
              <a:t>,</a:t>
            </a:r>
            <a:r>
              <a:rPr lang="pl-PL" b="1" i="1" dirty="0">
                <a:solidFill>
                  <a:srgbClr val="FF0000"/>
                </a:solidFill>
              </a:rPr>
              <a:t>m</a:t>
            </a:r>
            <a:r>
              <a:rPr lang="pl-PL" b="1" baseline="-25000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8390" name="Text Box 22"/>
          <p:cNvSpPr txBox="1">
            <a:spLocks noChangeArrowheads="1"/>
          </p:cNvSpPr>
          <p:nvPr/>
        </p:nvSpPr>
        <p:spPr bwMode="auto">
          <a:xfrm>
            <a:off x="3082925" y="5629275"/>
            <a:ext cx="28723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GB"/>
              <a:t>the interaction continues </a:t>
            </a:r>
            <a:r>
              <a:rPr lang="pl-PL"/>
              <a:t>. . .</a:t>
            </a:r>
            <a:endParaRPr lang="en-US"/>
          </a:p>
        </p:txBody>
      </p:sp>
      <p:sp>
        <p:nvSpPr>
          <p:cNvPr id="58391" name="Text Box 23"/>
          <p:cNvSpPr txBox="1">
            <a:spLocks noChangeArrowheads="1"/>
          </p:cNvSpPr>
          <p:nvPr/>
        </p:nvSpPr>
        <p:spPr bwMode="auto">
          <a:xfrm>
            <a:off x="3220303" y="914400"/>
            <a:ext cx="2066976" cy="646331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pl-PL" dirty="0"/>
              <a:t>security parameter</a:t>
            </a:r>
          </a:p>
          <a:p>
            <a:pPr algn="ctr"/>
            <a:r>
              <a:rPr lang="pl-PL" b="1" dirty="0">
                <a:solidFill>
                  <a:srgbClr val="FF0000"/>
                </a:solidFill>
              </a:rPr>
              <a:t>1</a:t>
            </a:r>
            <a:r>
              <a:rPr lang="pl-PL" b="1" baseline="30000" dirty="0">
                <a:solidFill>
                  <a:srgbClr val="FF0000"/>
                </a:solidFill>
              </a:rPr>
              <a:t>n</a:t>
            </a:r>
            <a:endParaRPr lang="en-US" b="1" baseline="30000" dirty="0">
              <a:solidFill>
                <a:srgbClr val="FF0000"/>
              </a:solidFill>
            </a:endParaRPr>
          </a:p>
        </p:txBody>
      </p:sp>
      <p:sp>
        <p:nvSpPr>
          <p:cNvPr id="58392" name="Line 24"/>
          <p:cNvSpPr>
            <a:spLocks noChangeShapeType="1"/>
          </p:cNvSpPr>
          <p:nvPr/>
        </p:nvSpPr>
        <p:spPr bwMode="auto">
          <a:xfrm flipH="1">
            <a:off x="1752600" y="1219200"/>
            <a:ext cx="1447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8393" name="Line 25"/>
          <p:cNvSpPr>
            <a:spLocks noChangeShapeType="1"/>
          </p:cNvSpPr>
          <p:nvPr/>
        </p:nvSpPr>
        <p:spPr bwMode="auto">
          <a:xfrm>
            <a:off x="5334000" y="1295400"/>
            <a:ext cx="1447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394" name="Text Box 26"/>
              <p:cNvSpPr txBox="1">
                <a:spLocks noChangeArrowheads="1"/>
              </p:cNvSpPr>
              <p:nvPr/>
            </p:nvSpPr>
            <p:spPr bwMode="auto">
              <a:xfrm>
                <a:off x="5562600" y="990600"/>
                <a:ext cx="3429000" cy="64633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marL="342900" indent="-342900" algn="l">
                  <a:buFontTx/>
                  <a:buAutoNum type="arabicPeriod"/>
                </a:pPr>
                <a:r>
                  <a:rPr lang="en-US" dirty="0"/>
                  <a:t>chooses </a:t>
                </a:r>
                <a:r>
                  <a:rPr lang="pl-PL" dirty="0" err="1"/>
                  <a:t>random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n-US" b="1" dirty="0">
                  <a:solidFill>
                    <a:srgbClr val="993300"/>
                  </a:solidFill>
                </a:endParaRPr>
              </a:p>
              <a:p>
                <a:pPr marL="342900" indent="-342900" algn="l">
                  <a:buFontTx/>
                  <a:buAutoNum type="arabicPeriod"/>
                </a:pPr>
                <a:r>
                  <a:rPr lang="pl-PL" dirty="0" err="1"/>
                  <a:t>chooses</a:t>
                </a:r>
                <a:r>
                  <a:rPr lang="pl-PL" dirty="0"/>
                  <a:t> </a:t>
                </a:r>
                <a:r>
                  <a:rPr lang="pl-PL" dirty="0" err="1"/>
                  <a:t>random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←{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pl-PL" b="1" dirty="0">
                  <a:solidFill>
                    <a:srgbClr val="993300"/>
                  </a:solidFill>
                </a:endParaRPr>
              </a:p>
            </p:txBody>
          </p:sp>
        </mc:Choice>
        <mc:Fallback xmlns="">
          <p:sp>
            <p:nvSpPr>
              <p:cNvPr id="58394" name="Text 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62600" y="990600"/>
                <a:ext cx="3429000" cy="646331"/>
              </a:xfrm>
              <a:prstGeom prst="rect">
                <a:avLst/>
              </a:prstGeom>
              <a:blipFill rotWithShape="0">
                <a:blip r:embed="rId11"/>
                <a:stretch>
                  <a:fillRect l="-1421" t="-6542" b="-11215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395" name="Text Box 27"/>
          <p:cNvSpPr txBox="1">
            <a:spLocks noChangeArrowheads="1"/>
          </p:cNvSpPr>
          <p:nvPr/>
        </p:nvSpPr>
        <p:spPr bwMode="auto">
          <a:xfrm rot="5400000">
            <a:off x="4303779" y="3037959"/>
            <a:ext cx="4459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pl-PL" b="1">
                <a:solidFill>
                  <a:srgbClr val="FF0000"/>
                </a:solidFill>
              </a:rPr>
              <a:t>. . .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58401" name="Text Box 33"/>
          <p:cNvSpPr txBox="1">
            <a:spLocks noChangeArrowheads="1"/>
          </p:cNvSpPr>
          <p:nvPr/>
        </p:nvSpPr>
        <p:spPr bwMode="auto">
          <a:xfrm>
            <a:off x="0" y="4038600"/>
            <a:ext cx="1914525" cy="36988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l"/>
            <a:r>
              <a:rPr lang="en-GB" dirty="0"/>
              <a:t>challenge phase: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00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400" grpId="0" animBg="1"/>
      <p:bldP spid="58374" grpId="0" animBg="1"/>
      <p:bldP spid="58375" grpId="0" animBg="1"/>
      <p:bldP spid="58376" grpId="0" animBg="1"/>
      <p:bldP spid="58377" grpId="0" animBg="1"/>
      <p:bldP spid="58378" grpId="0" animBg="1"/>
      <p:bldP spid="58379" grpId="0" animBg="1"/>
      <p:bldP spid="58380" grpId="0" animBg="1"/>
      <p:bldP spid="58381" grpId="0" animBg="1"/>
      <p:bldP spid="58382" grpId="0" animBg="1"/>
      <p:bldP spid="58383" grpId="0" animBg="1"/>
      <p:bldP spid="58384" grpId="0" animBg="1"/>
      <p:bldP spid="58385" grpId="0" animBg="1"/>
      <p:bldP spid="58386" grpId="0" animBg="1"/>
      <p:bldP spid="58387" grpId="0" animBg="1"/>
      <p:bldP spid="58388" grpId="0" animBg="1"/>
      <p:bldP spid="58389" grpId="0" animBg="1"/>
      <p:bldP spid="58390" grpId="0"/>
      <p:bldP spid="58394" grpId="0" animBg="1"/>
      <p:bldP spid="58395" grpId="0"/>
      <p:bldP spid="58401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E1E8E-6B11-4E78-B249-888BC1ED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97" y="244919"/>
            <a:ext cx="7886700" cy="713951"/>
          </a:xfrm>
        </p:spPr>
        <p:txBody>
          <a:bodyPr/>
          <a:lstStyle/>
          <a:p>
            <a:r>
              <a:rPr lang="en-GB" dirty="0"/>
              <a:t>In this case: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266E7-F146-4437-B586-BF761C2E4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297" y="1137465"/>
            <a:ext cx="8739941" cy="84021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An encryption scheme is just “a </a:t>
            </a:r>
            <a:r>
              <a:rPr lang="en-GB" b="1" dirty="0"/>
              <a:t>deterministic</a:t>
            </a:r>
            <a:r>
              <a:rPr lang="en-GB" dirty="0"/>
              <a:t> </a:t>
            </a:r>
            <a:r>
              <a:rPr lang="en-GB" b="1" dirty="0"/>
              <a:t>box that </a:t>
            </a:r>
            <a:r>
              <a:rPr lang="en-GB" b="1" dirty="0">
                <a:solidFill>
                  <a:srgbClr val="0070C0"/>
                </a:solidFill>
              </a:rPr>
              <a:t>encrypts</a:t>
            </a:r>
            <a:r>
              <a:rPr lang="en-GB" dirty="0"/>
              <a:t>”.</a:t>
            </a:r>
          </a:p>
          <a:p>
            <a:pPr marL="0" indent="0">
              <a:buNone/>
            </a:pPr>
            <a:r>
              <a:rPr lang="en-GB" dirty="0"/>
              <a:t>Or better: “a </a:t>
            </a:r>
            <a:r>
              <a:rPr lang="en-GB" b="1" dirty="0"/>
              <a:t>deterministic</a:t>
            </a:r>
            <a:r>
              <a:rPr lang="en-GB" dirty="0"/>
              <a:t> </a:t>
            </a:r>
            <a:r>
              <a:rPr lang="en-GB" b="1" dirty="0"/>
              <a:t>box that </a:t>
            </a:r>
            <a:r>
              <a:rPr lang="en-GB" b="1" dirty="0">
                <a:solidFill>
                  <a:srgbClr val="7030A0"/>
                </a:solidFill>
              </a:rPr>
              <a:t>behaves randomly</a:t>
            </a:r>
            <a:r>
              <a:rPr lang="en-GB" dirty="0"/>
              <a:t>”.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1C50CB1-6147-4412-9EB3-8DBC02670B1C}"/>
                  </a:ext>
                </a:extLst>
              </p:cNvPr>
              <p:cNvSpPr/>
              <p:nvPr/>
            </p:nvSpPr>
            <p:spPr>
              <a:xfrm>
                <a:off x="4298051" y="2977812"/>
                <a:ext cx="1214446" cy="114300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GB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24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1C50CB1-6147-4412-9EB3-8DBC02670B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051" y="2977812"/>
                <a:ext cx="1214446" cy="11430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BF9E948-E33B-499E-8C72-DF192FD6EC4B}"/>
                  </a:ext>
                </a:extLst>
              </p:cNvPr>
              <p:cNvSpPr/>
              <p:nvPr/>
            </p:nvSpPr>
            <p:spPr>
              <a:xfrm>
                <a:off x="3583671" y="2977812"/>
                <a:ext cx="357190" cy="114300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BF9E948-E33B-499E-8C72-DF192FD6EC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671" y="2977812"/>
                <a:ext cx="357190" cy="11430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30E8BB4-F6E6-4CB7-97F8-77C4C12DA51D}"/>
                  </a:ext>
                </a:extLst>
              </p:cNvPr>
              <p:cNvSpPr/>
              <p:nvPr/>
            </p:nvSpPr>
            <p:spPr>
              <a:xfrm>
                <a:off x="4298051" y="2334870"/>
                <a:ext cx="1214446" cy="35719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30E8BB4-F6E6-4CB7-97F8-77C4C12DA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051" y="2334870"/>
                <a:ext cx="1214446" cy="357190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A151AA7-41B7-443A-9BAB-1BCDA36181DA}"/>
                  </a:ext>
                </a:extLst>
              </p:cNvPr>
              <p:cNvSpPr/>
              <p:nvPr/>
            </p:nvSpPr>
            <p:spPr>
              <a:xfrm>
                <a:off x="4298051" y="4406572"/>
                <a:ext cx="1214446" cy="35719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A151AA7-41B7-443A-9BAB-1BCDA36181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051" y="4406572"/>
                <a:ext cx="1214446" cy="357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13DD469-6621-4965-A77B-2B7F1B4651A1}"/>
              </a:ext>
            </a:extLst>
          </p:cNvPr>
          <p:cNvCxnSpPr/>
          <p:nvPr/>
        </p:nvCxnSpPr>
        <p:spPr>
          <a:xfrm rot="5400000" flipH="1" flipV="1">
            <a:off x="4584597" y="2834142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FAE9FCA-57A4-40EA-89B4-565BE2478046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3940861" y="3549316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1B755D-B5EC-470D-B383-87DBA51EAA30}"/>
              </a:ext>
            </a:extLst>
          </p:cNvPr>
          <p:cNvCxnSpPr/>
          <p:nvPr/>
        </p:nvCxnSpPr>
        <p:spPr>
          <a:xfrm rot="5400000">
            <a:off x="4950517" y="2825412"/>
            <a:ext cx="276228" cy="95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81D08E-5A7D-4812-AECD-A270A027129F}"/>
              </a:ext>
            </a:extLst>
          </p:cNvPr>
          <p:cNvCxnSpPr/>
          <p:nvPr/>
        </p:nvCxnSpPr>
        <p:spPr>
          <a:xfrm rot="5400000" flipH="1" flipV="1">
            <a:off x="4584597" y="4262902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2BB6DDB-7267-4737-9A76-FFDCEEE12B1C}"/>
              </a:ext>
            </a:extLst>
          </p:cNvPr>
          <p:cNvCxnSpPr/>
          <p:nvPr/>
        </p:nvCxnSpPr>
        <p:spPr>
          <a:xfrm rot="5400000">
            <a:off x="4950517" y="4254172"/>
            <a:ext cx="276228" cy="95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3D78C7A-ACF3-4D01-BF75-A633E21F8F77}"/>
              </a:ext>
            </a:extLst>
          </p:cNvPr>
          <p:cNvSpPr txBox="1"/>
          <p:nvPr/>
        </p:nvSpPr>
        <p:spPr>
          <a:xfrm>
            <a:off x="330641" y="5034275"/>
            <a:ext cx="84792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dirty="0"/>
              <a:t>Such boxes have a name:</a:t>
            </a:r>
          </a:p>
          <a:p>
            <a:pPr marL="0" indent="0">
              <a:buNone/>
            </a:pPr>
            <a:endParaRPr lang="en-GB" sz="2400" dirty="0"/>
          </a:p>
          <a:p>
            <a:pPr marL="0" indent="0" algn="ctr">
              <a:buNone/>
            </a:pPr>
            <a:r>
              <a:rPr lang="en-US" sz="2400" b="1" kern="1200" dirty="0">
                <a:solidFill>
                  <a:srgbClr val="008000"/>
                </a:solidFill>
                <a:effectLst/>
                <a:latin typeface="Cambria" panose="02040503050406030204" pitchFamily="18" charset="0"/>
                <a:ea typeface="+mn-ea"/>
                <a:cs typeface="Arial" panose="020B0604020202020204" pitchFamily="34" charset="0"/>
              </a:rPr>
              <a:t>block ciphers</a:t>
            </a:r>
            <a:r>
              <a:rPr lang="en-US" sz="2400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+mn-ea"/>
                <a:cs typeface="Arial" panose="020B0604020202020204" pitchFamily="34" charset="0"/>
              </a:rPr>
              <a:t> ≈ </a:t>
            </a:r>
            <a:r>
              <a:rPr lang="en-US" sz="2400" b="1" kern="12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+mn-ea"/>
                <a:cs typeface="Arial" panose="020B0604020202020204" pitchFamily="34" charset="0"/>
              </a:rPr>
              <a:t>pseudorandom </a:t>
            </a:r>
            <a:r>
              <a:rPr lang="en-US" sz="2400" b="1" u="sng" kern="12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+mn-ea"/>
                <a:cs typeface="Arial" panose="020B0604020202020204" pitchFamily="34" charset="0"/>
              </a:rPr>
              <a:t>permutations</a:t>
            </a:r>
            <a:endParaRPr lang="pl-PL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5525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142852"/>
            <a:ext cx="8229600" cy="939784"/>
          </a:xfrm>
        </p:spPr>
        <p:txBody>
          <a:bodyPr>
            <a:noAutofit/>
          </a:bodyPr>
          <a:lstStyle/>
          <a:p>
            <a:r>
              <a:rPr lang="en-US" sz="4000" dirty="0"/>
              <a:t>Random permutations</a:t>
            </a:r>
          </a:p>
        </p:txBody>
      </p:sp>
      <p:pic>
        <p:nvPicPr>
          <p:cNvPr id="1026" name="Picture 2" descr="C:\Users\Stefan\AppData\Local\Microsoft\Windows\Temporary Internet Files\Content.IE5\12SHTSF3\MCj0398601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868" y="2792311"/>
            <a:ext cx="2447409" cy="2851267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714744" y="3863881"/>
                <a:ext cx="2428891" cy="64633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 random function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744" y="3863881"/>
                <a:ext cx="2428891" cy="646331"/>
              </a:xfrm>
              <a:prstGeom prst="rect">
                <a:avLst/>
              </a:prstGeom>
              <a:blipFill rotWithShape="0">
                <a:blip r:embed="rId4"/>
                <a:stretch>
                  <a:fillRect t="-5556" b="-833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32" descr="MCj0411466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29520" y="1857364"/>
            <a:ext cx="1401763" cy="1457325"/>
          </a:xfrm>
          <a:prstGeom prst="rect">
            <a:avLst/>
          </a:prstGeom>
          <a:noFill/>
        </p:spPr>
      </p:pic>
      <p:pic>
        <p:nvPicPr>
          <p:cNvPr id="7" name="Picture 6" descr="MCj04158080000[1]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2910" y="1785926"/>
            <a:ext cx="1368425" cy="1438275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ight Arrow 7"/>
              <p:cNvSpPr/>
              <p:nvPr/>
            </p:nvSpPr>
            <p:spPr>
              <a:xfrm rot="2407857">
                <a:off x="2454961" y="2399819"/>
                <a:ext cx="1589063" cy="667032"/>
              </a:xfrm>
              <a:prstGeom prst="rightArrow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ight Arrow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07857">
                <a:off x="2454961" y="2399819"/>
                <a:ext cx="1589063" cy="667032"/>
              </a:xfrm>
              <a:prstGeom prst="rightArrow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Left Arrow 9"/>
              <p:cNvSpPr/>
              <p:nvPr/>
            </p:nvSpPr>
            <p:spPr>
              <a:xfrm rot="2465745">
                <a:off x="1906996" y="2874401"/>
                <a:ext cx="1643074" cy="766919"/>
              </a:xfrm>
              <a:prstGeom prst="leftArrow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Left Arrow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65745">
                <a:off x="1906996" y="2874401"/>
                <a:ext cx="1643074" cy="766919"/>
              </a:xfrm>
              <a:prstGeom prst="leftArrow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Left Arrow 12"/>
              <p:cNvSpPr/>
              <p:nvPr/>
            </p:nvSpPr>
            <p:spPr>
              <a:xfrm rot="19070068">
                <a:off x="5705097" y="2708853"/>
                <a:ext cx="1562828" cy="785818"/>
              </a:xfrm>
              <a:prstGeom prst="leftArrow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’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Left Arrow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70068">
                <a:off x="5705097" y="2708853"/>
                <a:ext cx="1562828" cy="785818"/>
              </a:xfrm>
              <a:prstGeom prst="leftArrow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ight Arrow 14"/>
              <p:cNvSpPr/>
              <p:nvPr/>
            </p:nvSpPr>
            <p:spPr>
              <a:xfrm rot="19096710">
                <a:off x="6205828" y="3280819"/>
                <a:ext cx="1571636" cy="785818"/>
              </a:xfrm>
              <a:prstGeom prst="rightArrow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’)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Right Arrow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96710">
                <a:off x="6205828" y="3280819"/>
                <a:ext cx="1571636" cy="785818"/>
              </a:xfrm>
              <a:prstGeom prst="rightArrow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ight Arrow 16"/>
              <p:cNvSpPr/>
              <p:nvPr/>
            </p:nvSpPr>
            <p:spPr>
              <a:xfrm rot="2407857">
                <a:off x="1597705" y="3719711"/>
                <a:ext cx="1589063" cy="667032"/>
              </a:xfrm>
              <a:prstGeom prst="rightArrow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Right Arrow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07857">
                <a:off x="1597705" y="3719711"/>
                <a:ext cx="1589063" cy="667032"/>
              </a:xfrm>
              <a:prstGeom prst="rightArrow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Left Arrow 17"/>
              <p:cNvSpPr/>
              <p:nvPr/>
            </p:nvSpPr>
            <p:spPr>
              <a:xfrm rot="2465745">
                <a:off x="978301" y="4160284"/>
                <a:ext cx="1643074" cy="766919"/>
              </a:xfrm>
              <a:prstGeom prst="leftArrow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p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Left Arrow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65745">
                <a:off x="978301" y="4160284"/>
                <a:ext cx="1643074" cy="766919"/>
              </a:xfrm>
              <a:prstGeom prst="leftArrow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Left Arrow 18"/>
              <p:cNvSpPr/>
              <p:nvPr/>
            </p:nvSpPr>
            <p:spPr>
              <a:xfrm rot="19070068">
                <a:off x="6652282" y="3923301"/>
                <a:ext cx="1562828" cy="785818"/>
              </a:xfrm>
              <a:prstGeom prst="leftArrow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’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Left Arrow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70068">
                <a:off x="6652282" y="3923301"/>
                <a:ext cx="1562828" cy="785818"/>
              </a:xfrm>
              <a:prstGeom prst="leftArrow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ight Arrow 19"/>
              <p:cNvSpPr/>
              <p:nvPr/>
            </p:nvSpPr>
            <p:spPr>
              <a:xfrm rot="19096710">
                <a:off x="7153013" y="4495267"/>
                <a:ext cx="1571636" cy="785818"/>
              </a:xfrm>
              <a:prstGeom prst="rightArrow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p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Right Arrow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96710">
                <a:off x="7153013" y="4495267"/>
                <a:ext cx="1571636" cy="785818"/>
              </a:xfrm>
              <a:prstGeom prst="rightArrow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500430" y="1357298"/>
            <a:ext cx="30003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 box with a “random function”</a:t>
            </a:r>
          </a:p>
          <a:p>
            <a:pPr algn="ctr"/>
            <a:r>
              <a:rPr lang="en-US" sz="2000" dirty="0"/>
              <a:t>that Alice and Bob can query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ed Rectangular Callout 21"/>
              <p:cNvSpPr/>
              <p:nvPr/>
            </p:nvSpPr>
            <p:spPr>
              <a:xfrm>
                <a:off x="1066532" y="5463273"/>
                <a:ext cx="6545436" cy="1071570"/>
              </a:xfrm>
              <a:prstGeom prst="wedgeRoundRectCallout">
                <a:avLst>
                  <a:gd name="adj1" fmla="val -5595"/>
                  <a:gd name="adj2" fmla="val -141012"/>
                  <a:gd name="adj3" fmla="val 16667"/>
                </a:avLst>
              </a:prstGeom>
              <a:solidFill>
                <a:schemeClr val="bg1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suppose</a:t>
                </a:r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sz="2400" dirty="0"/>
                  <a:t> is a </a:t>
                </a:r>
                <a:r>
                  <a:rPr lang="en-US" sz="2400" dirty="0" err="1"/>
                  <a:t>bijection</a:t>
                </a:r>
                <a:endParaRPr lang="en-US" sz="2400" dirty="0"/>
              </a:p>
              <a:p>
                <a:pPr algn="ctr"/>
                <a:r>
                  <a:rPr lang="en-US" sz="2400" dirty="0"/>
                  <a:t>In other words: it is a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permutation on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sz="24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24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Rounded Rectangular Callout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532" y="5463273"/>
                <a:ext cx="6545436" cy="1071570"/>
              </a:xfrm>
              <a:prstGeom prst="wedgeRoundRectCallout">
                <a:avLst>
                  <a:gd name="adj1" fmla="val -5595"/>
                  <a:gd name="adj2" fmla="val -141012"/>
                  <a:gd name="adj3" fmla="val 16667"/>
                </a:avLst>
              </a:prstGeom>
              <a:blipFill rotWithShape="0">
                <a:blip r:embed="rId15"/>
                <a:stretch>
                  <a:fillRect/>
                </a:stretch>
              </a:blip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 rot="18793852">
            <a:off x="1131541" y="482909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. . .</a:t>
            </a:r>
          </a:p>
        </p:txBody>
      </p:sp>
      <p:sp>
        <p:nvSpPr>
          <p:cNvPr id="24" name="TextBox 23"/>
          <p:cNvSpPr txBox="1"/>
          <p:nvPr/>
        </p:nvSpPr>
        <p:spPr>
          <a:xfrm rot="2780507">
            <a:off x="8072462" y="521495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122211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2" grpId="1" animBg="1"/>
      <p:bldP spid="23" grpId="0"/>
      <p:bldP spid="24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668" y="71414"/>
            <a:ext cx="8421528" cy="1143000"/>
          </a:xfrm>
        </p:spPr>
        <p:txBody>
          <a:bodyPr/>
          <a:lstStyle/>
          <a:p>
            <a:r>
              <a:rPr lang="pl-PL" dirty="0" err="1"/>
              <a:t>Note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85720" y="1214422"/>
                <a:ext cx="8229600" cy="1400172"/>
              </a:xfrm>
            </p:spPr>
            <p:txBody>
              <a:bodyPr>
                <a:normAutofit fontScale="92500"/>
              </a:bodyPr>
              <a:lstStyle/>
              <a:p>
                <a:pPr>
                  <a:buNone/>
                </a:pPr>
                <a:r>
                  <a:rPr lang="en-US" dirty="0"/>
                  <a:t>We consider permutations 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dirty="0"/>
                  <a:t>, </a:t>
                </a:r>
                <a:r>
                  <a:rPr lang="en-US" b="1" u="sng" dirty="0"/>
                  <a:t>not</a:t>
                </a:r>
                <a:r>
                  <a:rPr lang="en-US" b="1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on</a:t>
                </a:r>
                <a:r>
                  <a:rPr lang="en-US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>
                  <a:buNone/>
                </a:pPr>
                <a:endParaRPr lang="en-US" b="1" baseline="30000" dirty="0">
                  <a:solidFill>
                    <a:srgbClr val="C00000"/>
                  </a:solidFill>
                </a:endParaRPr>
              </a:p>
              <a:p>
                <a:pPr algn="ctr">
                  <a:buNone/>
                </a:pPr>
                <a:r>
                  <a:rPr lang="en-US" b="1" dirty="0">
                    <a:solidFill>
                      <a:srgbClr val="0070C0"/>
                    </a:solidFill>
                  </a:rPr>
                  <a:t>Example: 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5720" y="1214422"/>
                <a:ext cx="8229600" cy="1400172"/>
              </a:xfrm>
              <a:blipFill rotWithShape="0">
                <a:blip r:embed="rId3"/>
                <a:stretch>
                  <a:fillRect l="-1333" t="-6957" b="-347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1500166" y="2857496"/>
            <a:ext cx="1428760" cy="37862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714480" y="3071810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714480" y="3500438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714480" y="3929066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1714480" y="4344044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1714480" y="4786322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1714480" y="5214950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1714480" y="5643578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1714480" y="6058556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Rounded Rectangle 15"/>
          <p:cNvSpPr/>
          <p:nvPr/>
        </p:nvSpPr>
        <p:spPr>
          <a:xfrm>
            <a:off x="6357950" y="2786058"/>
            <a:ext cx="1428760" cy="37862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6572264" y="2928934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6572264" y="3357562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6572264" y="3786190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6572264" y="4201168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6572264" y="4643446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6572264" y="5072074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6572264" y="5500702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6572264" y="5915680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6" name="Straight Arrow Connector 25"/>
          <p:cNvCxnSpPr/>
          <p:nvPr/>
        </p:nvCxnSpPr>
        <p:spPr>
          <a:xfrm>
            <a:off x="2714612" y="3214686"/>
            <a:ext cx="3857652" cy="1643074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2786050" y="3071810"/>
            <a:ext cx="3786214" cy="100013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786050" y="3643314"/>
            <a:ext cx="3714776" cy="2500330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786050" y="4500570"/>
            <a:ext cx="3714776" cy="785818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786050" y="4000504"/>
            <a:ext cx="3714776" cy="100013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786050" y="5429264"/>
            <a:ext cx="3714776" cy="28575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2786050" y="4357694"/>
            <a:ext cx="3714776" cy="1500198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786050" y="3500438"/>
            <a:ext cx="3714776" cy="2714644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4286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6908"/>
          </a:xfrm>
        </p:spPr>
        <p:txBody>
          <a:bodyPr>
            <a:normAutofit fontScale="90000"/>
          </a:bodyPr>
          <a:lstStyle/>
          <a:p>
            <a:r>
              <a:rPr lang="en-US" dirty="0"/>
              <a:t>Can this box be simulated in real life?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7158" y="1142984"/>
                <a:ext cx="8229600" cy="1071570"/>
              </a:xfrm>
            </p:spPr>
            <p:txBody>
              <a:bodyPr>
                <a:noAutofit/>
              </a:bodyPr>
              <a:lstStyle/>
              <a:p>
                <a:pPr>
                  <a:buNone/>
                </a:pPr>
                <a:r>
                  <a:rPr lang="en-US" sz="2400" b="1" u="sng" dirty="0"/>
                  <a:t>Naive solution</a:t>
                </a:r>
                <a:r>
                  <a:rPr lang="en-US" sz="2400" dirty="0"/>
                  <a:t>:</a:t>
                </a:r>
              </a:p>
              <a:p>
                <a:pPr>
                  <a:buNone/>
                </a:pPr>
                <a:r>
                  <a:rPr lang="en-US" sz="2400" dirty="0"/>
                  <a:t>Select a random permutation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:{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sz="24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sz="1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sz="24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24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and give it to both parties.</a:t>
                </a:r>
              </a:p>
              <a:p>
                <a:pPr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7158" y="1142984"/>
                <a:ext cx="8229600" cy="1071570"/>
              </a:xfrm>
              <a:blipFill rotWithShape="0">
                <a:blip r:embed="rId3"/>
                <a:stretch>
                  <a:fillRect l="-1185" t="-7955" r="-963" b="-2500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57158" y="5572140"/>
                <a:ext cx="821537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sz="2400" b="1" u="sng" dirty="0"/>
                  <a:t>Problem</a:t>
                </a:r>
                <a:r>
                  <a:rPr lang="en-US" sz="2400" dirty="0"/>
                  <a:t>:</a:t>
                </a:r>
              </a:p>
              <a:p>
                <a:pPr>
                  <a:buNone/>
                </a:pPr>
                <a:r>
                  <a:rPr lang="en-US" sz="2400" dirty="0"/>
                  <a:t>The number of possible permutations is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)! </m:t>
                    </m:r>
                  </m:oMath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5572140"/>
                <a:ext cx="8215370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1188" t="-5882" b="-1617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32" descr="MCj0411466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29322" y="2786057"/>
            <a:ext cx="2500330" cy="2450897"/>
          </a:xfrm>
          <a:prstGeom prst="rect">
            <a:avLst/>
          </a:prstGeom>
          <a:noFill/>
        </p:spPr>
      </p:pic>
      <p:pic>
        <p:nvPicPr>
          <p:cNvPr id="6" name="Picture 5" descr="MCj04158080000[1]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13192" y="2589321"/>
            <a:ext cx="2428892" cy="2552872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086641" y="4143380"/>
                <a:ext cx="2432708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 {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1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641" y="4143380"/>
                <a:ext cx="2432708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017238" y="4152564"/>
                <a:ext cx="2324497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 {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1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238" y="4152564"/>
                <a:ext cx="2324497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838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7" grpId="0" animBg="1"/>
      <p:bldP spid="8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en-US" dirty="0"/>
              <a:t>An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8596" y="1071547"/>
                <a:ext cx="8229600" cy="3143272"/>
              </a:xfrm>
            </p:spPr>
            <p:txBody>
              <a:bodyPr>
                <a:noAutofit/>
              </a:bodyPr>
              <a:lstStyle/>
              <a:p>
                <a:pPr>
                  <a:buNone/>
                </a:pPr>
                <a:r>
                  <a:rPr lang="en-US" sz="2400" dirty="0"/>
                  <a:t>One </a:t>
                </a:r>
                <a:r>
                  <a:rPr lang="en-US" sz="2400" b="1" dirty="0"/>
                  <a:t>cannot</a:t>
                </a:r>
                <a:r>
                  <a:rPr lang="en-US" sz="2400" dirty="0"/>
                  <a:t> describe a random permutation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:{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sz="24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sz="24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sz="2400" b="1" baseline="30000" dirty="0">
                  <a:solidFill>
                    <a:srgbClr val="FF0000"/>
                  </a:solidFill>
                </a:endParaRPr>
              </a:p>
              <a:p>
                <a:pPr>
                  <a:buNone/>
                </a:pPr>
                <a:r>
                  <a:rPr lang="en-US" sz="2400" dirty="0"/>
                  <a:t>in a short space.</a:t>
                </a:r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:r>
                  <a:rPr lang="en-US" sz="2400" dirty="0"/>
                  <a:t>But maybe one can do it for a function that “behaves almost like random”?</a:t>
                </a:r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:r>
                  <a:rPr lang="en-US" sz="2400" dirty="0"/>
                  <a:t>Answer:</a:t>
                </a:r>
              </a:p>
              <a:p>
                <a:pPr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8596" y="1071547"/>
                <a:ext cx="8229600" cy="3143272"/>
              </a:xfrm>
              <a:blipFill rotWithShape="0">
                <a:blip r:embed="rId3"/>
                <a:stretch>
                  <a:fillRect l="-1111" t="-2718" b="-1126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428596" y="4786322"/>
            <a:ext cx="8286808" cy="1569660"/>
          </a:xfrm>
          <a:prstGeom prst="rect">
            <a:avLst/>
          </a:prstGeom>
          <a:solidFill>
            <a:schemeClr val="bg2"/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400" b="1" u="sng" dirty="0"/>
              <a:t>YES, it is possible!</a:t>
            </a:r>
            <a:r>
              <a:rPr lang="en-US" sz="2400" dirty="0"/>
              <a:t> </a:t>
            </a:r>
            <a:r>
              <a:rPr lang="en-US" sz="2000" dirty="0"/>
              <a:t>(under certain assumptions)</a:t>
            </a:r>
            <a:endParaRPr lang="en-US" sz="2400" b="1" u="sng" dirty="0"/>
          </a:p>
          <a:p>
            <a:pPr>
              <a:buNone/>
            </a:pPr>
            <a:r>
              <a:rPr lang="en-US" sz="2400" dirty="0"/>
              <a:t>objects like these are called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pseudorandom permutations </a:t>
            </a:r>
            <a:r>
              <a:rPr lang="en-US" sz="2400" b="1" dirty="0"/>
              <a:t>(by the theoreticians)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block ciphers </a:t>
            </a:r>
            <a:r>
              <a:rPr lang="en-US" sz="2400" b="1" dirty="0"/>
              <a:t>(by the practitioners)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6753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Keyed permutations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4282" y="4643446"/>
            <a:ext cx="8229600" cy="3473441"/>
          </a:xfrm>
        </p:spPr>
        <p:txBody>
          <a:bodyPr>
            <a:normAutofit/>
          </a:bodyPr>
          <a:lstStyle/>
          <a:p>
            <a:pPr marL="609600" indent="-609600">
              <a:lnSpc>
                <a:spcPct val="80000"/>
              </a:lnSpc>
              <a:buFontTx/>
              <a:buNone/>
            </a:pPr>
            <a:br>
              <a:rPr lang="en-US" sz="2400" b="1" dirty="0">
                <a:solidFill>
                  <a:schemeClr val="accent2"/>
                </a:solidFill>
              </a:rPr>
            </a:br>
            <a:endParaRPr lang="en-US" sz="2400" b="1" dirty="0">
              <a:solidFill>
                <a:schemeClr val="accent2"/>
              </a:solidFill>
            </a:endParaRPr>
          </a:p>
          <a:p>
            <a:pPr marL="609600" indent="-609600" algn="ctr">
              <a:lnSpc>
                <a:spcPct val="80000"/>
              </a:lnSpc>
              <a:buFontTx/>
              <a:buNone/>
            </a:pPr>
            <a:endParaRPr lang="pl-PL" sz="2400" b="1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57158" y="1428736"/>
                <a:ext cx="6000792" cy="9787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63500" dist="25400" dir="5400000" rotWithShape="0">
                  <a:srgbClr val="000000">
                    <a:alpha val="43137"/>
                  </a:srgb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609600" indent="-609600">
                  <a:lnSpc>
                    <a:spcPct val="80000"/>
                  </a:lnSpc>
                  <a:buFontTx/>
                  <a:buNone/>
                </a:pPr>
                <a:r>
                  <a:rPr lang="pl-PL" sz="2400" dirty="0"/>
                  <a:t>For</a:t>
                </a:r>
                <a:r>
                  <a:rPr lang="it-IT" sz="2400" dirty="0"/>
                  <a:t> a </a:t>
                </a:r>
                <a:r>
                  <a:rPr lang="it-IT" sz="2400" dirty="0" err="1"/>
                  <a:t>partial</a:t>
                </a:r>
                <a:r>
                  <a:rPr lang="it-IT" sz="2400" dirty="0"/>
                  <a:t> </a:t>
                </a:r>
                <a:r>
                  <a:rPr lang="it-IT" sz="2400" dirty="0" err="1"/>
                  <a:t>function</a:t>
                </a:r>
                <a:r>
                  <a:rPr lang="en-US" sz="2400" dirty="0"/>
                  <a:t> </a:t>
                </a:r>
              </a:p>
              <a:p>
                <a:pPr marL="609600" indent="-609600" algn="ctr">
                  <a:lnSpc>
                    <a:spcPct val="8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pl-PL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pl-PL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l-PL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×</m:t>
                      </m:r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 </m:t>
                      </m:r>
                      <m:sSup>
                        <m:sSupPr>
                          <m:ctrlP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pl-PL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pl-PL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l-PL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→ </m:t>
                      </m:r>
                      <m:sSup>
                        <m:sSupPr>
                          <m:ctrlP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pl-PL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pl-PL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l-PL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609600" indent="-609600">
                  <a:lnSpc>
                    <a:spcPct val="80000"/>
                  </a:lnSpc>
                  <a:buFontTx/>
                  <a:buNone/>
                </a:pPr>
                <a:r>
                  <a:rPr lang="pl-PL" sz="2400" dirty="0"/>
                  <a:t>let </a:t>
                </a:r>
                <a14:m>
                  <m:oMath xmlns:m="http://schemas.openxmlformats.org/officeDocument/2006/math"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pl-PL" sz="24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l-PL" sz="2400" dirty="0"/>
                  <a:t> denote </a:t>
                </a:r>
                <a14:m>
                  <m:oMath xmlns:m="http://schemas.openxmlformats.org/officeDocument/2006/math"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l-PL" sz="2400" b="1" dirty="0">
                    <a:solidFill>
                      <a:schemeClr val="tx1"/>
                    </a:solidFill>
                  </a:rPr>
                  <a:t>.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1428736"/>
                <a:ext cx="6000792" cy="97872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63500" dist="25400" dir="5400000" rotWithShape="0">
                  <a:srgbClr val="000000">
                    <a:alpha val="43137"/>
                  </a:srgbClr>
                </a:outerShd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57158" y="2928934"/>
                <a:ext cx="5929354" cy="31947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63500" dist="25400" dir="5400000" rotWithShape="0">
                  <a:srgbClr val="000000">
                    <a:alpha val="43137"/>
                  </a:srgbClr>
                </a:out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609600" indent="-609600">
                  <a:lnSpc>
                    <a:spcPct val="80000"/>
                  </a:lnSpc>
                  <a:buFontTx/>
                  <a:buNone/>
                </a:pPr>
                <a:r>
                  <a:rPr lang="pl-PL" sz="2400" dirty="0"/>
                  <a:t>A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keyed-permutation </a:t>
                </a:r>
                <a:r>
                  <a:rPr lang="pl-PL" sz="2400" dirty="0"/>
                  <a:t>is a function 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pl-PL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pl-PL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pl-PL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pl-PL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l-PL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pl-PL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l-PL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pl-PL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pl-PL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×</m:t>
                    </m:r>
                    <m:r>
                      <a:rPr lang="pl-PL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p>
                      <m:sSupPr>
                        <m:ctrlPr>
                          <a:rPr lang="pl-PL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pl-PL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l-PL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pl-PL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l-PL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pl-PL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pl-PL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→ </m:t>
                    </m:r>
                    <m:sSup>
                      <m:sSupPr>
                        <m:ctrlPr>
                          <a:rPr lang="pl-PL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pl-PL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l-PL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pl-PL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l-PL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pl-PL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pl-PL" sz="2400" dirty="0"/>
                  <a:t> such that </a:t>
                </a:r>
                <a:br>
                  <a:rPr lang="en-US" sz="2400" dirty="0"/>
                </a:br>
                <a:endParaRPr lang="pl-PL" sz="2400" dirty="0"/>
              </a:p>
              <a:p>
                <a:pPr marL="533400" indent="-533400">
                  <a:lnSpc>
                    <a:spcPct val="80000"/>
                  </a:lnSpc>
                  <a:buFont typeface="+mj-lt"/>
                  <a:buAutoNum type="arabicPeriod"/>
                </a:pPr>
                <a:r>
                  <a:rPr lang="en-US" sz="2400" dirty="0"/>
                  <a:t>for every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function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pl-PL" sz="24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l-PL" sz="2400" dirty="0"/>
                  <a:t>is a permutation on </a:t>
                </a:r>
                <a:r>
                  <a:rPr lang="en-US" sz="2400" dirty="0"/>
                  <a:t>some</a:t>
                </a:r>
                <a:r>
                  <a:rPr lang="pl-PL" sz="2400" dirty="0"/>
                  <a:t> </a:t>
                </a:r>
                <a14:m>
                  <m:oMath xmlns:m="http://schemas.openxmlformats.org/officeDocument/2006/math"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pl-PL" sz="24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br>
                  <a:rPr lang="en-US" sz="2400" b="1" baseline="30000" dirty="0">
                    <a:solidFill>
                      <a:srgbClr val="FF0000"/>
                    </a:solidFill>
                  </a:rPr>
                </a:br>
                <a:br>
                  <a:rPr lang="en-US" sz="2400" b="1" baseline="30000" dirty="0">
                    <a:solidFill>
                      <a:srgbClr val="C00000"/>
                    </a:solidFill>
                  </a:rPr>
                </a:br>
                <a:r>
                  <a:rPr lang="en-US" sz="2400" dirty="0">
                    <a:solidFill>
                      <a:srgbClr val="C00000"/>
                    </a:solidFill>
                  </a:rPr>
                  <a:t>  </a:t>
                </a:r>
                <a:br>
                  <a:rPr lang="en-US" sz="2400" dirty="0"/>
                </a:br>
                <a:endParaRPr lang="pl-PL" sz="2400" dirty="0"/>
              </a:p>
              <a:p>
                <a:pPr marL="533400" indent="-533400">
                  <a:lnSpc>
                    <a:spcPct val="80000"/>
                  </a:lnSpc>
                  <a:buFont typeface="+mj-lt"/>
                  <a:buAutoNum type="arabicPeriod"/>
                </a:pPr>
                <a:r>
                  <a:rPr lang="pl-PL" sz="2400" dirty="0"/>
                  <a:t>for every </a:t>
                </a:r>
                <a14:m>
                  <m:oMath xmlns:m="http://schemas.openxmlformats.org/officeDocument/2006/math"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pl-PL" sz="2400" dirty="0">
                    <a:solidFill>
                      <a:srgbClr val="C00000"/>
                    </a:solidFill>
                  </a:rPr>
                  <a:t> </a:t>
                </a:r>
                <a:r>
                  <a:rPr lang="pl-PL" sz="2400" dirty="0"/>
                  <a:t>functions </a:t>
                </a:r>
                <a14:m>
                  <m:oMath xmlns:m="http://schemas.openxmlformats.org/officeDocument/2006/math"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pl-PL" sz="24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pl-PL" sz="2400" b="1" baseline="-25000" dirty="0">
                    <a:solidFill>
                      <a:srgbClr val="008000"/>
                    </a:solidFill>
                  </a:rPr>
                  <a:t> </a:t>
                </a:r>
                <a:r>
                  <a:rPr lang="pl-PL" sz="2400" dirty="0"/>
                  <a:t>and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pl-PL" sz="2400" b="1" dirty="0">
                    <a:solidFill>
                      <a:schemeClr val="accent2"/>
                    </a:solidFill>
                  </a:rPr>
                  <a:t> </a:t>
                </a:r>
                <a:r>
                  <a:rPr lang="pl-PL" sz="2400" dirty="0"/>
                  <a:t>are </a:t>
                </a:r>
                <a:r>
                  <a:rPr lang="en-US" sz="2400" dirty="0"/>
                  <a:t>poly-time </a:t>
                </a:r>
                <a:r>
                  <a:rPr lang="pl-PL" sz="2400" dirty="0"/>
                  <a:t>computable.</a:t>
                </a:r>
                <a:br>
                  <a:rPr lang="en-US" sz="2000" dirty="0"/>
                </a:br>
                <a:endParaRPr lang="pl-PL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2928934"/>
                <a:ext cx="5929354" cy="319472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63500" dist="25400" dir="5400000" rotWithShape="0">
                  <a:srgbClr val="000000">
                    <a:alpha val="43137"/>
                  </a:srgbClr>
                </a:outerShd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358082" y="2143116"/>
                <a:ext cx="1214446" cy="114300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GB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24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082" y="2143116"/>
                <a:ext cx="1214446" cy="11430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ular Callout 7"/>
              <p:cNvSpPr/>
              <p:nvPr/>
            </p:nvSpPr>
            <p:spPr>
              <a:xfrm>
                <a:off x="6561513" y="4286256"/>
                <a:ext cx="2368205" cy="2071702"/>
              </a:xfrm>
              <a:prstGeom prst="wedgeRectCallout">
                <a:avLst>
                  <a:gd name="adj1" fmla="val -203981"/>
                  <a:gd name="adj2" fmla="val -51649"/>
                </a:avLst>
              </a:prstGeom>
              <a:solidFill>
                <a:schemeClr val="bg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3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300" b="1" dirty="0"/>
                  <a:t> </a:t>
                </a:r>
                <a:r>
                  <a:rPr lang="en-US" sz="2300" dirty="0"/>
                  <a:t>is a function of</a:t>
                </a:r>
                <a:r>
                  <a:rPr lang="en-US" sz="23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3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3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br>
                  <a:rPr lang="en-US" sz="2300" b="1" dirty="0">
                    <a:solidFill>
                      <a:srgbClr val="C00000"/>
                    </a:solidFill>
                  </a:rPr>
                </a:br>
                <a:endParaRPr lang="en-US" sz="2300" dirty="0"/>
              </a:p>
              <a:p>
                <a:pPr algn="ctr"/>
                <a:r>
                  <a:rPr lang="en-US" sz="2300" dirty="0"/>
                  <a:t>for simplicity assume: </a:t>
                </a:r>
                <a14:m>
                  <m:oMath xmlns:m="http://schemas.openxmlformats.org/officeDocument/2006/math">
                    <m:r>
                      <a:rPr lang="en-US" sz="23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3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= |</m:t>
                    </m:r>
                    <m:r>
                      <a:rPr lang="en-US" sz="23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3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3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ular Callout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513" y="4286256"/>
                <a:ext cx="2368205" cy="2071702"/>
              </a:xfrm>
              <a:prstGeom prst="wedgeRectCallout">
                <a:avLst>
                  <a:gd name="adj1" fmla="val -203981"/>
                  <a:gd name="adj2" fmla="val -51649"/>
                </a:avLst>
              </a:prstGeom>
              <a:blipFill rotWithShape="0">
                <a:blip r:embed="rId6"/>
                <a:stretch>
                  <a:fillRect/>
                </a:stretch>
              </a:blip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643702" y="2143116"/>
                <a:ext cx="357190" cy="114300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3702" y="2143116"/>
                <a:ext cx="357190" cy="114300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358082" y="1500174"/>
                <a:ext cx="1214446" cy="35719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082" y="1500174"/>
                <a:ext cx="1214446" cy="357190"/>
              </a:xfrm>
              <a:prstGeom prst="rect">
                <a:avLst/>
              </a:prstGeom>
              <a:blipFill rotWithShape="0"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358082" y="3571876"/>
                <a:ext cx="1214446" cy="35719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082" y="3571876"/>
                <a:ext cx="1214446" cy="35719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 rot="5400000" flipH="1" flipV="1">
            <a:off x="7644628" y="1999446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3"/>
            <a:endCxn id="7" idx="1"/>
          </p:cNvCxnSpPr>
          <p:nvPr/>
        </p:nvCxnSpPr>
        <p:spPr>
          <a:xfrm>
            <a:off x="7000892" y="2714620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5400000">
            <a:off x="8010548" y="1990716"/>
            <a:ext cx="276228" cy="95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5400000" flipH="1" flipV="1">
            <a:off x="7644628" y="3428206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5400000">
            <a:off x="8010548" y="3419476"/>
            <a:ext cx="276228" cy="95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67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Pseudorandom permutations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b="1" u="sng" dirty="0"/>
                  <a:t>Intuition:</a:t>
                </a: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A keyed permutation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>
                    <a:solidFill>
                      <a:srgbClr val="0070C0"/>
                    </a:solidFill>
                  </a:rPr>
                  <a:t>pseudorandom</a:t>
                </a:r>
                <a:r>
                  <a:rPr lang="en-US" b="1" dirty="0"/>
                  <a:t> </a:t>
                </a:r>
                <a:r>
                  <a:rPr lang="en-US" dirty="0"/>
                  <a:t>if it cannot be distinguished from a completely random permutation.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546" t="-238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Arrow 4"/>
          <p:cNvSpPr/>
          <p:nvPr/>
        </p:nvSpPr>
        <p:spPr>
          <a:xfrm rot="1912780">
            <a:off x="4023043" y="4013264"/>
            <a:ext cx="4514434" cy="1857388"/>
          </a:xfrm>
          <a:prstGeom prst="leftArrow">
            <a:avLst>
              <a:gd name="adj1" fmla="val 50000"/>
              <a:gd name="adj2" fmla="val 117682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This has to be formalized</a:t>
            </a:r>
          </a:p>
        </p:txBody>
      </p:sp>
    </p:spTree>
    <p:extLst>
      <p:ext uri="{BB962C8B-B14F-4D97-AF65-F5344CB8AC3E}">
        <p14:creationId xmlns:p14="http://schemas.microsoft.com/office/powerpoint/2010/main" val="117804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 descr="C:\Users\Stefan\AppData\Local\Microsoft\Windows\Temporary Internet Files\Content.IE5\QMMGVNV4\MCBD19647_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43570" y="2500306"/>
            <a:ext cx="3113243" cy="2857520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866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457200" y="0"/>
                <a:ext cx="8229600" cy="1143000"/>
              </a:xfrm>
            </p:spPr>
            <p:txBody>
              <a:bodyPr/>
              <a:lstStyle/>
              <a:p>
                <a:r>
                  <a:rPr lang="en-US" dirty="0"/>
                  <a:t>Scenario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66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0"/>
                <a:ext cx="8229600" cy="1143000"/>
              </a:xfrm>
              <a:blipFill rotWithShape="0">
                <a:blip r:embed="rId4"/>
                <a:stretch>
                  <a:fillRect l="-2963" b="-585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69" name="Text Box 5"/>
              <p:cNvSpPr txBox="1">
                <a:spLocks noChangeArrowheads="1"/>
              </p:cNvSpPr>
              <p:nvPr/>
            </p:nvSpPr>
            <p:spPr bwMode="auto">
              <a:xfrm>
                <a:off x="5486400" y="2438400"/>
                <a:ext cx="3505200" cy="64452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marL="342900" indent="-342900"/>
                <a:r>
                  <a:rPr lang="pl-PL" b="1" dirty="0"/>
                  <a:t>oracle</a:t>
                </a:r>
                <a:r>
                  <a:rPr lang="en-US" b="1" dirty="0"/>
                  <a:t> </a:t>
                </a:r>
                <a:br>
                  <a:rPr lang="en-US" b="1" dirty="0"/>
                </a:br>
                <a:r>
                  <a:rPr lang="en-US" dirty="0"/>
                  <a:t>chooses a random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pl-PL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{</m:t>
                    </m:r>
                    <m:r>
                      <a:rPr lang="en-US" sz="16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𝟎</m:t>
                    </m:r>
                    <m:r>
                      <a:rPr lang="en-US" sz="16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  <m:r>
                      <a:rPr lang="en-US" sz="16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𝟏</m:t>
                    </m:r>
                    <m:r>
                      <a:rPr lang="en-US" sz="16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}</m:t>
                    </m:r>
                    <m:r>
                      <a:rPr lang="en-US" sz="1600" b="1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𝒏</m:t>
                    </m:r>
                  </m:oMath>
                </a14:m>
                <a:r>
                  <a:rPr lang="en-US" sz="1600" b="1" dirty="0">
                    <a:solidFill>
                      <a:srgbClr val="993300"/>
                    </a:solidFill>
                    <a:cs typeface="Arial" charset="0"/>
                  </a:rPr>
                  <a:t>.</a:t>
                </a:r>
                <a:endParaRPr lang="ru-RU" sz="1600" b="1" baseline="30000" dirty="0">
                  <a:solidFill>
                    <a:srgbClr val="993300"/>
                  </a:solidFill>
                  <a:cs typeface="Arial" charset="0"/>
                </a:endParaRPr>
              </a:p>
            </p:txBody>
          </p:sp>
        </mc:Choice>
        <mc:Fallback xmlns="">
          <p:sp>
            <p:nvSpPr>
              <p:cNvPr id="36869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86400" y="2438400"/>
                <a:ext cx="3505200" cy="644525"/>
              </a:xfrm>
              <a:prstGeom prst="rect">
                <a:avLst/>
              </a:prstGeom>
              <a:blipFill rotWithShape="0">
                <a:blip r:embed="rId5"/>
                <a:stretch>
                  <a:fillRect l="-1213" t="-4630" b="-12037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870" name="Line 6"/>
          <p:cNvSpPr>
            <a:spLocks noChangeShapeType="1"/>
          </p:cNvSpPr>
          <p:nvPr/>
        </p:nvSpPr>
        <p:spPr bwMode="auto">
          <a:xfrm>
            <a:off x="2819400" y="2971800"/>
            <a:ext cx="251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6871" name="Line 7"/>
          <p:cNvSpPr>
            <a:spLocks noChangeShapeType="1"/>
          </p:cNvSpPr>
          <p:nvPr/>
        </p:nvSpPr>
        <p:spPr bwMode="auto">
          <a:xfrm flipH="1">
            <a:off x="2819400" y="3429000"/>
            <a:ext cx="2438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72" name="Text Box 8"/>
              <p:cNvSpPr txBox="1">
                <a:spLocks noChangeArrowheads="1"/>
              </p:cNvSpPr>
              <p:nvPr/>
            </p:nvSpPr>
            <p:spPr bwMode="auto">
              <a:xfrm>
                <a:off x="3249774" y="2743200"/>
                <a:ext cx="1471877" cy="36330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72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49774" y="2743200"/>
                <a:ext cx="1471877" cy="363305"/>
              </a:xfrm>
              <a:prstGeom prst="rect">
                <a:avLst/>
              </a:prstGeom>
              <a:blipFill rotWithShape="0">
                <a:blip r:embed="rId6"/>
                <a:stretch>
                  <a:fillRect b="-16129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73" name="Text Box 9"/>
              <p:cNvSpPr txBox="1">
                <a:spLocks noChangeArrowheads="1"/>
              </p:cNvSpPr>
              <p:nvPr/>
            </p:nvSpPr>
            <p:spPr bwMode="auto">
              <a:xfrm>
                <a:off x="3556611" y="3276600"/>
                <a:ext cx="976549" cy="36933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73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56611" y="3276600"/>
                <a:ext cx="976549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2903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874" name="Line 10"/>
          <p:cNvSpPr>
            <a:spLocks noChangeShapeType="1"/>
          </p:cNvSpPr>
          <p:nvPr/>
        </p:nvSpPr>
        <p:spPr bwMode="auto">
          <a:xfrm>
            <a:off x="2851150" y="4038600"/>
            <a:ext cx="251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6875" name="Line 11"/>
          <p:cNvSpPr>
            <a:spLocks noChangeShapeType="1"/>
          </p:cNvSpPr>
          <p:nvPr/>
        </p:nvSpPr>
        <p:spPr bwMode="auto">
          <a:xfrm flipH="1">
            <a:off x="2851150" y="4495800"/>
            <a:ext cx="2438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76" name="Text Box 12"/>
              <p:cNvSpPr txBox="1">
                <a:spLocks noChangeArrowheads="1"/>
              </p:cNvSpPr>
              <p:nvPr/>
            </p:nvSpPr>
            <p:spPr bwMode="auto">
              <a:xfrm>
                <a:off x="3288769" y="3810000"/>
                <a:ext cx="1457387" cy="36330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76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88769" y="3810000"/>
                <a:ext cx="1457387" cy="363305"/>
              </a:xfrm>
              <a:prstGeom prst="rect">
                <a:avLst/>
              </a:prstGeom>
              <a:blipFill rotWithShape="0">
                <a:blip r:embed="rId8"/>
                <a:stretch>
                  <a:fillRect b="-16129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77" name="Text Box 13"/>
              <p:cNvSpPr txBox="1">
                <a:spLocks noChangeArrowheads="1"/>
              </p:cNvSpPr>
              <p:nvPr/>
            </p:nvSpPr>
            <p:spPr bwMode="auto">
              <a:xfrm>
                <a:off x="3588361" y="4343400"/>
                <a:ext cx="976549" cy="36933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77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88361" y="4343400"/>
                <a:ext cx="976549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2903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878" name="Text Box 14"/>
          <p:cNvSpPr txBox="1">
            <a:spLocks noChangeArrowheads="1"/>
          </p:cNvSpPr>
          <p:nvPr/>
        </p:nvSpPr>
        <p:spPr bwMode="auto">
          <a:xfrm rot="5400000">
            <a:off x="3888581" y="4874419"/>
            <a:ext cx="6048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993300"/>
                </a:solidFill>
              </a:rPr>
              <a:t>. . .</a:t>
            </a:r>
          </a:p>
        </p:txBody>
      </p:sp>
      <p:sp>
        <p:nvSpPr>
          <p:cNvPr id="36879" name="Line 15"/>
          <p:cNvSpPr>
            <a:spLocks noChangeShapeType="1"/>
          </p:cNvSpPr>
          <p:nvPr/>
        </p:nvSpPr>
        <p:spPr bwMode="auto">
          <a:xfrm>
            <a:off x="2851150" y="5715000"/>
            <a:ext cx="25146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6880" name="Line 16"/>
          <p:cNvSpPr>
            <a:spLocks noChangeShapeType="1"/>
          </p:cNvSpPr>
          <p:nvPr/>
        </p:nvSpPr>
        <p:spPr bwMode="auto">
          <a:xfrm flipH="1">
            <a:off x="2851150" y="6172200"/>
            <a:ext cx="24384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81" name="Text Box 17"/>
              <p:cNvSpPr txBox="1">
                <a:spLocks noChangeArrowheads="1"/>
              </p:cNvSpPr>
              <p:nvPr/>
            </p:nvSpPr>
            <p:spPr bwMode="auto">
              <a:xfrm>
                <a:off x="3313974" y="5486400"/>
                <a:ext cx="1410963" cy="36330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81" name="Text 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13974" y="5486400"/>
                <a:ext cx="1410963" cy="363305"/>
              </a:xfrm>
              <a:prstGeom prst="rect">
                <a:avLst/>
              </a:prstGeom>
              <a:blipFill rotWithShape="0">
                <a:blip r:embed="rId10"/>
                <a:stretch>
                  <a:fillRect b="-16129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82" name="Text Box 18"/>
              <p:cNvSpPr txBox="1">
                <a:spLocks noChangeArrowheads="1"/>
              </p:cNvSpPr>
              <p:nvPr/>
            </p:nvSpPr>
            <p:spPr bwMode="auto">
              <a:xfrm>
                <a:off x="3603980" y="6019800"/>
                <a:ext cx="949299" cy="36933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82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03980" y="6019800"/>
                <a:ext cx="949299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12903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83" name="Text Box 19"/>
              <p:cNvSpPr txBox="1">
                <a:spLocks noChangeArrowheads="1"/>
              </p:cNvSpPr>
              <p:nvPr/>
            </p:nvSpPr>
            <p:spPr bwMode="auto">
              <a:xfrm>
                <a:off x="3447316" y="1219200"/>
                <a:ext cx="2066976" cy="646331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:r>
                  <a:rPr lang="pl-PL" dirty="0"/>
                  <a:t>security parameter</a:t>
                </a:r>
                <a:br>
                  <a:rPr lang="it-IT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l-PL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83" name="Text 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47316" y="1219200"/>
                <a:ext cx="2066976" cy="646331"/>
              </a:xfrm>
              <a:prstGeom prst="rect">
                <a:avLst/>
              </a:prstGeom>
              <a:blipFill rotWithShape="0">
                <a:blip r:embed="rId12"/>
                <a:stretch>
                  <a:fillRect l="-2346" t="-4630" r="-2053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884" name="Line 20"/>
          <p:cNvSpPr>
            <a:spLocks noChangeShapeType="1"/>
          </p:cNvSpPr>
          <p:nvPr/>
        </p:nvSpPr>
        <p:spPr bwMode="auto">
          <a:xfrm flipH="1">
            <a:off x="2057400" y="1981200"/>
            <a:ext cx="1371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6885" name="Line 21"/>
          <p:cNvSpPr>
            <a:spLocks noChangeShapeType="1"/>
          </p:cNvSpPr>
          <p:nvPr/>
        </p:nvSpPr>
        <p:spPr bwMode="auto">
          <a:xfrm>
            <a:off x="5334000" y="1981200"/>
            <a:ext cx="1447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86" name="Text Box 22"/>
              <p:cNvSpPr txBox="1">
                <a:spLocks noChangeArrowheads="1"/>
              </p:cNvSpPr>
              <p:nvPr/>
            </p:nvSpPr>
            <p:spPr bwMode="auto">
              <a:xfrm>
                <a:off x="304800" y="2514600"/>
                <a:ext cx="1905000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marL="342900" indent="-342900" algn="ctr"/>
                <a:r>
                  <a:rPr lang="en-US" b="1" dirty="0"/>
                  <a:t>distinguisher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ru-RU" sz="1600" b="1" baseline="30000" dirty="0">
                  <a:solidFill>
                    <a:srgbClr val="FF0000"/>
                  </a:solidFill>
                  <a:cs typeface="Arial" charset="0"/>
                </a:endParaRPr>
              </a:p>
            </p:txBody>
          </p:sp>
        </mc:Choice>
        <mc:Fallback xmlns="">
          <p:sp>
            <p:nvSpPr>
              <p:cNvPr id="36886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2514600"/>
                <a:ext cx="1905000" cy="369888"/>
              </a:xfrm>
              <a:prstGeom prst="rect">
                <a:avLst/>
              </a:prstGeom>
              <a:blipFill rotWithShape="0">
                <a:blip r:embed="rId13"/>
                <a:stretch>
                  <a:fillRect t="-9677" b="-20968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88" name="Text Box 24"/>
              <p:cNvSpPr txBox="1">
                <a:spLocks noChangeArrowheads="1"/>
              </p:cNvSpPr>
              <p:nvPr/>
            </p:nvSpPr>
            <p:spPr bwMode="auto">
              <a:xfrm>
                <a:off x="304800" y="6324600"/>
                <a:ext cx="2055371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outputs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pl-PL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88" name="Text 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6324600"/>
                <a:ext cx="2055371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2374" t="-11667" b="-23333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4" descr="MCj04359310000[1]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57158" y="3071810"/>
            <a:ext cx="1838325" cy="14541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3749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9" grpId="0" animBg="1"/>
      <p:bldP spid="36870" grpId="0" animBg="1"/>
      <p:bldP spid="36871" grpId="0" animBg="1"/>
      <p:bldP spid="36872" grpId="0" animBg="1"/>
      <p:bldP spid="36873" grpId="0" animBg="1"/>
      <p:bldP spid="36874" grpId="0" animBg="1"/>
      <p:bldP spid="36875" grpId="0" animBg="1"/>
      <p:bldP spid="36876" grpId="0" animBg="1"/>
      <p:bldP spid="36877" grpId="0" animBg="1"/>
      <p:bldP spid="36878" grpId="0"/>
      <p:bldP spid="36879" grpId="0" animBg="1"/>
      <p:bldP spid="36880" grpId="0" animBg="1"/>
      <p:bldP spid="36881" grpId="0" animBg="1"/>
      <p:bldP spid="36882" grpId="0" animBg="1"/>
      <p:bldP spid="36883" grpId="0" animBg="1"/>
      <p:bldP spid="36884" grpId="0" animBg="1"/>
      <p:bldP spid="36885" grpId="0" animBg="1"/>
      <p:bldP spid="36886" grpId="0" animBg="1"/>
      <p:bldP spid="36888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 descr="C:\Users\Stefan\AppData\Local\Microsoft\Windows\Temporary Internet Files\Content.IE5\QMMGVNV4\MCBD19647_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2533640"/>
            <a:ext cx="3113243" cy="2857520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866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457200" y="0"/>
                <a:ext cx="8229600" cy="1143000"/>
              </a:xfrm>
            </p:spPr>
            <p:txBody>
              <a:bodyPr/>
              <a:lstStyle/>
              <a:p>
                <a:r>
                  <a:rPr lang="en-US" dirty="0"/>
                  <a:t>Scenario </a:t>
                </a:r>
                <a14:m>
                  <m:oMath xmlns:m="http://schemas.openxmlformats.org/officeDocument/2006/math">
                    <m:r>
                      <a:rPr lang="pl-PL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66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0"/>
                <a:ext cx="8229600" cy="1143000"/>
              </a:xfrm>
              <a:blipFill rotWithShape="0">
                <a:blip r:embed="rId4"/>
                <a:stretch>
                  <a:fillRect l="-2963" b="-585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870" name="Line 6"/>
          <p:cNvSpPr>
            <a:spLocks noChangeShapeType="1"/>
          </p:cNvSpPr>
          <p:nvPr/>
        </p:nvSpPr>
        <p:spPr bwMode="auto">
          <a:xfrm>
            <a:off x="2819400" y="2971800"/>
            <a:ext cx="251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6871" name="Line 7"/>
          <p:cNvSpPr>
            <a:spLocks noChangeShapeType="1"/>
          </p:cNvSpPr>
          <p:nvPr/>
        </p:nvSpPr>
        <p:spPr bwMode="auto">
          <a:xfrm flipH="1">
            <a:off x="2819400" y="3429000"/>
            <a:ext cx="2438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72" name="Text Box 8"/>
              <p:cNvSpPr txBox="1">
                <a:spLocks noChangeArrowheads="1"/>
              </p:cNvSpPr>
              <p:nvPr/>
            </p:nvSpPr>
            <p:spPr bwMode="auto">
              <a:xfrm>
                <a:off x="3249774" y="2743200"/>
                <a:ext cx="1471877" cy="36330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72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49774" y="2743200"/>
                <a:ext cx="1471877" cy="363305"/>
              </a:xfrm>
              <a:prstGeom prst="rect">
                <a:avLst/>
              </a:prstGeom>
              <a:blipFill rotWithShape="0">
                <a:blip r:embed="rId5"/>
                <a:stretch>
                  <a:fillRect b="-16129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73" name="Text Box 9"/>
              <p:cNvSpPr txBox="1">
                <a:spLocks noChangeArrowheads="1"/>
              </p:cNvSpPr>
              <p:nvPr/>
            </p:nvSpPr>
            <p:spPr bwMode="auto">
              <a:xfrm>
                <a:off x="3603899" y="3276600"/>
                <a:ext cx="881973" cy="36933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73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03899" y="3276600"/>
                <a:ext cx="881973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2903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874" name="Line 10"/>
          <p:cNvSpPr>
            <a:spLocks noChangeShapeType="1"/>
          </p:cNvSpPr>
          <p:nvPr/>
        </p:nvSpPr>
        <p:spPr bwMode="auto">
          <a:xfrm>
            <a:off x="2851150" y="4038600"/>
            <a:ext cx="251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6875" name="Line 11"/>
          <p:cNvSpPr>
            <a:spLocks noChangeShapeType="1"/>
          </p:cNvSpPr>
          <p:nvPr/>
        </p:nvSpPr>
        <p:spPr bwMode="auto">
          <a:xfrm flipH="1">
            <a:off x="2851150" y="4495800"/>
            <a:ext cx="2438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76" name="Text Box 12"/>
              <p:cNvSpPr txBox="1">
                <a:spLocks noChangeArrowheads="1"/>
              </p:cNvSpPr>
              <p:nvPr/>
            </p:nvSpPr>
            <p:spPr bwMode="auto">
              <a:xfrm>
                <a:off x="3281524" y="3810000"/>
                <a:ext cx="1471877" cy="36330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76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81524" y="3810000"/>
                <a:ext cx="1471877" cy="363305"/>
              </a:xfrm>
              <a:prstGeom prst="rect">
                <a:avLst/>
              </a:prstGeom>
              <a:blipFill rotWithShape="0">
                <a:blip r:embed="rId7"/>
                <a:stretch>
                  <a:fillRect b="-16129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77" name="Text Box 13"/>
              <p:cNvSpPr txBox="1">
                <a:spLocks noChangeArrowheads="1"/>
              </p:cNvSpPr>
              <p:nvPr/>
            </p:nvSpPr>
            <p:spPr bwMode="auto">
              <a:xfrm>
                <a:off x="3635649" y="4343400"/>
                <a:ext cx="881973" cy="36933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77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35649" y="4343400"/>
                <a:ext cx="881973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2903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878" name="Text Box 14"/>
          <p:cNvSpPr txBox="1">
            <a:spLocks noChangeArrowheads="1"/>
          </p:cNvSpPr>
          <p:nvPr/>
        </p:nvSpPr>
        <p:spPr bwMode="auto">
          <a:xfrm rot="5400000">
            <a:off x="3888581" y="4874419"/>
            <a:ext cx="6048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993300"/>
                </a:solidFill>
              </a:rPr>
              <a:t>. . .</a:t>
            </a:r>
          </a:p>
        </p:txBody>
      </p:sp>
      <p:sp>
        <p:nvSpPr>
          <p:cNvPr id="36879" name="Line 15"/>
          <p:cNvSpPr>
            <a:spLocks noChangeShapeType="1"/>
          </p:cNvSpPr>
          <p:nvPr/>
        </p:nvSpPr>
        <p:spPr bwMode="auto">
          <a:xfrm>
            <a:off x="2851150" y="5715000"/>
            <a:ext cx="25146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6880" name="Line 16"/>
          <p:cNvSpPr>
            <a:spLocks noChangeShapeType="1"/>
          </p:cNvSpPr>
          <p:nvPr/>
        </p:nvSpPr>
        <p:spPr bwMode="auto">
          <a:xfrm flipH="1">
            <a:off x="2851150" y="6172200"/>
            <a:ext cx="24384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81" name="Text Box 17"/>
              <p:cNvSpPr txBox="1">
                <a:spLocks noChangeArrowheads="1"/>
              </p:cNvSpPr>
              <p:nvPr/>
            </p:nvSpPr>
            <p:spPr bwMode="auto">
              <a:xfrm>
                <a:off x="3313974" y="5486400"/>
                <a:ext cx="1410963" cy="36330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81" name="Text 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13974" y="5486400"/>
                <a:ext cx="1410963" cy="363305"/>
              </a:xfrm>
              <a:prstGeom prst="rect">
                <a:avLst/>
              </a:prstGeom>
              <a:blipFill rotWithShape="0">
                <a:blip r:embed="rId9"/>
                <a:stretch>
                  <a:fillRect b="-16129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82" name="Text Box 18"/>
              <p:cNvSpPr txBox="1">
                <a:spLocks noChangeArrowheads="1"/>
              </p:cNvSpPr>
              <p:nvPr/>
            </p:nvSpPr>
            <p:spPr bwMode="auto">
              <a:xfrm>
                <a:off x="3651269" y="6019800"/>
                <a:ext cx="854721" cy="36933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82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51269" y="6019800"/>
                <a:ext cx="854721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2903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83" name="Text Box 19"/>
              <p:cNvSpPr txBox="1">
                <a:spLocks noChangeArrowheads="1"/>
              </p:cNvSpPr>
              <p:nvPr/>
            </p:nvSpPr>
            <p:spPr bwMode="auto">
              <a:xfrm>
                <a:off x="3447316" y="1219200"/>
                <a:ext cx="2066976" cy="646331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:r>
                  <a:rPr lang="pl-PL" dirty="0"/>
                  <a:t>security parameter</a:t>
                </a:r>
                <a:br>
                  <a:rPr lang="it-IT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l-PL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83" name="Text 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47316" y="1219200"/>
                <a:ext cx="2066976" cy="646331"/>
              </a:xfrm>
              <a:prstGeom prst="rect">
                <a:avLst/>
              </a:prstGeom>
              <a:blipFill rotWithShape="0">
                <a:blip r:embed="rId11"/>
                <a:stretch>
                  <a:fillRect l="-2346" t="-4630" r="-2053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884" name="Line 20"/>
          <p:cNvSpPr>
            <a:spLocks noChangeShapeType="1"/>
          </p:cNvSpPr>
          <p:nvPr/>
        </p:nvSpPr>
        <p:spPr bwMode="auto">
          <a:xfrm flipH="1">
            <a:off x="2057400" y="1981200"/>
            <a:ext cx="1371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6885" name="Line 21"/>
          <p:cNvSpPr>
            <a:spLocks noChangeShapeType="1"/>
          </p:cNvSpPr>
          <p:nvPr/>
        </p:nvSpPr>
        <p:spPr bwMode="auto">
          <a:xfrm>
            <a:off x="5334000" y="1981200"/>
            <a:ext cx="1447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86" name="Text Box 22"/>
              <p:cNvSpPr txBox="1">
                <a:spLocks noChangeArrowheads="1"/>
              </p:cNvSpPr>
              <p:nvPr/>
            </p:nvSpPr>
            <p:spPr bwMode="auto">
              <a:xfrm>
                <a:off x="304800" y="2514600"/>
                <a:ext cx="1905000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marL="342900" indent="-342900" algn="ctr"/>
                <a:r>
                  <a:rPr lang="en-US" b="1" dirty="0"/>
                  <a:t>distinguisher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ru-RU" sz="1600" b="1" baseline="30000" dirty="0">
                  <a:solidFill>
                    <a:srgbClr val="FF0000"/>
                  </a:solidFill>
                  <a:cs typeface="Arial" charset="0"/>
                </a:endParaRPr>
              </a:p>
            </p:txBody>
          </p:sp>
        </mc:Choice>
        <mc:Fallback xmlns="">
          <p:sp>
            <p:nvSpPr>
              <p:cNvPr id="36886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2514600"/>
                <a:ext cx="1905000" cy="369888"/>
              </a:xfrm>
              <a:prstGeom prst="rect">
                <a:avLst/>
              </a:prstGeom>
              <a:blipFill rotWithShape="0">
                <a:blip r:embed="rId12"/>
                <a:stretch>
                  <a:fillRect t="-9677" b="-20968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88" name="Text Box 24"/>
              <p:cNvSpPr txBox="1">
                <a:spLocks noChangeArrowheads="1"/>
              </p:cNvSpPr>
              <p:nvPr/>
            </p:nvSpPr>
            <p:spPr bwMode="auto">
              <a:xfrm>
                <a:off x="304800" y="6324600"/>
                <a:ext cx="2055371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outputs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pl-PL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88" name="Text 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6324600"/>
                <a:ext cx="2055371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2374" t="-11667" b="-23333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4" descr="MCj04359310000[1]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7158" y="3071810"/>
            <a:ext cx="1838325" cy="14541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 Box 5"/>
              <p:cNvSpPr txBox="1">
                <a:spLocks noChangeArrowheads="1"/>
              </p:cNvSpPr>
              <p:nvPr/>
            </p:nvSpPr>
            <p:spPr bwMode="auto">
              <a:xfrm>
                <a:off x="5559328" y="2325469"/>
                <a:ext cx="3432272" cy="91730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342900" indent="-342900" algn="ctr"/>
                <a:r>
                  <a:rPr lang="pl-PL" b="1" dirty="0" err="1"/>
                  <a:t>oracle</a:t>
                </a:r>
                <a:r>
                  <a:rPr lang="en-US" b="1" dirty="0"/>
                  <a:t> </a:t>
                </a:r>
                <a:endParaRPr lang="pl-PL" b="1" dirty="0"/>
              </a:p>
              <a:p>
                <a:pPr marL="342900" indent="-342900" algn="ctr"/>
                <a:r>
                  <a:rPr lang="en-US" dirty="0"/>
                  <a:t>chooses a random </a:t>
                </a:r>
                <a:r>
                  <a:rPr lang="pl-PL" dirty="0" err="1"/>
                  <a:t>permutation</a:t>
                </a:r>
                <a:endParaRPr lang="en-US" dirty="0"/>
              </a:p>
              <a:p>
                <a:pPr marL="342900" indent="-34290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:{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 {</m:t>
                      </m:r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ru-RU" b="1" baseline="30000" dirty="0">
                  <a:solidFill>
                    <a:srgbClr val="FF0000"/>
                  </a:solidFill>
                  <a:cs typeface="Arial" charset="0"/>
                </a:endParaRPr>
              </a:p>
            </p:txBody>
          </p:sp>
        </mc:Choice>
        <mc:Fallback xmlns="">
          <p:sp>
            <p:nvSpPr>
              <p:cNvPr id="24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59328" y="2325469"/>
                <a:ext cx="3432272" cy="917302"/>
              </a:xfrm>
              <a:prstGeom prst="rect">
                <a:avLst/>
              </a:prstGeom>
              <a:blipFill rotWithShape="0">
                <a:blip r:embed="rId15"/>
                <a:stretch>
                  <a:fillRect t="-3268" b="-5882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utoShape 23"/>
          <p:cNvSpPr>
            <a:spLocks noChangeArrowheads="1"/>
          </p:cNvSpPr>
          <p:nvPr/>
        </p:nvSpPr>
        <p:spPr bwMode="auto">
          <a:xfrm>
            <a:off x="5638800" y="5572140"/>
            <a:ext cx="3048000" cy="1133460"/>
          </a:xfrm>
          <a:prstGeom prst="wedgeRoundRectCallout">
            <a:avLst>
              <a:gd name="adj1" fmla="val 8788"/>
              <a:gd name="adj2" fmla="val -256154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This of course </a:t>
            </a:r>
            <a:r>
              <a:rPr lang="en-US" b="1" dirty="0"/>
              <a:t>cannot</a:t>
            </a:r>
            <a:r>
              <a:rPr lang="en-US" dirty="0"/>
              <a:t> be done efficiently, but it doesn’t matter</a:t>
            </a:r>
          </a:p>
        </p:txBody>
      </p:sp>
    </p:spTree>
    <p:extLst>
      <p:ext uri="{BB962C8B-B14F-4D97-AF65-F5344CB8AC3E}">
        <p14:creationId xmlns:p14="http://schemas.microsoft.com/office/powerpoint/2010/main" val="283893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0" grpId="0" animBg="1"/>
      <p:bldP spid="36871" grpId="0" animBg="1"/>
      <p:bldP spid="36872" grpId="0" animBg="1"/>
      <p:bldP spid="36873" grpId="0" animBg="1"/>
      <p:bldP spid="36874" grpId="0" animBg="1"/>
      <p:bldP spid="36875" grpId="0" animBg="1"/>
      <p:bldP spid="36876" grpId="0" animBg="1"/>
      <p:bldP spid="36877" grpId="0" animBg="1"/>
      <p:bldP spid="36878" grpId="0"/>
      <p:bldP spid="36879" grpId="0" animBg="1"/>
      <p:bldP spid="36880" grpId="0" animBg="1"/>
      <p:bldP spid="36881" grpId="0" animBg="1"/>
      <p:bldP spid="36882" grpId="0" animBg="1"/>
      <p:bldP spid="36883" grpId="0" animBg="1"/>
      <p:bldP spid="36884" grpId="0" animBg="1"/>
      <p:bldP spid="36885" grpId="0" animBg="1"/>
      <p:bldP spid="36886" grpId="0" animBg="1"/>
      <p:bldP spid="36888" grpId="0"/>
      <p:bldP spid="24" grpId="0" animBg="1"/>
      <p:bldP spid="27" grpId="0" animBg="1"/>
      <p:bldP spid="27" grpId="1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5569526"/>
                <a:ext cx="9144000" cy="1288473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2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  <m: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𝐨𝐮𝐭𝐩𝐮𝐭𝐬</m:t>
                              </m:r>
                              <m: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“</m:t>
                              </m:r>
                              <m: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” </m:t>
                              </m:r>
                              <m:r>
                                <a:rPr lang="en-US" sz="2200" b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𝐢𝐧</m:t>
                              </m:r>
                              <m:r>
                                <a:rPr lang="en-US" sz="2200" b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𝐬𝐜𝐞𝐧𝐚𝐫𝐢𝐨</m:t>
                              </m:r>
                              <m:r>
                                <a:rPr lang="en-US" sz="2200" b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  <m:r>
                            <a:rPr lang="en-US" sz="2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  <m: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𝐨𝐮𝐭𝐩𝐮𝐭𝐬</m:t>
                              </m:r>
                              <m: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“</m:t>
                              </m:r>
                              <m: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” </m:t>
                              </m:r>
                              <m:r>
                                <a:rPr lang="en-US" sz="2200" b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𝐢𝐧</m:t>
                              </m:r>
                              <m:r>
                                <a:rPr lang="en-US" sz="2200" b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𝐬𝐜𝐞𝐧𝐚𝐫𝐢𝐨</m:t>
                              </m:r>
                              <m:r>
                                <a:rPr lang="en-US" sz="2200" b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pl-PL" sz="2200" b="1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sz="2200" dirty="0"/>
                  <a:t>is negligible in</a:t>
                </a:r>
                <a:r>
                  <a:rPr lang="en-US" sz="2200" b="1" dirty="0">
                    <a:solidFill>
                      <a:srgbClr val="9933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pl-PL" sz="2200" dirty="0"/>
                  <a:t>.</a:t>
                </a:r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69526"/>
                <a:ext cx="9144000" cy="128847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214282" y="142852"/>
            <a:ext cx="8863216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Pseudorandom permutations – the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91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9753" y="1651462"/>
                <a:ext cx="8889075" cy="3668683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80000"/>
                  </a:lnSpc>
                  <a:buFontTx/>
                  <a:buNone/>
                </a:pPr>
                <a:r>
                  <a:rPr lang="en-US" dirty="0"/>
                  <a:t>We say that a </a:t>
                </a:r>
                <a:r>
                  <a:rPr lang="en-US" b="1" dirty="0">
                    <a:solidFill>
                      <a:srgbClr val="0070C0"/>
                    </a:solidFill>
                  </a:rPr>
                  <a:t>keyed-permutation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:{</m:t>
                    </m:r>
                    <m:r>
                      <a:rPr lang="pl-PL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pl-PL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×</m:t>
                    </m:r>
                    <m:r>
                      <a:rPr lang="pl-PL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p>
                      <m:sSupPr>
                        <m:ctrlP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pl-PL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dPr>
                          <m:e>
                            <m:r>
                              <a:rPr lang="pl-PL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pl-PL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l-PL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pl-PL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→ </m:t>
                    </m:r>
                    <m:sSup>
                      <m:sSupPr>
                        <m:ctrlP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pl-PL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dPr>
                          <m:e>
                            <m:r>
                              <a:rPr lang="pl-PL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pl-PL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l-PL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pl-PL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</a:t>
                </a:r>
                <a:r>
                  <a:rPr lang="en-US" b="1" dirty="0">
                    <a:solidFill>
                      <a:srgbClr val="0070C0"/>
                    </a:solidFill>
                  </a:rPr>
                  <a:t>pseudorandom permutation (PRP)</a:t>
                </a:r>
                <a:r>
                  <a:rPr lang="en-US" dirty="0"/>
                  <a:t> if </a:t>
                </a:r>
              </a:p>
              <a:p>
                <a:pPr>
                  <a:lnSpc>
                    <a:spcPct val="80000"/>
                  </a:lnSpc>
                  <a:buFontTx/>
                  <a:buNone/>
                </a:pPr>
                <a:endParaRPr lang="en-US" dirty="0"/>
              </a:p>
              <a:p>
                <a:pPr algn="ctr">
                  <a:lnSpc>
                    <a:spcPct val="80000"/>
                  </a:lnSpc>
                  <a:buFontTx/>
                  <a:buNone/>
                </a:pPr>
                <a:r>
                  <a:rPr lang="en-US" dirty="0"/>
                  <a:t>any </a:t>
                </a:r>
                <a:r>
                  <a:rPr lang="en-US" b="1" dirty="0"/>
                  <a:t>polynomial-time randomized distinguisher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algn="ctr">
                  <a:lnSpc>
                    <a:spcPct val="80000"/>
                  </a:lnSpc>
                  <a:buFontTx/>
                  <a:buNone/>
                </a:pPr>
                <a:r>
                  <a:rPr lang="en-US" dirty="0"/>
                  <a:t>cannot distinguish </a:t>
                </a:r>
                <a:r>
                  <a:rPr lang="en-US" b="1" dirty="0">
                    <a:solidFill>
                      <a:srgbClr val="0070C0"/>
                    </a:solidFill>
                  </a:rPr>
                  <a:t>scenario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 from </a:t>
                </a:r>
                <a:r>
                  <a:rPr lang="en-US" b="1" dirty="0">
                    <a:solidFill>
                      <a:srgbClr val="0070C0"/>
                    </a:solidFill>
                  </a:rPr>
                  <a:t>scenario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with </a:t>
                </a:r>
                <a:br>
                  <a:rPr lang="en-US" dirty="0"/>
                </a:br>
                <a:r>
                  <a:rPr lang="en-US" dirty="0"/>
                  <a:t>a </a:t>
                </a:r>
                <a:r>
                  <a:rPr lang="en-US" b="1" dirty="0">
                    <a:solidFill>
                      <a:srgbClr val="008000"/>
                    </a:solidFill>
                  </a:rPr>
                  <a:t>non-negligible advantage</a:t>
                </a:r>
                <a:r>
                  <a:rPr lang="en-US" dirty="0"/>
                  <a:t>.</a:t>
                </a:r>
                <a:endParaRPr lang="pl-PL" dirty="0"/>
              </a:p>
              <a:p>
                <a:pPr algn="ctr">
                  <a:lnSpc>
                    <a:spcPct val="80000"/>
                  </a:lnSpc>
                  <a:buFontTx/>
                  <a:buNone/>
                </a:pPr>
                <a:endParaRPr lang="pl-PL" dirty="0"/>
              </a:p>
              <a:p>
                <a:pPr algn="ctr">
                  <a:lnSpc>
                    <a:spcPct val="80000"/>
                  </a:lnSpc>
                  <a:buFontTx/>
                  <a:buNone/>
                </a:pPr>
                <a:r>
                  <a:rPr lang="pl-PL" dirty="0"/>
                  <a:t>T</a:t>
                </a:r>
                <a:r>
                  <a:rPr lang="en-US" dirty="0"/>
                  <a:t>hat is:</a:t>
                </a:r>
                <a:endParaRPr lang="pl-PL" dirty="0"/>
              </a:p>
            </p:txBody>
          </p:sp>
        </mc:Choice>
        <mc:Fallback xmlns="">
          <p:sp>
            <p:nvSpPr>
              <p:cNvPr id="389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9753" y="1651462"/>
                <a:ext cx="8889075" cy="3668683"/>
              </a:xfrm>
              <a:blipFill rotWithShape="0">
                <a:blip r:embed="rId4"/>
                <a:stretch>
                  <a:fillRect l="-1371" t="-415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152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r>
              <a:rPr lang="pl-PL" dirty="0"/>
              <a:t>CPA-security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6" name="Text Box 4"/>
              <p:cNvSpPr txBox="1">
                <a:spLocks noChangeArrowheads="1"/>
              </p:cNvSpPr>
              <p:nvPr/>
            </p:nvSpPr>
            <p:spPr bwMode="auto">
              <a:xfrm>
                <a:off x="335643" y="2784034"/>
                <a:ext cx="8458200" cy="284007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>
                <a:spAutoFit/>
              </a:bodyPr>
              <a:lstStyle/>
              <a:p>
                <a:pPr algn="l"/>
                <a:endParaRPr lang="it-IT" sz="2400" dirty="0"/>
              </a:p>
              <a:p>
                <a:pPr algn="l"/>
                <a:r>
                  <a:rPr lang="pl-PL" sz="2400" dirty="0"/>
                  <a:t>We say that </a:t>
                </a:r>
                <a:r>
                  <a:rPr lang="pl-PL" sz="2400" b="1" dirty="0">
                    <a:solidFill>
                      <a:srgbClr val="FF0000"/>
                    </a:solidFill>
                  </a:rPr>
                  <a:t>(Enc,Dec)</a:t>
                </a:r>
                <a:r>
                  <a:rPr lang="pl-PL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has</a:t>
                </a:r>
                <a:r>
                  <a:rPr lang="en-US" sz="2400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indistinguishable encryptions</a:t>
                </a:r>
                <a:r>
                  <a:rPr lang="pl-PL" sz="2400" b="1" dirty="0">
                    <a:solidFill>
                      <a:srgbClr val="0070C0"/>
                    </a:solidFill>
                  </a:rPr>
                  <a:t> under a chosen-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plaintext</a:t>
                </a:r>
                <a:r>
                  <a:rPr lang="pl-PL" sz="2400" b="1" dirty="0">
                    <a:solidFill>
                      <a:srgbClr val="0070C0"/>
                    </a:solidFill>
                  </a:rPr>
                  <a:t> attack (CPA)</a:t>
                </a:r>
                <a:r>
                  <a:rPr lang="en-US" sz="2400" dirty="0">
                    <a:solidFill>
                      <a:srgbClr val="0070C0"/>
                    </a:solidFill>
                  </a:rPr>
                  <a:t> </a:t>
                </a:r>
                <a:r>
                  <a:rPr lang="pl-PL" sz="2400" dirty="0"/>
                  <a:t>if </a:t>
                </a:r>
                <a:br>
                  <a:rPr lang="en-US" sz="2400" dirty="0"/>
                </a:br>
                <a:endParaRPr lang="en-US" sz="2400" dirty="0"/>
              </a:p>
              <a:p>
                <a:pPr algn="ctr"/>
                <a:r>
                  <a:rPr lang="en-US" sz="2400" dirty="0"/>
                  <a:t>every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randomized polynomial time</a:t>
                </a:r>
                <a:r>
                  <a:rPr lang="en-US" sz="2400" dirty="0">
                    <a:solidFill>
                      <a:srgbClr val="0070C0"/>
                    </a:solidFill>
                  </a:rPr>
                  <a:t> </a:t>
                </a:r>
                <a:r>
                  <a:rPr lang="pl-PL" sz="2400" dirty="0"/>
                  <a:t>adversary </a:t>
                </a:r>
                <a:br>
                  <a:rPr lang="en-US" sz="2400" dirty="0"/>
                </a:br>
                <a:r>
                  <a:rPr lang="pl-PL" sz="2400" dirty="0"/>
                  <a:t>guesses </a:t>
                </a:r>
                <a:r>
                  <a:rPr lang="pl-PL" sz="2400" b="1" i="1" dirty="0">
                    <a:solidFill>
                      <a:srgbClr val="FF0000"/>
                    </a:solidFill>
                  </a:rPr>
                  <a:t>b</a:t>
                </a:r>
                <a:r>
                  <a:rPr lang="pl-PL" sz="2400" b="1" dirty="0">
                    <a:solidFill>
                      <a:srgbClr val="993300"/>
                    </a:solidFill>
                  </a:rPr>
                  <a:t> </a:t>
                </a:r>
                <a:r>
                  <a:rPr lang="pl-PL" sz="2400" dirty="0"/>
                  <a:t>correctly </a:t>
                </a:r>
                <a:br>
                  <a:rPr lang="en-US" sz="2400" b="1" dirty="0"/>
                </a:br>
                <a:r>
                  <a:rPr lang="pl-PL" sz="2400" dirty="0"/>
                  <a:t>with probability at most</a:t>
                </a:r>
                <a:r>
                  <a:rPr lang="pl-PL" sz="2400" b="1" dirty="0">
                    <a:solidFill>
                      <a:srgbClr val="9933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𝜺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pl-PL" sz="2400" b="1" dirty="0">
                    <a:solidFill>
                      <a:srgbClr val="993300"/>
                    </a:solidFill>
                  </a:rPr>
                  <a:t>,</a:t>
                </a:r>
                <a:r>
                  <a:rPr lang="pl-PL" sz="2400" dirty="0"/>
                  <a:t> where</a:t>
                </a:r>
                <a:r>
                  <a:rPr lang="pl-PL" sz="2400" b="1" dirty="0">
                    <a:solidFill>
                      <a:srgbClr val="9933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pl-PL" sz="2400" b="1" dirty="0">
                    <a:solidFill>
                      <a:srgbClr val="993300"/>
                    </a:solidFill>
                  </a:rPr>
                  <a:t> </a:t>
                </a:r>
                <a:r>
                  <a:rPr lang="pl-PL" sz="2400" dirty="0"/>
                  <a:t>is negligible.</a:t>
                </a:r>
                <a:endParaRPr lang="en-GB" sz="2000" dirty="0"/>
              </a:p>
            </p:txBody>
          </p:sp>
        </mc:Choice>
        <mc:Fallback xmlns="">
          <p:sp>
            <p:nvSpPr>
              <p:cNvPr id="8196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643" y="2784034"/>
                <a:ext cx="8458200" cy="284007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97" name="AutoShape 5"/>
          <p:cNvSpPr>
            <a:spLocks noChangeArrowheads="1"/>
          </p:cNvSpPr>
          <p:nvPr/>
        </p:nvSpPr>
        <p:spPr bwMode="auto">
          <a:xfrm>
            <a:off x="3717891" y="1130760"/>
            <a:ext cx="5269413" cy="555171"/>
          </a:xfrm>
          <a:prstGeom prst="wedgeRectCallout">
            <a:avLst>
              <a:gd name="adj1" fmla="val 908"/>
              <a:gd name="adj2" fmla="val 298979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GB" sz="2000" b="1" dirty="0"/>
              <a:t>We will sometimes say</a:t>
            </a:r>
            <a:r>
              <a:rPr lang="pl-PL" sz="2000" b="1" dirty="0"/>
              <a:t>:</a:t>
            </a:r>
            <a:r>
              <a:rPr lang="pl-PL" sz="2000" dirty="0"/>
              <a:t> </a:t>
            </a:r>
            <a:r>
              <a:rPr lang="pl-PL" sz="2000" b="1" dirty="0">
                <a:solidFill>
                  <a:srgbClr val="0070C0"/>
                </a:solidFill>
              </a:rPr>
              <a:t>IND-CPA-</a:t>
            </a:r>
            <a:r>
              <a:rPr lang="pl-PL" sz="2000" b="1" dirty="0" err="1">
                <a:solidFill>
                  <a:srgbClr val="0070C0"/>
                </a:solidFill>
              </a:rPr>
              <a:t>secure</a:t>
            </a:r>
            <a:r>
              <a:rPr lang="en-GB" sz="2000" b="1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155511" y="2355406"/>
            <a:ext cx="3286148" cy="42862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rgbClr val="0070C0"/>
                </a:solidFill>
              </a:rPr>
              <a:t>Security d</a:t>
            </a:r>
            <a:r>
              <a:rPr lang="pl-PL" sz="2400" b="1" dirty="0">
                <a:solidFill>
                  <a:srgbClr val="0070C0"/>
                </a:solidFill>
              </a:rPr>
              <a:t>efinition</a:t>
            </a:r>
          </a:p>
        </p:txBody>
      </p:sp>
    </p:spTree>
    <p:extLst>
      <p:ext uri="{BB962C8B-B14F-4D97-AF65-F5344CB8AC3E}">
        <p14:creationId xmlns:p14="http://schemas.microsoft.com/office/powerpoint/2010/main" val="387477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7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81" y="183101"/>
            <a:ext cx="8903279" cy="900587"/>
          </a:xfrm>
        </p:spPr>
        <p:txBody>
          <a:bodyPr>
            <a:normAutofit/>
          </a:bodyPr>
          <a:lstStyle/>
          <a:p>
            <a:r>
              <a:rPr lang="en-US" sz="4000" b="1" dirty="0"/>
              <a:t>Strong</a:t>
            </a:r>
            <a:r>
              <a:rPr lang="en-US" sz="4000" dirty="0"/>
              <a:t> pseudorandom</a:t>
            </a:r>
            <a:r>
              <a:rPr lang="pl-PL" sz="4000" dirty="0"/>
              <a:t> </a:t>
            </a:r>
            <a:r>
              <a:rPr lang="en-US" sz="4000" dirty="0"/>
              <a:t>permutations</a:t>
            </a:r>
          </a:p>
        </p:txBody>
      </p:sp>
      <p:pic>
        <p:nvPicPr>
          <p:cNvPr id="4" name="Picture 2" descr="C:\Users\Stefan\AppData\Local\Microsoft\Windows\Temporary Internet Files\Content.IE5\QMMGVNV4\MCBD19647_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86446" y="2214554"/>
            <a:ext cx="3113243" cy="2857520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5"/>
              <p:cNvSpPr txBox="1">
                <a:spLocks noChangeArrowheads="1"/>
              </p:cNvSpPr>
              <p:nvPr/>
            </p:nvSpPr>
            <p:spPr bwMode="auto">
              <a:xfrm>
                <a:off x="6000760" y="3429000"/>
                <a:ext cx="3071834" cy="707886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342900" indent="-342900"/>
                <a:r>
                  <a:rPr lang="pl-PL" sz="2000" b="1" dirty="0" err="1"/>
                  <a:t>oracle</a:t>
                </a:r>
                <a:r>
                  <a:rPr lang="en-US" sz="2000" b="1" dirty="0"/>
                  <a:t> </a:t>
                </a:r>
                <a:r>
                  <a:rPr lang="pl-PL" sz="2000" dirty="0" err="1"/>
                  <a:t>selects</a:t>
                </a:r>
                <a:r>
                  <a:rPr lang="pl-PL" sz="2000" dirty="0"/>
                  <a:t> </a:t>
                </a:r>
                <a:r>
                  <a:rPr lang="en-US" sz="2000" dirty="0"/>
                  <a:t>a random</a:t>
                </a:r>
                <a:endParaRPr lang="pl-PL" sz="2000" dirty="0"/>
              </a:p>
              <a:p>
                <a:pPr marL="342900" indent="-342900" algn="ctr"/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pl-PL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{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𝟎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𝟏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}</m:t>
                    </m:r>
                    <m:r>
                      <a:rPr lang="en-US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𝒏</m:t>
                    </m:r>
                  </m:oMath>
                </a14:m>
                <a:r>
                  <a:rPr lang="en-US" b="1" dirty="0">
                    <a:solidFill>
                      <a:srgbClr val="993300"/>
                    </a:solidFill>
                    <a:cs typeface="Arial" charset="0"/>
                  </a:rPr>
                  <a:t>.</a:t>
                </a:r>
                <a:endParaRPr lang="ru-RU" b="1" baseline="30000" dirty="0">
                  <a:solidFill>
                    <a:srgbClr val="993300"/>
                  </a:solidFill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00760" y="3429000"/>
                <a:ext cx="3071834" cy="707886"/>
              </a:xfrm>
              <a:prstGeom prst="rect">
                <a:avLst/>
              </a:prstGeom>
              <a:blipFill rotWithShape="0">
                <a:blip r:embed="rId4"/>
                <a:stretch>
                  <a:fillRect l="-1779" t="-4237" b="-10169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2962276" y="3469248"/>
            <a:ext cx="251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H="1">
            <a:off x="2962276" y="3926448"/>
            <a:ext cx="2438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8"/>
              <p:cNvSpPr txBox="1">
                <a:spLocks noChangeArrowheads="1"/>
              </p:cNvSpPr>
              <p:nvPr/>
            </p:nvSpPr>
            <p:spPr bwMode="auto">
              <a:xfrm>
                <a:off x="3515868" y="3212068"/>
                <a:ext cx="1340431" cy="36330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15868" y="3212068"/>
                <a:ext cx="1340431" cy="363305"/>
              </a:xfrm>
              <a:prstGeom prst="rect">
                <a:avLst/>
              </a:prstGeom>
              <a:blipFill rotWithShape="0">
                <a:blip r:embed="rId5"/>
                <a:stretch>
                  <a:fillRect b="-16129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9"/>
              <p:cNvSpPr txBox="1">
                <a:spLocks noChangeArrowheads="1"/>
              </p:cNvSpPr>
              <p:nvPr/>
            </p:nvSpPr>
            <p:spPr bwMode="auto">
              <a:xfrm>
                <a:off x="3693106" y="3774048"/>
                <a:ext cx="982898" cy="39267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93106" y="3774048"/>
                <a:ext cx="982898" cy="392672"/>
              </a:xfrm>
              <a:prstGeom prst="rect">
                <a:avLst/>
              </a:prstGeom>
              <a:blipFill rotWithShape="0">
                <a:blip r:embed="rId6"/>
                <a:stretch>
                  <a:fillRect b="-10448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22"/>
              <p:cNvSpPr txBox="1">
                <a:spLocks noChangeArrowheads="1"/>
              </p:cNvSpPr>
              <p:nvPr/>
            </p:nvSpPr>
            <p:spPr bwMode="auto">
              <a:xfrm>
                <a:off x="447676" y="2728914"/>
                <a:ext cx="1905000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marL="342900" indent="-342900" algn="ctr"/>
                <a:r>
                  <a:rPr lang="en-US" b="1" dirty="0"/>
                  <a:t>distinguisher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ru-RU" sz="1600" b="1" baseline="30000" dirty="0">
                  <a:solidFill>
                    <a:srgbClr val="FF0000"/>
                  </a:solidFill>
                  <a:cs typeface="Arial" charset="0"/>
                </a:endParaRPr>
              </a:p>
            </p:txBody>
          </p:sp>
        </mc:Choice>
        <mc:Fallback xmlns="">
          <p:sp>
            <p:nvSpPr>
              <p:cNvPr id="15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7676" y="2728914"/>
                <a:ext cx="1905000" cy="369888"/>
              </a:xfrm>
              <a:prstGeom prst="rect">
                <a:avLst/>
              </a:prstGeom>
              <a:blipFill rotWithShape="0">
                <a:blip r:embed="rId7"/>
                <a:stretch>
                  <a:fillRect t="-9677" b="-22581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4" descr="MCj04359310000[1]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00034" y="3286124"/>
            <a:ext cx="1838325" cy="14541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11727" y="1385458"/>
                <a:ext cx="847759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Suppose we allow the distinguisher to </a:t>
                </a:r>
                <a:r>
                  <a:rPr lang="en-US" sz="2400" b="1" dirty="0"/>
                  <a:t>additionally</a:t>
                </a:r>
                <a:r>
                  <a:rPr lang="en-US" sz="2400" dirty="0"/>
                  <a:t> ask the oracle for inverting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sz="2400" dirty="0"/>
                  <a:t>: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27" y="1385458"/>
                <a:ext cx="8477597" cy="830997"/>
              </a:xfrm>
              <a:prstGeom prst="rect">
                <a:avLst/>
              </a:prstGeom>
              <a:blipFill rotWithShape="0">
                <a:blip r:embed="rId9"/>
                <a:stretch>
                  <a:fillRect l="-1078" t="-5839" b="-1532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428596" y="5500702"/>
            <a:ext cx="75470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Then we get a definition of a </a:t>
            </a:r>
            <a:r>
              <a:rPr lang="en-US" sz="2000" b="1" dirty="0">
                <a:solidFill>
                  <a:srgbClr val="FF0000"/>
                </a:solidFill>
              </a:rPr>
              <a:t>strong </a:t>
            </a:r>
            <a:r>
              <a:rPr lang="en-US" sz="2000" b="1" dirty="0"/>
              <a:t>pseudorandom permutation.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3655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5" grpId="0" animBg="1"/>
      <p:bldP spid="18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857628"/>
            <a:ext cx="9144000" cy="26432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457200" rtlCol="0" anchor="ctr"/>
          <a:lstStyle/>
          <a:p>
            <a:pPr>
              <a:buNone/>
            </a:pPr>
            <a:r>
              <a:rPr lang="en-US" sz="2800" dirty="0"/>
              <a:t>The security definition doesn’t change.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/>
              <a:t>In fact those two objects are </a:t>
            </a:r>
            <a:r>
              <a:rPr lang="en-US" sz="2800" b="1" dirty="0">
                <a:solidFill>
                  <a:srgbClr val="0070C0"/>
                </a:solidFill>
              </a:rPr>
              <a:t>indistinguishable</a:t>
            </a:r>
            <a:r>
              <a:rPr lang="en-US" sz="2800" b="1" dirty="0"/>
              <a:t> </a:t>
            </a:r>
            <a:r>
              <a:rPr lang="en-US" sz="2800" dirty="0"/>
              <a:t>for a polynomial-time adversary.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274638"/>
            <a:ext cx="8576530" cy="1143000"/>
          </a:xfrm>
        </p:spPr>
        <p:txBody>
          <a:bodyPr/>
          <a:lstStyle/>
          <a:p>
            <a:r>
              <a:rPr lang="en-US" dirty="0"/>
              <a:t>PRFs </a:t>
            </a:r>
            <a:r>
              <a:rPr lang="en-US" dirty="0" err="1"/>
              <a:t>vs</a:t>
            </a:r>
            <a:r>
              <a:rPr lang="en-US" dirty="0"/>
              <a:t> PRP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0034" y="1417638"/>
                <a:ext cx="8433654" cy="2090333"/>
              </a:xfrm>
            </p:spPr>
            <p:txBody>
              <a:bodyPr>
                <a:normAutofit/>
              </a:bodyPr>
              <a:lstStyle/>
              <a:p>
                <a:pPr>
                  <a:buNone/>
                </a:pPr>
                <a:r>
                  <a:rPr lang="en-US" dirty="0"/>
                  <a:t>If we drop the assumption that </a:t>
                </a:r>
              </a:p>
              <a:p>
                <a:pPr algn="ctr">
                  <a:buNone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b="1" i="1" baseline="-2500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rgbClr val="0070C0"/>
                    </a:solidFill>
                  </a:rPr>
                  <a:t>has to be a permutation</a:t>
                </a:r>
              </a:p>
              <a:p>
                <a:pPr>
                  <a:buNone/>
                </a:pPr>
                <a:r>
                  <a:rPr lang="en-US" dirty="0"/>
                  <a:t>we obtain an object called</a:t>
                </a:r>
              </a:p>
              <a:p>
                <a:pPr algn="ctr">
                  <a:buNone/>
                </a:pPr>
                <a:r>
                  <a:rPr lang="en-US" dirty="0"/>
                  <a:t>a “pseudorandom </a:t>
                </a:r>
                <a:r>
                  <a:rPr lang="en-US" b="1" dirty="0">
                    <a:solidFill>
                      <a:srgbClr val="0070C0"/>
                    </a:solidFill>
                  </a:rPr>
                  <a:t>function (PRF)</a:t>
                </a:r>
                <a:r>
                  <a:rPr lang="en-US" dirty="0"/>
                  <a:t>”.</a:t>
                </a:r>
              </a:p>
              <a:p>
                <a:pPr algn="ctr">
                  <a:buNone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0034" y="1417638"/>
                <a:ext cx="8433654" cy="2090333"/>
              </a:xfrm>
              <a:blipFill rotWithShape="0">
                <a:blip r:embed="rId3"/>
                <a:stretch>
                  <a:fillRect l="-1445" t="-5263" b="-438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312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227188" y="0"/>
            <a:ext cx="7886700" cy="877884"/>
          </a:xfrm>
        </p:spPr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4679" y="1367636"/>
            <a:ext cx="8458200" cy="240030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/>
              <a:t>Before we had: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b="1" dirty="0">
                <a:solidFill>
                  <a:srgbClr val="008000"/>
                </a:solidFill>
              </a:rPr>
              <a:t>stream ciphers</a:t>
            </a:r>
            <a:r>
              <a:rPr lang="en-US" b="1" dirty="0"/>
              <a:t> </a:t>
            </a:r>
            <a:r>
              <a:rPr lang="en-US" b="1" dirty="0">
                <a:cs typeface="Arial" charset="0"/>
              </a:rPr>
              <a:t>≈ </a:t>
            </a:r>
            <a:r>
              <a:rPr lang="en-US" b="1" dirty="0">
                <a:solidFill>
                  <a:srgbClr val="FF0000"/>
                </a:solidFill>
                <a:cs typeface="Arial" charset="0"/>
              </a:rPr>
              <a:t>pseudorandom generators</a:t>
            </a:r>
          </a:p>
          <a:p>
            <a:pPr algn="ctr">
              <a:lnSpc>
                <a:spcPct val="80000"/>
              </a:lnSpc>
              <a:buFontTx/>
              <a:buNone/>
            </a:pPr>
            <a:endParaRPr lang="en-US" dirty="0">
              <a:cs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cs typeface="Arial" charset="0"/>
              </a:rPr>
              <a:t>Similarly: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>
              <a:cs typeface="Arial" charset="0"/>
            </a:endParaRP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b="1" dirty="0">
                <a:solidFill>
                  <a:srgbClr val="008000"/>
                </a:solidFill>
                <a:cs typeface="Arial" charset="0"/>
              </a:rPr>
              <a:t>block ciphers</a:t>
            </a:r>
            <a:r>
              <a:rPr lang="en-US" dirty="0">
                <a:cs typeface="Arial" charset="0"/>
              </a:rPr>
              <a:t> ≈ </a:t>
            </a:r>
            <a:r>
              <a:rPr lang="en-US" b="1" dirty="0">
                <a:solidFill>
                  <a:srgbClr val="FF0000"/>
                </a:solidFill>
                <a:cs typeface="Arial" charset="0"/>
              </a:rPr>
              <a:t>pseudorandom </a:t>
            </a:r>
            <a:r>
              <a:rPr lang="en-US" b="1" u="sng" dirty="0">
                <a:solidFill>
                  <a:srgbClr val="FF0000"/>
                </a:solidFill>
                <a:cs typeface="Arial" charset="0"/>
              </a:rPr>
              <a:t>permutations</a:t>
            </a:r>
          </a:p>
          <a:p>
            <a:pPr algn="ctr">
              <a:lnSpc>
                <a:spcPct val="80000"/>
              </a:lnSpc>
              <a:buFontTx/>
              <a:buNone/>
            </a:pPr>
            <a:endParaRPr lang="en-US" b="1" dirty="0">
              <a:cs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867975" y="4625196"/>
                <a:ext cx="1214446" cy="114300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975" y="4625196"/>
                <a:ext cx="1214446" cy="11430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153595" y="4625196"/>
                <a:ext cx="357190" cy="114300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595" y="4625196"/>
                <a:ext cx="357190" cy="11430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867975" y="3982254"/>
                <a:ext cx="1214446" cy="35719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975" y="3982254"/>
                <a:ext cx="1214446" cy="357190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867975" y="6053956"/>
                <a:ext cx="1214446" cy="35719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975" y="6053956"/>
                <a:ext cx="1214446" cy="357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rot="5400000" flipH="1" flipV="1">
            <a:off x="4154521" y="4481526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3"/>
            <a:endCxn id="5" idx="1"/>
          </p:cNvCxnSpPr>
          <p:nvPr/>
        </p:nvCxnSpPr>
        <p:spPr>
          <a:xfrm>
            <a:off x="3510785" y="5196700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>
            <a:off x="4520441" y="4472796"/>
            <a:ext cx="276228" cy="95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5400000" flipH="1" flipV="1">
            <a:off x="4154521" y="5910286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>
            <a:off x="4520441" y="5901556"/>
            <a:ext cx="276228" cy="95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Arrow 13"/>
          <p:cNvSpPr/>
          <p:nvPr/>
        </p:nvSpPr>
        <p:spPr>
          <a:xfrm rot="20882374">
            <a:off x="5344041" y="5522447"/>
            <a:ext cx="3143272" cy="785818"/>
          </a:xfrm>
          <a:prstGeom prst="lef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“block”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510389" y="5911056"/>
            <a:ext cx="3143272" cy="71438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“plaintext”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581827" y="3839378"/>
            <a:ext cx="3143272" cy="71438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“</a:t>
            </a:r>
            <a:r>
              <a:rPr lang="en-US" b="1" dirty="0" err="1"/>
              <a:t>ciphertext</a:t>
            </a:r>
            <a:r>
              <a:rPr lang="en-US" b="1" dirty="0"/>
              <a:t>”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10389" y="4696634"/>
            <a:ext cx="2143140" cy="11430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terminology is a bit confusing</a:t>
            </a:r>
          </a:p>
        </p:txBody>
      </p:sp>
      <p:cxnSp>
        <p:nvCxnSpPr>
          <p:cNvPr id="19" name="Straight Arrow Connector 18"/>
          <p:cNvCxnSpPr>
            <a:stCxn id="17" idx="0"/>
          </p:cNvCxnSpPr>
          <p:nvPr/>
        </p:nvCxnSpPr>
        <p:spPr>
          <a:xfrm rot="5400000" flipH="1" flipV="1">
            <a:off x="1617678" y="4375163"/>
            <a:ext cx="285752" cy="35719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7" idx="2"/>
          </p:cNvCxnSpPr>
          <p:nvPr/>
        </p:nvCxnSpPr>
        <p:spPr>
          <a:xfrm rot="16200000" flipH="1">
            <a:off x="1617678" y="5803923"/>
            <a:ext cx="285752" cy="35719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29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it-IT" dirty="0"/>
              <a:t>Another way to look at the stream ciphers :</a:t>
            </a:r>
          </a:p>
        </p:txBody>
      </p:sp>
      <p:pic>
        <p:nvPicPr>
          <p:cNvPr id="4" name="Picture 2" descr="C:\Users\Stefan\AppData\Local\Microsoft\Windows\Temporary Internet Files\Content.IE5\12SHTSF3\MCj0398601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6182" y="1785926"/>
            <a:ext cx="1428760" cy="1664526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ight Arrow 4"/>
              <p:cNvSpPr/>
              <p:nvPr/>
            </p:nvSpPr>
            <p:spPr>
              <a:xfrm>
                <a:off x="1142976" y="2143116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/>
                  <a:t>give me block</a:t>
                </a:r>
                <a:r>
                  <a:rPr lang="it-IT" sz="1600" b="1" dirty="0"/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ight Arrow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6" y="2143116"/>
                <a:ext cx="2571768" cy="428628"/>
              </a:xfrm>
              <a:prstGeom prst="rightArrow">
                <a:avLst/>
              </a:prstGeom>
              <a:blipFill rotWithShape="0"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ight Arrow 5"/>
              <p:cNvSpPr/>
              <p:nvPr/>
            </p:nvSpPr>
            <p:spPr>
              <a:xfrm>
                <a:off x="1142976" y="2571744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/>
                  <a:t>give me block</a:t>
                </a:r>
                <a:r>
                  <a:rPr lang="it-IT" sz="1600" b="1" dirty="0"/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ight Arrow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6" y="2571744"/>
                <a:ext cx="2571768" cy="428628"/>
              </a:xfrm>
              <a:prstGeom prst="rightArrow">
                <a:avLst/>
              </a:prstGeom>
              <a:blipFill rotWithShape="0"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ight Arrow 6"/>
              <p:cNvSpPr/>
              <p:nvPr/>
            </p:nvSpPr>
            <p:spPr>
              <a:xfrm>
                <a:off x="1142976" y="3000372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/>
                  <a:t>give me block</a:t>
                </a:r>
                <a:r>
                  <a:rPr lang="it-IT" sz="1600" b="1" dirty="0"/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ight Arrow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6" y="3000372"/>
                <a:ext cx="2571768" cy="428628"/>
              </a:xfrm>
              <a:prstGeom prst="rightArrow">
                <a:avLst/>
              </a:prstGeom>
              <a:blipFill rotWithShape="0">
                <a:blip r:embed="rId6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 rot="5400000">
            <a:off x="2091171" y="3552375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. . 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143372" y="2571744"/>
                <a:ext cx="492443" cy="362984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it-IT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</m:oMath>
                  </m:oMathPara>
                </a14:m>
                <a:endParaRPr lang="it-IT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372" y="2571744"/>
                <a:ext cx="492443" cy="36298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ight Arrow 9"/>
              <p:cNvSpPr/>
              <p:nvPr/>
            </p:nvSpPr>
            <p:spPr>
              <a:xfrm>
                <a:off x="5286380" y="2143116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pl-PL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l-PL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l-PL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)∈{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𝟎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,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𝟏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}</m:t>
                      </m:r>
                      <m:r>
                        <a:rPr lang="it-IT" sz="16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𝒎</m:t>
                      </m:r>
                      <m:r>
                        <a:rPr lang="it-IT" sz="16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 </m:t>
                      </m:r>
                    </m:oMath>
                  </m:oMathPara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Right Arrow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80" y="2143116"/>
                <a:ext cx="2571768" cy="428628"/>
              </a:xfrm>
              <a:prstGeom prst="rightArrow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ight Arrow 10"/>
              <p:cNvSpPr/>
              <p:nvPr/>
            </p:nvSpPr>
            <p:spPr>
              <a:xfrm>
                <a:off x="5286380" y="2571744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)∈{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𝟎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,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𝟏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}</m:t>
                      </m:r>
                      <m:r>
                        <a:rPr lang="it-IT" sz="16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𝒎</m:t>
                      </m:r>
                      <m:r>
                        <a:rPr lang="it-IT" sz="16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 </m:t>
                      </m:r>
                    </m:oMath>
                  </m:oMathPara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ight Arrow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80" y="2571744"/>
                <a:ext cx="2571768" cy="428628"/>
              </a:xfrm>
              <a:prstGeom prst="rightArrow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ight Arrow 11"/>
              <p:cNvSpPr/>
              <p:nvPr/>
            </p:nvSpPr>
            <p:spPr>
              <a:xfrm>
                <a:off x="5286380" y="3000372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)∈ {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𝟎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,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𝟏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}</m:t>
                      </m:r>
                      <m:r>
                        <a:rPr lang="it-IT" sz="16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𝒎</m:t>
                      </m:r>
                      <m:r>
                        <a:rPr lang="it-IT" sz="16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 </m:t>
                      </m:r>
                    </m:oMath>
                  </m:oMathPara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Right Arrow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80" y="3000372"/>
                <a:ext cx="2571768" cy="428628"/>
              </a:xfrm>
              <a:prstGeom prst="rightArrow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 rot="5400000">
            <a:off x="6306013" y="3480937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. . 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57158" y="5072074"/>
                <a:ext cx="8358246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b="1" u="sng" dirty="0"/>
                  <a:t>Requiremenent</a:t>
                </a:r>
                <a:r>
                  <a:rPr lang="it-IT" sz="2400" dirty="0"/>
                  <a:t>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sub>
                      </m:sSub>
                      <m:d>
                        <m:dPr>
                          <m:ctrlP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sub>
                      </m:sSub>
                      <m:d>
                        <m:dPr>
                          <m:ctrlP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sub>
                      </m:sSub>
                      <m:d>
                        <m:dPr>
                          <m:ctrlP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it-IT" sz="2000" b="1" dirty="0">
                  <a:solidFill>
                    <a:srgbClr val="FF0000"/>
                  </a:solidFill>
                </a:endParaRPr>
              </a:p>
              <a:p>
                <a:r>
                  <a:rPr lang="it-IT" sz="2400" dirty="0"/>
                  <a:t>has to “look random” if is </a:t>
                </a:r>
                <a14:m>
                  <m:oMath xmlns:m="http://schemas.openxmlformats.org/officeDocument/2006/math">
                    <m:r>
                      <a:rPr lang="it-IT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it-IT" sz="2400" b="1" dirty="0">
                    <a:solidFill>
                      <a:srgbClr val="C00000"/>
                    </a:solidFill>
                  </a:rPr>
                  <a:t> </a:t>
                </a:r>
                <a:r>
                  <a:rPr lang="it-IT" sz="2400" dirty="0"/>
                  <a:t>random and secret. </a:t>
                </a:r>
              </a:p>
              <a:p>
                <a:endParaRPr lang="it-IT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5072074"/>
                <a:ext cx="8358246" cy="1631216"/>
              </a:xfrm>
              <a:prstGeom prst="rect">
                <a:avLst/>
              </a:prstGeom>
              <a:blipFill rotWithShape="0">
                <a:blip r:embed="rId11"/>
                <a:stretch>
                  <a:fillRect l="-1167" t="-298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429388" y="1357298"/>
                <a:ext cx="2286016" cy="605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𝒎</m:t>
                    </m:r>
                  </m:oMath>
                </a14:m>
                <a:r>
                  <a:rPr lang="it-IT" sz="2000" b="1" dirty="0">
                    <a:solidFill>
                      <a:srgbClr val="C00000"/>
                    </a:solidFill>
                    <a:sym typeface="Symbol"/>
                  </a:rPr>
                  <a:t> </a:t>
                </a:r>
                <a:r>
                  <a:rPr lang="it-IT" sz="2000" dirty="0">
                    <a:sym typeface="Symbol"/>
                  </a:rPr>
                  <a:t>is a parameter</a:t>
                </a:r>
                <a:endParaRPr lang="it-IT" sz="2000" baseline="30000" dirty="0"/>
              </a:p>
              <a:p>
                <a:endParaRPr lang="it-IT" sz="2000" b="1" baseline="30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388" y="1357298"/>
                <a:ext cx="2286016" cy="605294"/>
              </a:xfrm>
              <a:prstGeom prst="rect">
                <a:avLst/>
              </a:prstGeom>
              <a:blipFill rotWithShape="0">
                <a:blip r:embed="rId12"/>
                <a:stretch>
                  <a:fillRect t="-606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08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/>
      <p:bldP spid="14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156" y="83334"/>
            <a:ext cx="7886700" cy="1325563"/>
          </a:xfrm>
        </p:spPr>
        <p:txBody>
          <a:bodyPr>
            <a:normAutofit/>
          </a:bodyPr>
          <a:lstStyle/>
          <a:p>
            <a:r>
              <a:rPr lang="it-IT" dirty="0"/>
              <a:t>Block ciphers:</a:t>
            </a:r>
          </a:p>
        </p:txBody>
      </p:sp>
      <p:pic>
        <p:nvPicPr>
          <p:cNvPr id="4" name="Picture 2" descr="C:\Users\Stefan\AppData\Local\Microsoft\Windows\Temporary Internet Files\Content.IE5\12SHTSF3\MCj0398601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7620" y="2143116"/>
            <a:ext cx="1428760" cy="1664526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ight Arrow 4"/>
              <p:cNvSpPr/>
              <p:nvPr/>
            </p:nvSpPr>
            <p:spPr>
              <a:xfrm>
                <a:off x="1112520" y="2500306"/>
                <a:ext cx="2673662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/>
                  <a:t>give me block</a:t>
                </a:r>
                <a:r>
                  <a:rPr lang="it-IT" sz="1600" b="1" dirty="0"/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sz="16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  {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𝟎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,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𝟏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}</m:t>
                    </m:r>
                    <m:r>
                      <a:rPr lang="it-IT" sz="16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𝒎</m:t>
                    </m:r>
                    <m:r>
                      <a:rPr lang="it-IT" sz="16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 </m:t>
                    </m:r>
                  </m:oMath>
                </a14:m>
                <a:endParaRPr lang="it-IT" sz="16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ight Arrow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520" y="2500306"/>
                <a:ext cx="2673662" cy="428628"/>
              </a:xfrm>
              <a:prstGeom prst="rightArrow">
                <a:avLst/>
              </a:prstGeom>
              <a:blipFill rotWithShape="0"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ight Arrow 5"/>
              <p:cNvSpPr/>
              <p:nvPr/>
            </p:nvSpPr>
            <p:spPr>
              <a:xfrm>
                <a:off x="1112520" y="2928934"/>
                <a:ext cx="2673662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/>
                  <a:t>give me block</a:t>
                </a:r>
                <a:r>
                  <a:rPr lang="it-IT" sz="1600" b="1" dirty="0"/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sz="16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  {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𝟎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,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𝟏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}</m:t>
                    </m:r>
                    <m:r>
                      <a:rPr lang="it-IT" sz="16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𝒎</m:t>
                    </m:r>
                    <m:r>
                      <a:rPr lang="it-IT" sz="16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 </m:t>
                    </m:r>
                  </m:oMath>
                </a14:m>
                <a:endParaRPr lang="it-IT" sz="16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ight Arrow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520" y="2928934"/>
                <a:ext cx="2673662" cy="428628"/>
              </a:xfrm>
              <a:prstGeom prst="rightArrow">
                <a:avLst/>
              </a:prstGeom>
              <a:blipFill rotWithShape="0">
                <a:blip r:embed="rId5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ight Arrow 6"/>
              <p:cNvSpPr/>
              <p:nvPr/>
            </p:nvSpPr>
            <p:spPr>
              <a:xfrm>
                <a:off x="1112520" y="3357562"/>
                <a:ext cx="2673662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/>
                  <a:t>give me block</a:t>
                </a:r>
                <a:r>
                  <a:rPr lang="it-IT" sz="1600" b="1" dirty="0"/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sz="16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  {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𝟎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,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𝟏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}</m:t>
                    </m:r>
                    <m:r>
                      <a:rPr lang="it-IT" sz="16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𝒎</m:t>
                    </m:r>
                    <m:r>
                      <a:rPr lang="it-IT" sz="16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 </m:t>
                    </m:r>
                  </m:oMath>
                </a14:m>
                <a:endParaRPr lang="it-IT" sz="16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ight Arrow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520" y="3357562"/>
                <a:ext cx="2673662" cy="428628"/>
              </a:xfrm>
              <a:prstGeom prst="rightArrow">
                <a:avLst/>
              </a:prstGeom>
              <a:blipFill rotWithShape="0"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 rot="5400000">
            <a:off x="2162609" y="3909565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. . 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357686" y="2928934"/>
                <a:ext cx="502061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it-IT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</m:oMath>
                  </m:oMathPara>
                </a14:m>
                <a:endParaRPr lang="it-IT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686" y="2928934"/>
                <a:ext cx="502061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ight Arrow 9"/>
              <p:cNvSpPr/>
              <p:nvPr/>
            </p:nvSpPr>
            <p:spPr>
              <a:xfrm>
                <a:off x="5357818" y="2500306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  {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𝟎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,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𝟏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}</m:t>
                      </m:r>
                      <m:r>
                        <a:rPr lang="it-IT" sz="16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𝒎</m:t>
                      </m:r>
                      <m:r>
                        <a:rPr lang="it-IT" sz="16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 </m:t>
                      </m:r>
                    </m:oMath>
                  </m:oMathPara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Right Arrow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818" y="2500306"/>
                <a:ext cx="2571768" cy="428628"/>
              </a:xfrm>
              <a:prstGeom prst="rightArrow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ight Arrow 10"/>
              <p:cNvSpPr/>
              <p:nvPr/>
            </p:nvSpPr>
            <p:spPr>
              <a:xfrm>
                <a:off x="5357818" y="2928934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  {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𝟎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,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𝟏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}</m:t>
                      </m:r>
                      <m:r>
                        <a:rPr lang="it-IT" sz="16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𝒎</m:t>
                      </m:r>
                      <m:r>
                        <a:rPr lang="it-IT" sz="16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 </m:t>
                      </m:r>
                    </m:oMath>
                  </m:oMathPara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ight Arrow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818" y="2928934"/>
                <a:ext cx="2571768" cy="428628"/>
              </a:xfrm>
              <a:prstGeom prst="rightArrow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ight Arrow 11"/>
              <p:cNvSpPr/>
              <p:nvPr/>
            </p:nvSpPr>
            <p:spPr>
              <a:xfrm>
                <a:off x="5357818" y="3357562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  {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𝟎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,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𝟏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}</m:t>
                      </m:r>
                      <m:r>
                        <a:rPr lang="it-IT" sz="16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𝒎</m:t>
                      </m:r>
                      <m:r>
                        <a:rPr lang="it-IT" sz="16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 </m:t>
                      </m:r>
                    </m:oMath>
                  </m:oMathPara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Right Arrow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818" y="3357562"/>
                <a:ext cx="2571768" cy="428628"/>
              </a:xfrm>
              <a:prstGeom prst="rightArrow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 rot="5400000">
            <a:off x="6377451" y="3838127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. . 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57158" y="5072074"/>
                <a:ext cx="835824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b="1" u="sng" dirty="0"/>
                  <a:t>Requiremenent</a:t>
                </a:r>
                <a:r>
                  <a:rPr lang="it-IT" sz="2400" dirty="0"/>
                  <a:t>:</a:t>
                </a:r>
                <a:endParaRPr lang="it-IT" sz="2400" dirty="0">
                  <a:solidFill>
                    <a:srgbClr val="C0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sub>
                      </m:sSub>
                      <m:d>
                        <m:dPr>
                          <m:ctrlP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l-PL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pl-PL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pl-PL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sub>
                      </m:sSub>
                      <m:d>
                        <m:dPr>
                          <m:ctrlP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l-PL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pl-PL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pl-PL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sub>
                      </m:sSub>
                      <m:d>
                        <m:dPr>
                          <m:ctrlP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l-PL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pl-PL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pl-PL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it-IT" sz="3200" b="1" dirty="0">
                  <a:solidFill>
                    <a:srgbClr val="FF0000"/>
                  </a:solidFill>
                </a:endParaRPr>
              </a:p>
              <a:p>
                <a:r>
                  <a:rPr lang="it-IT" sz="2400" dirty="0"/>
                  <a:t>has to “look random” if is </a:t>
                </a:r>
                <a14:m>
                  <m:oMath xmlns:m="http://schemas.openxmlformats.org/officeDocument/2006/math">
                    <m:r>
                      <a:rPr lang="it-IT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it-IT" sz="2400" b="1" dirty="0">
                    <a:solidFill>
                      <a:srgbClr val="C00000"/>
                    </a:solidFill>
                  </a:rPr>
                  <a:t> </a:t>
                </a:r>
                <a:r>
                  <a:rPr lang="it-IT" sz="2400" dirty="0"/>
                  <a:t>random and secret. </a:t>
                </a:r>
              </a:p>
              <a:p>
                <a:endParaRPr lang="it-IT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5072074"/>
                <a:ext cx="8358246" cy="1569660"/>
              </a:xfrm>
              <a:prstGeom prst="rect">
                <a:avLst/>
              </a:prstGeom>
              <a:blipFill rotWithShape="0">
                <a:blip r:embed="rId11"/>
                <a:stretch>
                  <a:fillRect l="-1167" t="-310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429388" y="1357298"/>
                <a:ext cx="2286016" cy="605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𝒎</m:t>
                    </m:r>
                  </m:oMath>
                </a14:m>
                <a:r>
                  <a:rPr lang="it-IT" sz="2000" b="1" dirty="0">
                    <a:solidFill>
                      <a:srgbClr val="C00000"/>
                    </a:solidFill>
                    <a:sym typeface="Symbol"/>
                  </a:rPr>
                  <a:t> </a:t>
                </a:r>
                <a:r>
                  <a:rPr lang="it-IT" sz="2000" dirty="0">
                    <a:sym typeface="Symbol"/>
                  </a:rPr>
                  <a:t>is a parameter</a:t>
                </a:r>
                <a:endParaRPr lang="it-IT" sz="2000" baseline="30000" dirty="0"/>
              </a:p>
              <a:p>
                <a:endParaRPr lang="it-IT" sz="2000" b="1" baseline="30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388" y="1357298"/>
                <a:ext cx="2286016" cy="605294"/>
              </a:xfrm>
              <a:prstGeom prst="rect">
                <a:avLst/>
              </a:prstGeom>
              <a:blipFill rotWithShape="0">
                <a:blip r:embed="rId12"/>
                <a:stretch>
                  <a:fillRect t="-606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ular Callout 15"/>
              <p:cNvSpPr/>
              <p:nvPr/>
            </p:nvSpPr>
            <p:spPr>
              <a:xfrm>
                <a:off x="5143504" y="4857760"/>
                <a:ext cx="3786214" cy="357190"/>
              </a:xfrm>
              <a:prstGeom prst="wedgeRoundRectCallout">
                <a:avLst>
                  <a:gd name="adj1" fmla="val -63459"/>
                  <a:gd name="adj2" fmla="val 121817"/>
                  <a:gd name="adj3" fmla="val 16667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it-IT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it-IT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it-IT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…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chosen adversarily</a:t>
                </a:r>
                <a:endParaRPr lang="it-IT" dirty="0"/>
              </a:p>
            </p:txBody>
          </p:sp>
        </mc:Choice>
        <mc:Fallback xmlns="">
          <p:sp>
            <p:nvSpPr>
              <p:cNvPr id="16" name="Rounded Rectangular Callout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504" y="4857760"/>
                <a:ext cx="3786214" cy="357190"/>
              </a:xfrm>
              <a:prstGeom prst="wedgeRoundRectCallout">
                <a:avLst>
                  <a:gd name="adj1" fmla="val -63459"/>
                  <a:gd name="adj2" fmla="val 121817"/>
                  <a:gd name="adj3" fmla="val 16667"/>
                </a:avLst>
              </a:prstGeom>
              <a:blipFill rotWithShape="0">
                <a:blip r:embed="rId13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38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65" y="131005"/>
            <a:ext cx="8285646" cy="1325563"/>
          </a:xfrm>
        </p:spPr>
        <p:txBody>
          <a:bodyPr>
            <a:normAutofit/>
          </a:bodyPr>
          <a:lstStyle/>
          <a:p>
            <a:r>
              <a:rPr lang="it-IT" dirty="0"/>
              <a:t>A</a:t>
            </a:r>
            <a:r>
              <a:rPr lang="pl-PL" dirty="0"/>
              <a:t>n </a:t>
            </a:r>
            <a:r>
              <a:rPr lang="en-GB" dirty="0"/>
              <a:t>a</a:t>
            </a:r>
            <a:r>
              <a:rPr lang="it-IT" dirty="0"/>
              <a:t>dditional property of the block ciphers </a:t>
            </a:r>
          </a:p>
        </p:txBody>
      </p:sp>
      <p:pic>
        <p:nvPicPr>
          <p:cNvPr id="4" name="Picture 2" descr="C:\Users\Stefan\AppData\Local\Microsoft\Windows\Temporary Internet Files\Content.IE5\12SHTSF3\MCj0398601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6182" y="1785926"/>
            <a:ext cx="1428760" cy="1664526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ight Arrow 4"/>
              <p:cNvSpPr/>
              <p:nvPr/>
            </p:nvSpPr>
            <p:spPr>
              <a:xfrm>
                <a:off x="1142976" y="2143116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/>
                  <a:t>give me block</a:t>
                </a:r>
                <a:r>
                  <a:rPr lang="it-IT" sz="1600" b="1" dirty="0"/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sz="16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it-IT" sz="16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ight Arrow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6" y="2143116"/>
                <a:ext cx="2571768" cy="428628"/>
              </a:xfrm>
              <a:prstGeom prst="rightArrow">
                <a:avLst/>
              </a:prstGeom>
              <a:blipFill rotWithShape="0"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ight Arrow 5"/>
              <p:cNvSpPr/>
              <p:nvPr/>
            </p:nvSpPr>
            <p:spPr>
              <a:xfrm>
                <a:off x="1142976" y="2571744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/>
                  <a:t>give me block</a:t>
                </a:r>
                <a:r>
                  <a:rPr lang="it-IT" sz="1600" b="1" dirty="0"/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sz="16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it-IT" sz="16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ight Arrow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6" y="2571744"/>
                <a:ext cx="2571768" cy="428628"/>
              </a:xfrm>
              <a:prstGeom prst="rightArrow">
                <a:avLst/>
              </a:prstGeom>
              <a:blipFill rotWithShape="0"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ight Arrow 6"/>
              <p:cNvSpPr/>
              <p:nvPr/>
            </p:nvSpPr>
            <p:spPr>
              <a:xfrm>
                <a:off x="1142976" y="3000372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/>
                  <a:t>give me block</a:t>
                </a:r>
                <a:r>
                  <a:rPr lang="it-IT" sz="1600" b="1" dirty="0"/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sz="16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endParaRPr lang="it-IT" sz="16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ight Arrow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6" y="3000372"/>
                <a:ext cx="2571768" cy="428628"/>
              </a:xfrm>
              <a:prstGeom prst="rightArrow">
                <a:avLst/>
              </a:prstGeom>
              <a:blipFill rotWithShape="0">
                <a:blip r:embed="rId6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286248" y="2571744"/>
                <a:ext cx="502061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it-IT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</m:oMath>
                  </m:oMathPara>
                </a14:m>
                <a:endParaRPr lang="it-IT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248" y="2571744"/>
                <a:ext cx="502061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ight Arrow 9"/>
              <p:cNvSpPr/>
              <p:nvPr/>
            </p:nvSpPr>
            <p:spPr>
              <a:xfrm>
                <a:off x="5286380" y="2143116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Right Arrow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80" y="2143116"/>
                <a:ext cx="2571768" cy="428628"/>
              </a:xfrm>
              <a:prstGeom prst="rightArrow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ight Arrow 10"/>
              <p:cNvSpPr/>
              <p:nvPr/>
            </p:nvSpPr>
            <p:spPr>
              <a:xfrm>
                <a:off x="5286380" y="2571744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ight Arrow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80" y="2571744"/>
                <a:ext cx="2571768" cy="428628"/>
              </a:xfrm>
              <a:prstGeom prst="rightArrow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ight Arrow 11"/>
              <p:cNvSpPr/>
              <p:nvPr/>
            </p:nvSpPr>
            <p:spPr>
              <a:xfrm>
                <a:off x="5286380" y="3000372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Right Arrow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80" y="3000372"/>
                <a:ext cx="2571768" cy="428628"/>
              </a:xfrm>
              <a:prstGeom prst="rightArrow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2" descr="C:\Users\Stefan\AppData\Local\Microsoft\Windows\Temporary Internet Files\Content.IE5\12SHTSF3\MCj0398601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6182" y="3643314"/>
            <a:ext cx="1428760" cy="1664526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ight Arrow 14"/>
              <p:cNvSpPr/>
              <p:nvPr/>
            </p:nvSpPr>
            <p:spPr>
              <a:xfrm>
                <a:off x="1142976" y="4000504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/>
                  <a:t>invert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it-IT" sz="16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sz="16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it-IT" sz="1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sz="16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Right Arrow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6" y="4000504"/>
                <a:ext cx="2571768" cy="428628"/>
              </a:xfrm>
              <a:prstGeom prst="rightArrow">
                <a:avLst/>
              </a:prstGeom>
              <a:blipFill rotWithShape="0">
                <a:blip r:embed="rId11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286248" y="4429132"/>
                <a:ext cx="502061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it-IT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</m:oMath>
                  </m:oMathPara>
                </a14:m>
                <a:endParaRPr lang="it-IT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248" y="4429132"/>
                <a:ext cx="502061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ight Arrow 18"/>
              <p:cNvSpPr/>
              <p:nvPr/>
            </p:nvSpPr>
            <p:spPr>
              <a:xfrm>
                <a:off x="5286380" y="4000504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Right Arrow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80" y="4000504"/>
                <a:ext cx="2571768" cy="428628"/>
              </a:xfrm>
              <a:prstGeom prst="rightArrow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ight Arrow 21"/>
              <p:cNvSpPr/>
              <p:nvPr/>
            </p:nvSpPr>
            <p:spPr>
              <a:xfrm>
                <a:off x="1142976" y="4429132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/>
                  <a:t>invert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it-IT" sz="16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sz="16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it-IT" sz="1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sz="16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Right Arrow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6" y="4429132"/>
                <a:ext cx="2571768" cy="428628"/>
              </a:xfrm>
              <a:prstGeom prst="rightArrow">
                <a:avLst/>
              </a:prstGeom>
              <a:blipFill rotWithShape="0">
                <a:blip r:embed="rId1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ight Arrow 22"/>
              <p:cNvSpPr/>
              <p:nvPr/>
            </p:nvSpPr>
            <p:spPr>
              <a:xfrm>
                <a:off x="5286380" y="4429132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Right Arrow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80" y="4429132"/>
                <a:ext cx="2571768" cy="428628"/>
              </a:xfrm>
              <a:prstGeom prst="rightArrow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ight Arrow 23"/>
              <p:cNvSpPr/>
              <p:nvPr/>
            </p:nvSpPr>
            <p:spPr>
              <a:xfrm>
                <a:off x="1142976" y="4857760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/>
                  <a:t>invert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it-IT" sz="16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sz="16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it-IT" sz="1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sz="16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Right Arrow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6" y="4857760"/>
                <a:ext cx="2571768" cy="428628"/>
              </a:xfrm>
              <a:prstGeom prst="rightArrow">
                <a:avLst/>
              </a:prstGeom>
              <a:blipFill rotWithShape="0">
                <a:blip r:embed="rId1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ight Arrow 24"/>
              <p:cNvSpPr/>
              <p:nvPr/>
            </p:nvSpPr>
            <p:spPr>
              <a:xfrm>
                <a:off x="5286380" y="4857760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Right Arrow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80" y="4857760"/>
                <a:ext cx="2571768" cy="428628"/>
              </a:xfrm>
              <a:prstGeom prst="rightArrow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601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Popular block ciphers</a:t>
            </a:r>
          </a:p>
        </p:txBody>
      </p:sp>
      <p:graphicFrame>
        <p:nvGraphicFramePr>
          <p:cNvPr id="40097" name="Group 161"/>
          <p:cNvGraphicFramePr>
            <a:graphicFrameLocks noGrp="1"/>
          </p:cNvGraphicFramePr>
          <p:nvPr>
            <p:ph sz="quarter" idx="3"/>
          </p:nvPr>
        </p:nvGraphicFramePr>
        <p:xfrm>
          <a:off x="500034" y="2966720"/>
          <a:ext cx="8001000" cy="2395728"/>
        </p:xfrm>
        <a:graphic>
          <a:graphicData uri="http://schemas.openxmlformats.org/drawingml/2006/table">
            <a:tbl>
              <a:tblPr/>
              <a:tblGrid>
                <a:gridCol w="33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3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5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0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key length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FF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block length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DES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(1976)</a:t>
                      </a:r>
                      <a:b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</a:b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Data Encryption Standard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56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FF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64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IDEA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(1991)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International Data Encryption Algorithm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128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FF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64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14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AES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(1998)</a:t>
                      </a:r>
                      <a:b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</a:b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Advanced Encryption Standard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128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192 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or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256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FF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128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0058" name="Text Box 122"/>
          <p:cNvSpPr txBox="1">
            <a:spLocks noChangeArrowheads="1"/>
          </p:cNvSpPr>
          <p:nvPr/>
        </p:nvSpPr>
        <p:spPr bwMode="auto">
          <a:xfrm>
            <a:off x="500034" y="5886410"/>
            <a:ext cx="403629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1" dirty="0"/>
              <a:t>Other</a:t>
            </a:r>
            <a:r>
              <a:rPr lang="en-US" sz="2000" dirty="0"/>
              <a:t>: </a:t>
            </a:r>
            <a:r>
              <a:rPr lang="en-US" sz="2000" b="1" dirty="0">
                <a:solidFill>
                  <a:srgbClr val="0070C0"/>
                </a:solidFill>
              </a:rPr>
              <a:t>Blowfish, </a:t>
            </a:r>
            <a:r>
              <a:rPr lang="en-US" sz="2000" b="1" dirty="0" err="1">
                <a:solidFill>
                  <a:srgbClr val="0070C0"/>
                </a:solidFill>
              </a:rPr>
              <a:t>Twofish</a:t>
            </a:r>
            <a:r>
              <a:rPr lang="en-US" sz="2000" b="1" dirty="0">
                <a:solidFill>
                  <a:srgbClr val="0070C0"/>
                </a:solidFill>
              </a:rPr>
              <a:t>, Serpent,...</a:t>
            </a:r>
          </a:p>
        </p:txBody>
      </p:sp>
      <p:sp>
        <p:nvSpPr>
          <p:cNvPr id="5" name="Rectangle 4"/>
          <p:cNvSpPr/>
          <p:nvPr/>
        </p:nvSpPr>
        <p:spPr>
          <a:xfrm>
            <a:off x="2500298" y="1357298"/>
            <a:ext cx="5000660" cy="11430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A great design.</a:t>
            </a:r>
          </a:p>
          <a:p>
            <a:pPr algn="ctr"/>
            <a:r>
              <a:rPr lang="en-US" sz="2000" dirty="0"/>
              <a:t>The only practical weakness: </a:t>
            </a:r>
            <a:r>
              <a:rPr lang="en-US" sz="2000" b="1" dirty="0"/>
              <a:t>short key</a:t>
            </a:r>
            <a:r>
              <a:rPr lang="en-US" sz="2000" dirty="0"/>
              <a:t>.</a:t>
            </a:r>
          </a:p>
          <a:p>
            <a:pPr algn="ctr"/>
            <a:r>
              <a:rPr lang="en-US" sz="2000" dirty="0"/>
              <a:t>Can be broken by a </a:t>
            </a:r>
            <a:r>
              <a:rPr lang="en-US" sz="2000" b="1" dirty="0"/>
              <a:t>brute-force attack</a:t>
            </a:r>
            <a:r>
              <a:rPr lang="en-US" sz="2000" dirty="0"/>
              <a:t>.</a:t>
            </a:r>
          </a:p>
        </p:txBody>
      </p:sp>
      <p:sp>
        <p:nvSpPr>
          <p:cNvPr id="6" name="Left Arrow 5"/>
          <p:cNvSpPr/>
          <p:nvPr/>
        </p:nvSpPr>
        <p:spPr>
          <a:xfrm rot="19471257">
            <a:off x="1746682" y="2809954"/>
            <a:ext cx="1627612" cy="428628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80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58" grpId="0"/>
      <p:bldP spid="5" grpId="0" animBg="1"/>
      <p:bldP spid="6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88423" y="107145"/>
            <a:ext cx="8866908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encrypt using the block ciphers?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8153400" cy="495288"/>
          </a:xfrm>
        </p:spPr>
        <p:txBody>
          <a:bodyPr/>
          <a:lstStyle/>
          <a:p>
            <a:pPr marL="609600" indent="-609600">
              <a:lnSpc>
                <a:spcPct val="90000"/>
              </a:lnSpc>
              <a:buNone/>
            </a:pPr>
            <a:r>
              <a:rPr lang="en-US" sz="2400" b="1" u="sng" dirty="0"/>
              <a:t>A naive (wrong) idea</a:t>
            </a:r>
            <a:r>
              <a:rPr lang="en-US" sz="2400" dirty="0"/>
              <a:t>: Encrypt short blocks: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772" name="Text Box 4"/>
              <p:cNvSpPr txBox="1">
                <a:spLocks noChangeArrowheads="1"/>
              </p:cNvSpPr>
              <p:nvPr/>
            </p:nvSpPr>
            <p:spPr bwMode="auto">
              <a:xfrm>
                <a:off x="4621877" y="2008189"/>
                <a:ext cx="1828800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 eaLnBrk="0" hangingPunct="0"/>
                <a:r>
                  <a:rPr lang="en-GB" b="1" dirty="0">
                    <a:ea typeface="ＭＳ Ｐゴシック" pitchFamily="16" charset="-128"/>
                  </a:rPr>
                  <a:t>plaintext</a:t>
                </a:r>
                <a:r>
                  <a:rPr lang="en-GB" b="1" dirty="0">
                    <a:solidFill>
                      <a:srgbClr val="993300"/>
                    </a:solidFill>
                    <a:ea typeface="ＭＳ Ｐゴシック" pitchFamily="16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𝒎</m:t>
                    </m:r>
                  </m:oMath>
                </a14:m>
                <a:endParaRPr lang="en-US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32772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21877" y="2008189"/>
                <a:ext cx="1828800" cy="369888"/>
              </a:xfrm>
              <a:prstGeom prst="rect">
                <a:avLst/>
              </a:prstGeom>
              <a:blipFill rotWithShape="0">
                <a:blip r:embed="rId3"/>
                <a:stretch>
                  <a:fillRect t="-7937" b="-20635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773" name="Text Box 5"/>
              <p:cNvSpPr txBox="1">
                <a:spLocks noChangeArrowheads="1"/>
              </p:cNvSpPr>
              <p:nvPr/>
            </p:nvSpPr>
            <p:spPr bwMode="auto">
              <a:xfrm>
                <a:off x="4621877" y="2770189"/>
                <a:ext cx="1828800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 eaLnBrk="0" hangingPunct="0"/>
                <a:r>
                  <a:rPr lang="en-GB" b="1" dirty="0">
                    <a:ea typeface="ＭＳ Ｐゴシック" pitchFamily="16" charset="-128"/>
                  </a:rPr>
                  <a:t>encryption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𝑭</m:t>
                    </m:r>
                    <m:r>
                      <a:rPr lang="en-GB" b="1" i="1" baseline="-2500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𝒌</m:t>
                    </m:r>
                  </m:oMath>
                </a14:m>
                <a:endParaRPr lang="en-US" b="1" baseline="-25000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32773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21877" y="2770189"/>
                <a:ext cx="1828800" cy="369888"/>
              </a:xfrm>
              <a:prstGeom prst="rect">
                <a:avLst/>
              </a:prstGeom>
              <a:blipFill rotWithShape="0">
                <a:blip r:embed="rId4"/>
                <a:stretch>
                  <a:fillRect t="-7937" b="-20635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774" name="Text Box 6"/>
              <p:cNvSpPr txBox="1">
                <a:spLocks noChangeArrowheads="1"/>
              </p:cNvSpPr>
              <p:nvPr/>
            </p:nvSpPr>
            <p:spPr bwMode="auto">
              <a:xfrm>
                <a:off x="4621877" y="3532189"/>
                <a:ext cx="1828800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 eaLnBrk="0" hangingPunct="0"/>
                <a:r>
                  <a:rPr lang="en-GB" b="1" dirty="0" err="1">
                    <a:ea typeface="ＭＳ Ｐゴシック" pitchFamily="16" charset="-128"/>
                  </a:rPr>
                  <a:t>ciphertext</a:t>
                </a:r>
                <a:r>
                  <a:rPr lang="en-GB" dirty="0">
                    <a:ea typeface="ＭＳ Ｐゴシック" pitchFamily="16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𝒄</m:t>
                    </m:r>
                  </m:oMath>
                </a14:m>
                <a:endParaRPr lang="en-US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32774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21877" y="3532189"/>
                <a:ext cx="1828800" cy="369888"/>
              </a:xfrm>
              <a:prstGeom prst="rect">
                <a:avLst/>
              </a:prstGeom>
              <a:blipFill rotWithShape="0">
                <a:blip r:embed="rId5"/>
                <a:stretch>
                  <a:fillRect t="-7937" b="-20635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775" name="AutoShape 7"/>
          <p:cNvCxnSpPr>
            <a:cxnSpLocks noChangeShapeType="1"/>
            <a:stCxn id="32772" idx="2"/>
            <a:endCxn id="32773" idx="0"/>
          </p:cNvCxnSpPr>
          <p:nvPr/>
        </p:nvCxnSpPr>
        <p:spPr bwMode="auto">
          <a:xfrm>
            <a:off x="5536277" y="2378077"/>
            <a:ext cx="0" cy="392112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32776" name="AutoShape 8"/>
          <p:cNvCxnSpPr>
            <a:cxnSpLocks noChangeShapeType="1"/>
            <a:stCxn id="32773" idx="2"/>
            <a:endCxn id="32774" idx="0"/>
          </p:cNvCxnSpPr>
          <p:nvPr/>
        </p:nvCxnSpPr>
        <p:spPr bwMode="auto">
          <a:xfrm>
            <a:off x="5536277" y="3140077"/>
            <a:ext cx="0" cy="392112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777" name="Text Box 9"/>
              <p:cNvSpPr txBox="1">
                <a:spLocks noChangeArrowheads="1"/>
              </p:cNvSpPr>
              <p:nvPr/>
            </p:nvSpPr>
            <p:spPr bwMode="auto">
              <a:xfrm>
                <a:off x="2183477" y="2770189"/>
                <a:ext cx="1676400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 eaLnBrk="0" hangingPunct="0"/>
                <a:r>
                  <a:rPr lang="en-GB" b="1" dirty="0">
                    <a:ea typeface="ＭＳ Ｐゴシック" pitchFamily="16" charset="-128"/>
                  </a:rPr>
                  <a:t>key</a:t>
                </a:r>
                <a:r>
                  <a:rPr lang="en-GB" b="1" dirty="0">
                    <a:solidFill>
                      <a:srgbClr val="993300"/>
                    </a:solidFill>
                    <a:ea typeface="ＭＳ Ｐゴシック" pitchFamily="16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𝒌</m:t>
                    </m:r>
                  </m:oMath>
                </a14:m>
                <a:endParaRPr lang="en-US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32777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83477" y="2770189"/>
                <a:ext cx="1676400" cy="369888"/>
              </a:xfrm>
              <a:prstGeom prst="rect">
                <a:avLst/>
              </a:prstGeom>
              <a:blipFill rotWithShape="0">
                <a:blip r:embed="rId6"/>
                <a:stretch>
                  <a:fillRect t="-7937" b="-20635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778" name="AutoShape 10"/>
          <p:cNvCxnSpPr>
            <a:cxnSpLocks noChangeShapeType="1"/>
            <a:stCxn id="32773" idx="1"/>
            <a:endCxn id="32777" idx="3"/>
          </p:cNvCxnSpPr>
          <p:nvPr/>
        </p:nvCxnSpPr>
        <p:spPr bwMode="auto">
          <a:xfrm flipH="1">
            <a:off x="3859877" y="2955927"/>
            <a:ext cx="762000" cy="0"/>
          </a:xfrm>
          <a:prstGeom prst="straightConnector1">
            <a:avLst/>
          </a:prstGeom>
          <a:ln>
            <a:headEnd type="triangle" w="med" len="med"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779" name="Text Box 11"/>
              <p:cNvSpPr txBox="1">
                <a:spLocks noChangeArrowheads="1"/>
              </p:cNvSpPr>
              <p:nvPr/>
            </p:nvSpPr>
            <p:spPr bwMode="auto">
              <a:xfrm>
                <a:off x="4621877" y="4294189"/>
                <a:ext cx="1828800" cy="39267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 eaLnBrk="0" hangingPunct="0"/>
                <a:r>
                  <a:rPr lang="pl-PL" b="1" dirty="0"/>
                  <a:t>d</a:t>
                </a:r>
                <a:r>
                  <a:rPr lang="en-GB" b="1" dirty="0" err="1">
                    <a:ea typeface="ＭＳ Ｐゴシック" pitchFamily="16" charset="-128"/>
                  </a:rPr>
                  <a:t>ecryption</a:t>
                </a:r>
                <a:r>
                  <a:rPr lang="en-GB" b="1" dirty="0">
                    <a:ea typeface="ＭＳ Ｐゴシック" pitchFamily="16" charset="-128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pitchFamily="16" charset="-128"/>
                          </a:rPr>
                        </m:ctrlPr>
                      </m:sSubSupPr>
                      <m:e>
                        <m:r>
                          <a:rPr lang="en-GB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pitchFamily="16" charset="-128"/>
                          </a:rPr>
                          <m:t>𝑭</m:t>
                        </m:r>
                      </m:e>
                      <m:sub>
                        <m: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pitchFamily="16" charset="-128"/>
                          </a:rPr>
                          <m:t>𝒌</m:t>
                        </m:r>
                      </m:sub>
                      <m:sup>
                        <m: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pitchFamily="16" charset="-128"/>
                          </a:rPr>
                          <m:t>−</m:t>
                        </m:r>
                        <m: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pitchFamily="16" charset="-128"/>
                          </a:rPr>
                          <m:t>𝟏</m:t>
                        </m:r>
                      </m:sup>
                    </m:sSubSup>
                  </m:oMath>
                </a14:m>
                <a:endParaRPr lang="en-US" b="1" baseline="30000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32779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21877" y="4294189"/>
                <a:ext cx="1828800" cy="392672"/>
              </a:xfrm>
              <a:prstGeom prst="rect">
                <a:avLst/>
              </a:prstGeom>
              <a:blipFill rotWithShape="0">
                <a:blip r:embed="rId7"/>
                <a:stretch>
                  <a:fillRect l="-662" t="-2985" b="-17910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780" name="Text Box 12"/>
              <p:cNvSpPr txBox="1">
                <a:spLocks noChangeArrowheads="1"/>
              </p:cNvSpPr>
              <p:nvPr/>
            </p:nvSpPr>
            <p:spPr bwMode="auto">
              <a:xfrm>
                <a:off x="4621877" y="4979989"/>
                <a:ext cx="1828800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 eaLnBrk="0" hangingPunct="0"/>
                <a:r>
                  <a:rPr lang="pl-PL" b="1" dirty="0" err="1"/>
                  <a:t>plaintext</a:t>
                </a:r>
                <a:r>
                  <a:rPr lang="en-GB" dirty="0">
                    <a:ea typeface="ＭＳ Ｐゴシック" pitchFamily="16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pl-PL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780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21877" y="4979989"/>
                <a:ext cx="1828800" cy="369888"/>
              </a:xfrm>
              <a:prstGeom prst="rect">
                <a:avLst/>
              </a:prstGeom>
              <a:blipFill rotWithShape="0">
                <a:blip r:embed="rId8"/>
                <a:stretch>
                  <a:fillRect t="-9524" b="-20635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781" name="AutoShape 13"/>
          <p:cNvCxnSpPr>
            <a:cxnSpLocks noChangeShapeType="1"/>
            <a:stCxn id="32774" idx="2"/>
            <a:endCxn id="32779" idx="0"/>
          </p:cNvCxnSpPr>
          <p:nvPr/>
        </p:nvCxnSpPr>
        <p:spPr bwMode="auto">
          <a:xfrm>
            <a:off x="5536277" y="3902077"/>
            <a:ext cx="0" cy="392112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32782" name="AutoShape 14"/>
          <p:cNvCxnSpPr>
            <a:cxnSpLocks noChangeShapeType="1"/>
            <a:stCxn id="32779" idx="2"/>
            <a:endCxn id="32780" idx="0"/>
          </p:cNvCxnSpPr>
          <p:nvPr/>
        </p:nvCxnSpPr>
        <p:spPr bwMode="auto">
          <a:xfrm>
            <a:off x="5536277" y="4686861"/>
            <a:ext cx="0" cy="29312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783" name="Text Box 15"/>
              <p:cNvSpPr txBox="1">
                <a:spLocks noChangeArrowheads="1"/>
              </p:cNvSpPr>
              <p:nvPr/>
            </p:nvSpPr>
            <p:spPr bwMode="auto">
              <a:xfrm>
                <a:off x="2183477" y="4294189"/>
                <a:ext cx="1676400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 eaLnBrk="0" hangingPunct="0"/>
                <a:r>
                  <a:rPr lang="en-GB" b="1" dirty="0">
                    <a:ea typeface="ＭＳ Ｐゴシック" pitchFamily="16" charset="-128"/>
                  </a:rPr>
                  <a:t>key</a:t>
                </a:r>
                <a:r>
                  <a:rPr lang="en-GB" b="1" dirty="0">
                    <a:solidFill>
                      <a:srgbClr val="993300"/>
                    </a:solidFill>
                    <a:ea typeface="ＭＳ Ｐゴシック" pitchFamily="16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𝒌</m:t>
                    </m:r>
                  </m:oMath>
                </a14:m>
                <a:endParaRPr lang="en-US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32783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83477" y="4294189"/>
                <a:ext cx="1676400" cy="369888"/>
              </a:xfrm>
              <a:prstGeom prst="rect">
                <a:avLst/>
              </a:prstGeom>
              <a:blipFill rotWithShape="0">
                <a:blip r:embed="rId6"/>
                <a:stretch>
                  <a:fillRect t="-7937" b="-20635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784" name="AutoShape 16"/>
          <p:cNvCxnSpPr>
            <a:cxnSpLocks noChangeShapeType="1"/>
            <a:stCxn id="32779" idx="1"/>
            <a:endCxn id="32783" idx="3"/>
          </p:cNvCxnSpPr>
          <p:nvPr/>
        </p:nvCxnSpPr>
        <p:spPr bwMode="auto">
          <a:xfrm flipH="1" flipV="1">
            <a:off x="3859877" y="4479133"/>
            <a:ext cx="762000" cy="11392"/>
          </a:xfrm>
          <a:prstGeom prst="straightConnector1">
            <a:avLst/>
          </a:prstGeom>
          <a:ln>
            <a:headEnd type="triangle" w="med" len="med"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357158" y="5643578"/>
            <a:ext cx="8153400" cy="100013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marL="609600" marR="0" lvl="0" indent="-609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Problems: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609600" marR="0" lvl="0" indent="-609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400" dirty="0"/>
              <a:t>the messages have to be short</a:t>
            </a:r>
          </a:p>
          <a:p>
            <a:pPr marL="609600" marR="0" lvl="0" indent="-609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 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deterministic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has no state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so it 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cannot be CPA-secure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583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2" grpId="0" animBg="1"/>
      <p:bldP spid="32773" grpId="0" animBg="1"/>
      <p:bldP spid="32774" grpId="0" animBg="1"/>
      <p:bldP spid="32777" grpId="0" animBg="1"/>
      <p:bldP spid="32779" grpId="0" animBg="1"/>
      <p:bldP spid="32780" grpId="0" animBg="1"/>
      <p:bldP spid="32783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71" y="50977"/>
            <a:ext cx="7886700" cy="1325563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1840" y="912126"/>
            <a:ext cx="6572296" cy="5400442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Computational definitions of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>
                <a:solidFill>
                  <a:schemeClr val="tx1"/>
                </a:solidFill>
              </a:rPr>
              <a:t>semantically-secure encryption exists, then </a:t>
            </a:r>
            <a:r>
              <a:rPr lang="en-US" b="1" dirty="0">
                <a:solidFill>
                  <a:srgbClr val="FF0000"/>
                </a:solidFill>
              </a:rPr>
              <a:t>P ≠ NP 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proof that “the PRGs imply secure encryption”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Theoretical constructions of PRGs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Stream</a:t>
            </a:r>
            <a:r>
              <a:rPr lang="pl-PL" dirty="0"/>
              <a:t> cip</a:t>
            </a:r>
            <a:r>
              <a:rPr lang="en-US" dirty="0"/>
              <a:t>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Pseudorandom functions</a:t>
            </a:r>
            <a:r>
              <a:rPr lang="pl-PL" sz="2800" dirty="0"/>
              <a:t> and permutations</a:t>
            </a: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Block ciphers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Modes of operation</a:t>
            </a:r>
          </a:p>
          <a:p>
            <a:pPr marL="971550" lvl="1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Popular construction paradigms</a:t>
            </a:r>
            <a:endParaRPr lang="pl-PL" dirty="0"/>
          </a:p>
          <a:p>
            <a:pPr marL="971550" lvl="1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Cascade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Practical considerations</a:t>
            </a: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1264542" y="4511842"/>
            <a:ext cx="1214446" cy="307043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68586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428596" y="274638"/>
            <a:ext cx="8505092" cy="1143000"/>
          </a:xfrm>
        </p:spPr>
        <p:txBody>
          <a:bodyPr/>
          <a:lstStyle/>
          <a:p>
            <a:r>
              <a:rPr lang="en-US" dirty="0"/>
              <a:t>Block cipher modes of operation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800600"/>
          </a:xfrm>
        </p:spPr>
        <p:txBody>
          <a:bodyPr/>
          <a:lstStyle/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US" sz="2400" dirty="0"/>
              <a:t>Block ciphers </a:t>
            </a:r>
            <a:r>
              <a:rPr lang="en-US" sz="2400" b="1" dirty="0">
                <a:solidFill>
                  <a:srgbClr val="FF0000"/>
                </a:solidFill>
              </a:rPr>
              <a:t>cannot be used directly for encryption</a:t>
            </a:r>
            <a:r>
              <a:rPr lang="en-US" sz="2400" dirty="0"/>
              <a:t>.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endParaRPr lang="en-US" sz="2400" dirty="0"/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US" sz="2400" dirty="0"/>
              <a:t>They are always used in some “</a:t>
            </a:r>
            <a:r>
              <a:rPr lang="en-US" sz="2400" b="1" dirty="0">
                <a:solidFill>
                  <a:srgbClr val="008000"/>
                </a:solidFill>
              </a:rPr>
              <a:t>modes of operation</a:t>
            </a:r>
            <a:r>
              <a:rPr lang="en-US" sz="2400" dirty="0"/>
              <a:t>” </a:t>
            </a:r>
            <a:br>
              <a:rPr lang="en-US" sz="2400" dirty="0"/>
            </a:br>
            <a:endParaRPr lang="en-US" sz="2400" dirty="0"/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b="1" dirty="0">
                <a:solidFill>
                  <a:srgbClr val="0070C0"/>
                </a:solidFill>
              </a:rPr>
              <a:t>Electronic Codebook (ECB)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mode </a:t>
            </a:r>
            <a:r>
              <a:rPr lang="en-US" sz="2400" dirty="0">
                <a:cs typeface="Arial" charset="0"/>
              </a:rPr>
              <a:t>← </a:t>
            </a:r>
            <a:r>
              <a:rPr lang="en-US" sz="2400" b="1" dirty="0">
                <a:solidFill>
                  <a:srgbClr val="FF0000"/>
                </a:solidFill>
                <a:cs typeface="Arial" charset="0"/>
              </a:rPr>
              <a:t>not secure</a:t>
            </a:r>
            <a:r>
              <a:rPr lang="en-US" sz="2400" b="1" dirty="0">
                <a:solidFill>
                  <a:srgbClr val="993300"/>
                </a:solidFill>
                <a:cs typeface="Arial" charset="0"/>
              </a:rPr>
              <a:t>, 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Cipher-Block Chaining (CBC)</a:t>
            </a:r>
            <a:r>
              <a:rPr lang="en-US" sz="2400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400" dirty="0">
                <a:cs typeface="Arial" charset="0"/>
              </a:rPr>
              <a:t>mode,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Output Feedback (OFB)</a:t>
            </a:r>
            <a:r>
              <a:rPr lang="en-US" sz="2400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400" dirty="0">
                <a:cs typeface="Arial" charset="0"/>
              </a:rPr>
              <a:t>mode,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Counter (CTR)</a:t>
            </a:r>
            <a:r>
              <a:rPr lang="en-US" sz="2400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400" dirty="0">
                <a:cs typeface="Arial" charset="0"/>
              </a:rPr>
              <a:t>mode,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US" sz="2400" b="1" dirty="0">
                <a:solidFill>
                  <a:schemeClr val="accent2"/>
                </a:solidFill>
                <a:cs typeface="Arial" charset="0"/>
              </a:rPr>
              <a:t>       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. . . 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endParaRPr lang="en-US" sz="2400" b="1" dirty="0">
              <a:solidFill>
                <a:schemeClr val="accent2"/>
              </a:solidFill>
            </a:endParaRPr>
          </a:p>
          <a:p>
            <a:pPr marL="609600" indent="-609600">
              <a:lnSpc>
                <a:spcPct val="9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8761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Banded Edge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777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10026</TotalTime>
  <Words>11370</Words>
  <Application>Microsoft Macintosh PowerPoint</Application>
  <PresentationFormat>On-screen Show (4:3)</PresentationFormat>
  <Paragraphs>2652</Paragraphs>
  <Slides>184</Slides>
  <Notes>142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184</vt:i4>
      </vt:variant>
    </vt:vector>
  </HeadingPairs>
  <TitlesOfParts>
    <vt:vector size="197" baseType="lpstr">
      <vt:lpstr>ＭＳ Ｐゴシック</vt:lpstr>
      <vt:lpstr>Arial</vt:lpstr>
      <vt:lpstr>Calibri</vt:lpstr>
      <vt:lpstr>Cambria</vt:lpstr>
      <vt:lpstr>Cambria Math</vt:lpstr>
      <vt:lpstr>Cmsy10</vt:lpstr>
      <vt:lpstr>Gill Sans MT</vt:lpstr>
      <vt:lpstr>Lucida Calligraphy</vt:lpstr>
      <vt:lpstr>Mistral</vt:lpstr>
      <vt:lpstr>SFRM1095</vt:lpstr>
      <vt:lpstr>Symbol</vt:lpstr>
      <vt:lpstr>Times New Roman</vt:lpstr>
      <vt:lpstr>Office Theme</vt:lpstr>
      <vt:lpstr>Chapter 2  Symmetric Encryption</vt:lpstr>
      <vt:lpstr>Plan</vt:lpstr>
      <vt:lpstr>How to change the security definition?</vt:lpstr>
      <vt:lpstr>A game</vt:lpstr>
      <vt:lpstr>Testing the definition</vt:lpstr>
      <vt:lpstr>Multiple messages</vt:lpstr>
      <vt:lpstr>A real-life example</vt:lpstr>
      <vt:lpstr>A chosen-plaintext attack (CPA)</vt:lpstr>
      <vt:lpstr>CPA-security</vt:lpstr>
      <vt:lpstr>Observation</vt:lpstr>
      <vt:lpstr>Other attacks known in the literature</vt:lpstr>
      <vt:lpstr>Plan</vt:lpstr>
      <vt:lpstr>Is it possible to prove security?</vt:lpstr>
      <vt:lpstr>Moral: “If P=NP, then the semantically-secure encryption is broken” </vt:lpstr>
      <vt:lpstr>PowerPoint Presentation</vt:lpstr>
      <vt:lpstr>What can we prove?</vt:lpstr>
      <vt:lpstr>Research program in cryptography</vt:lpstr>
      <vt:lpstr>Example</vt:lpstr>
      <vt:lpstr>A natural question</vt:lpstr>
      <vt:lpstr>One-way functions</vt:lpstr>
      <vt:lpstr>A real-life analogue: phone book</vt:lpstr>
      <vt:lpstr>One way functions do not “hide all the input”</vt:lpstr>
      <vt:lpstr>One way-functions – main properties</vt:lpstr>
      <vt:lpstr>Why “minimal assumption?</vt:lpstr>
      <vt:lpstr>One-way functions more formally</vt:lpstr>
      <vt:lpstr>Example of a (candidate for) a one-way function</vt:lpstr>
      <vt:lpstr>Plan</vt:lpstr>
      <vt:lpstr>Our tool: pseudorandomness</vt:lpstr>
      <vt:lpstr>Intution</vt:lpstr>
      <vt:lpstr>Pseudorandom generators</vt:lpstr>
      <vt:lpstr>Idea</vt:lpstr>
      <vt:lpstr>“Looks random”</vt:lpstr>
      <vt:lpstr>“Looks random”</vt:lpstr>
      <vt:lpstr>Non-cryptographic PRGs</vt:lpstr>
      <vt:lpstr>How to break an LRS</vt:lpstr>
      <vt:lpstr>PRG – main idea of the definition</vt:lpstr>
      <vt:lpstr>Cryptographic PRG</vt:lpstr>
      <vt:lpstr>Constructions</vt:lpstr>
      <vt:lpstr>Theorem</vt:lpstr>
      <vt:lpstr>PowerPoint Presentation</vt:lpstr>
      <vt:lpstr>PowerPoint Presentation</vt:lpstr>
      <vt:lpstr>PowerPoint Presentation</vt:lpstr>
      <vt:lpstr>PowerPoint Presentation</vt:lpstr>
      <vt:lpstr>The complexity</vt:lpstr>
      <vt:lpstr>Moral</vt:lpstr>
      <vt:lpstr>A question</vt:lpstr>
      <vt:lpstr>General rule</vt:lpstr>
      <vt:lpstr>Constructions of PRGs</vt:lpstr>
      <vt:lpstr>Plan</vt:lpstr>
      <vt:lpstr>How to encrypt with one-way functions?</vt:lpstr>
      <vt:lpstr>One of the most fundamental results in symmetric cryptography</vt:lpstr>
      <vt:lpstr>Why is this result so important?</vt:lpstr>
      <vt:lpstr>The implication also holds in the other direction</vt:lpstr>
      <vt:lpstr>“Minicrypt”</vt:lpstr>
      <vt:lpstr>Plan</vt:lpstr>
      <vt:lpstr>Stream ciphers</vt:lpstr>
      <vt:lpstr>How to encrypt multiple messages using pseudorandom generators?</vt:lpstr>
      <vt:lpstr>Misuse of RC4 in Microsoft Office [Hongjun Wu 2005]</vt:lpstr>
      <vt:lpstr>What to do?</vt:lpstr>
      <vt:lpstr>How to encrypt several messages</vt:lpstr>
      <vt:lpstr>Unsynchronized mode</vt:lpstr>
      <vt:lpstr>We need an “augmented” PRG</vt:lpstr>
      <vt:lpstr>How to construct such a PRG?</vt:lpstr>
      <vt:lpstr>Popular historical stream ciphers</vt:lpstr>
      <vt:lpstr>RC4</vt:lpstr>
      <vt:lpstr>RC4 – an overview</vt:lpstr>
      <vt:lpstr>RC4</vt:lpstr>
      <vt:lpstr>Problems with RC4</vt:lpstr>
      <vt:lpstr>Use of RC4 in WEP</vt:lpstr>
      <vt:lpstr>RC4 in WEP – problems with the key length</vt:lpstr>
      <vt:lpstr>RC4 in WEP – the weak IVs</vt:lpstr>
      <vt:lpstr>Abother recent attack</vt:lpstr>
      <vt:lpstr>RC4 forbidden in TLS</vt:lpstr>
      <vt:lpstr>Competitions for new stream ciphers</vt:lpstr>
      <vt:lpstr>Salsa 20</vt:lpstr>
      <vt:lpstr>How is H defined?</vt:lpstr>
      <vt:lpstr>Is there an alternative to the stream ciphers?</vt:lpstr>
      <vt:lpstr>Plan</vt:lpstr>
      <vt:lpstr>Consider the following (naïve) settings</vt:lpstr>
      <vt:lpstr>In this case:</vt:lpstr>
      <vt:lpstr>Random permutations</vt:lpstr>
      <vt:lpstr>Note</vt:lpstr>
      <vt:lpstr>Can this box be simulated in real life?</vt:lpstr>
      <vt:lpstr>An idea</vt:lpstr>
      <vt:lpstr>Keyed permutations</vt:lpstr>
      <vt:lpstr>Pseudorandom permutations</vt:lpstr>
      <vt:lpstr>Scenario 0</vt:lpstr>
      <vt:lpstr>Scenario 1</vt:lpstr>
      <vt:lpstr>Pseudorandom permutations – the definition</vt:lpstr>
      <vt:lpstr>Strong pseudorandom permutations</vt:lpstr>
      <vt:lpstr>PRFs vs PRP</vt:lpstr>
      <vt:lpstr>Terminology</vt:lpstr>
      <vt:lpstr>Another way to look at the stream ciphers :</vt:lpstr>
      <vt:lpstr>Block ciphers:</vt:lpstr>
      <vt:lpstr>An additional property of the block ciphers </vt:lpstr>
      <vt:lpstr>Popular block ciphers</vt:lpstr>
      <vt:lpstr>How to encrypt using the block ciphers?</vt:lpstr>
      <vt:lpstr>Plan</vt:lpstr>
      <vt:lpstr>Block cipher modes of operation</vt:lpstr>
      <vt:lpstr>Electronic Codebook mode</vt:lpstr>
      <vt:lpstr>This mode was used in the past.</vt:lpstr>
      <vt:lpstr>Cipher-Block Chaining (CBC)</vt:lpstr>
      <vt:lpstr>Cipher-Block Chaining (CBC)</vt:lpstr>
      <vt:lpstr>CBC mode – properties </vt:lpstr>
      <vt:lpstr>CBC mode is secure</vt:lpstr>
      <vt:lpstr>How to convert a pseudorandom permutation into a pseudorandom generator?</vt:lpstr>
      <vt:lpstr>How to “randomize” this?</vt:lpstr>
      <vt:lpstr>CTR mode – properties </vt:lpstr>
      <vt:lpstr>One more member of minicrypt!</vt:lpstr>
      <vt:lpstr>There are many constructions of block ciphers that are believed to be secure</vt:lpstr>
      <vt:lpstr>Plan</vt:lpstr>
      <vt:lpstr>Block ciphers – typical requirements</vt:lpstr>
      <vt:lpstr>Block ciphers – more “informal” requirements </vt:lpstr>
      <vt:lpstr>Block ciphers –advanced security requirements</vt:lpstr>
      <vt:lpstr>A very popular paradigm: iterated ciphers</vt:lpstr>
      <vt:lpstr>Popular types of iterated ciphers</vt:lpstr>
      <vt:lpstr>Plan</vt:lpstr>
      <vt:lpstr>Feistel ciphers</vt:lpstr>
      <vt:lpstr>DES (Digital Encryption Standard)</vt:lpstr>
      <vt:lpstr>History of DES</vt:lpstr>
      <vt:lpstr>Criticism of DES</vt:lpstr>
      <vt:lpstr>Security of DES</vt:lpstr>
      <vt:lpstr>The role of NSA</vt:lpstr>
      <vt:lpstr>Brute-force attacks on DES</vt:lpstr>
      <vt:lpstr>PowerPoint Presentation</vt:lpstr>
      <vt:lpstr>Theoretical attacks on DES – differential cryptoanalysis  </vt:lpstr>
      <vt:lpstr>Differential cryptoanalysis – an interesting observation</vt:lpstr>
      <vt:lpstr>PowerPoint Presentation</vt:lpstr>
      <vt:lpstr>Theoretical attacks on DES – linear cryptoanalysis</vt:lpstr>
      <vt:lpstr>PowerPoint Presentation</vt:lpstr>
      <vt:lpstr>A nice propery of Feistel rounds</vt:lpstr>
      <vt:lpstr>PowerPoint Presentation</vt:lpstr>
      <vt:lpstr>PowerPoint Presentation</vt:lpstr>
      <vt:lpstr>How to decrypt?</vt:lpstr>
      <vt:lpstr>Feistel networks are also studied by the theoreticians</vt:lpstr>
      <vt:lpstr>How is the Feistel network used in DES?</vt:lpstr>
      <vt:lpstr>PowerPoint Presentation</vt:lpstr>
      <vt:lpstr>DES key schedule</vt:lpstr>
      <vt:lpstr>PowerPoint Presentation</vt:lpstr>
      <vt:lpstr>The expansion function</vt:lpstr>
      <vt:lpstr>Permutation P</vt:lpstr>
      <vt:lpstr>Properties of P</vt:lpstr>
      <vt:lpstr>The substitution boxes (S-boxes)</vt:lpstr>
      <vt:lpstr>Properties of S-boxes [1/2]</vt:lpstr>
      <vt:lpstr>Properties of S-boxes [2/2] </vt:lpstr>
      <vt:lpstr>DES – the conclusion</vt:lpstr>
      <vt:lpstr>One practical weakness of Feistel networks</vt:lpstr>
      <vt:lpstr>Plan</vt:lpstr>
      <vt:lpstr>Substitution-permutation networks</vt:lpstr>
      <vt:lpstr>Advanced Encryption Standard (AES)</vt:lpstr>
      <vt:lpstr>Substitution-permutation networks</vt:lpstr>
      <vt:lpstr>To invert: invert the order and apply F^(-1) instead of F.</vt:lpstr>
      <vt:lpstr>A construction of F</vt:lpstr>
      <vt:lpstr>How to construct F^(-1)?</vt:lpstr>
      <vt:lpstr>Transformation T in AES</vt:lpstr>
      <vt:lpstr>Main challenge</vt:lpstr>
      <vt:lpstr>Groups</vt:lpstr>
      <vt:lpstr>Additive/multiplicative notation</vt:lpstr>
      <vt:lpstr>Fields</vt:lpstr>
      <vt:lpstr>How to define a “field over bytes”?</vt:lpstr>
      <vt:lpstr>How to extend ({0,1}^n,+) to a field? </vt:lpstr>
      <vt:lpstr>How to multiply?</vt:lpstr>
      <vt:lpstr>AES field</vt:lpstr>
      <vt:lpstr>First step of SubBytes</vt:lpstr>
      <vt:lpstr>Another observation</vt:lpstr>
      <vt:lpstr>Complete SubBytes</vt:lpstr>
      <vt:lpstr>ShiftRows</vt:lpstr>
      <vt:lpstr>MixColumns</vt:lpstr>
      <vt:lpstr>AES construction – more details</vt:lpstr>
      <vt:lpstr>Plan</vt:lpstr>
      <vt:lpstr>An idea</vt:lpstr>
      <vt:lpstr>How to increase the key size?</vt:lpstr>
      <vt:lpstr>Double encryption</vt:lpstr>
      <vt:lpstr>Meet-in-the middle attack – the idea</vt:lpstr>
      <vt:lpstr>Meet-in-the middle attack – the algorithm</vt:lpstr>
      <vt:lpstr>Meet-in-the middle attack – analysis [1/2] </vt:lpstr>
      <vt:lpstr>Meet-in-the middle attack – analysis [2/2]</vt:lpstr>
      <vt:lpstr>A much better idea: triple encryption </vt:lpstr>
      <vt:lpstr>Triple DES (3DES) is a standard cipher.</vt:lpstr>
      <vt:lpstr>Plan</vt:lpstr>
      <vt:lpstr>Benchmarks</vt:lpstr>
      <vt:lpstr>Hardware implementations of AES</vt:lpstr>
      <vt:lpstr>Stream ciphers vs. block ciphers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Stefan Dziembowski</dc:creator>
  <cp:lastModifiedBy>Stefan Dziembowski</cp:lastModifiedBy>
  <cp:revision>471</cp:revision>
  <dcterms:created xsi:type="dcterms:W3CDTF">2015-07-03T16:44:25Z</dcterms:created>
  <dcterms:modified xsi:type="dcterms:W3CDTF">2025-10-20T10:45:27Z</dcterms:modified>
</cp:coreProperties>
</file>